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fntdata" ContentType="application/x-fontdata"/>
  <Default Extension="wdp" ContentType="image/vnd.ms-photo"/>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58" r:id="rId1"/>
  </p:sldMasterIdLst>
  <p:notesMasterIdLst>
    <p:notesMasterId r:id="rId65"/>
  </p:notesMasterIdLst>
  <p:handoutMasterIdLst>
    <p:handoutMasterId r:id="rId66"/>
  </p:handoutMasterIdLst>
  <p:sldIdLst>
    <p:sldId id="303" r:id="rId2"/>
    <p:sldId id="304" r:id="rId3"/>
    <p:sldId id="305" r:id="rId4"/>
    <p:sldId id="309" r:id="rId5"/>
    <p:sldId id="310" r:id="rId6"/>
    <p:sldId id="311" r:id="rId7"/>
    <p:sldId id="312" r:id="rId8"/>
    <p:sldId id="314" r:id="rId9"/>
    <p:sldId id="315" r:id="rId10"/>
    <p:sldId id="316" r:id="rId11"/>
    <p:sldId id="317" r:id="rId12"/>
    <p:sldId id="318" r:id="rId13"/>
    <p:sldId id="306" r:id="rId14"/>
    <p:sldId id="319" r:id="rId15"/>
    <p:sldId id="320" r:id="rId16"/>
    <p:sldId id="321" r:id="rId17"/>
    <p:sldId id="322" r:id="rId18"/>
    <p:sldId id="323" r:id="rId19"/>
    <p:sldId id="324" r:id="rId20"/>
    <p:sldId id="307" r:id="rId21"/>
    <p:sldId id="326" r:id="rId22"/>
    <p:sldId id="327" r:id="rId23"/>
    <p:sldId id="328" r:id="rId24"/>
    <p:sldId id="329" r:id="rId25"/>
    <p:sldId id="330" r:id="rId26"/>
    <p:sldId id="331" r:id="rId27"/>
    <p:sldId id="332" r:id="rId28"/>
    <p:sldId id="333" r:id="rId29"/>
    <p:sldId id="334" r:id="rId30"/>
    <p:sldId id="335" r:id="rId31"/>
    <p:sldId id="336" r:id="rId32"/>
    <p:sldId id="337" r:id="rId33"/>
    <p:sldId id="338" r:id="rId34"/>
    <p:sldId id="308" r:id="rId35"/>
    <p:sldId id="340" r:id="rId36"/>
    <p:sldId id="341" r:id="rId37"/>
    <p:sldId id="342" r:id="rId38"/>
    <p:sldId id="343" r:id="rId39"/>
    <p:sldId id="344" r:id="rId40"/>
    <p:sldId id="345" r:id="rId41"/>
    <p:sldId id="346" r:id="rId42"/>
    <p:sldId id="347" r:id="rId43"/>
    <p:sldId id="348" r:id="rId44"/>
    <p:sldId id="349" r:id="rId45"/>
    <p:sldId id="350" r:id="rId46"/>
    <p:sldId id="351" r:id="rId47"/>
    <p:sldId id="352" r:id="rId48"/>
    <p:sldId id="353" r:id="rId49"/>
    <p:sldId id="354" r:id="rId50"/>
    <p:sldId id="355" r:id="rId51"/>
    <p:sldId id="356" r:id="rId52"/>
    <p:sldId id="358" r:id="rId53"/>
    <p:sldId id="359" r:id="rId54"/>
    <p:sldId id="360" r:id="rId55"/>
    <p:sldId id="361" r:id="rId56"/>
    <p:sldId id="362" r:id="rId57"/>
    <p:sldId id="363" r:id="rId58"/>
    <p:sldId id="364" r:id="rId59"/>
    <p:sldId id="365" r:id="rId60"/>
    <p:sldId id="366" r:id="rId61"/>
    <p:sldId id="367" r:id="rId62"/>
    <p:sldId id="368" r:id="rId63"/>
    <p:sldId id="369" r:id="rId64"/>
  </p:sldIdLst>
  <p:sldSz cx="9144000" cy="5143500" type="screen16x9"/>
  <p:notesSz cx="7315200" cy="9601200"/>
  <p:embeddedFontLst>
    <p:embeddedFont>
      <p:font typeface="Calibri" pitchFamily="34" charset="0"/>
      <p:regular r:id="rId67"/>
      <p:bold r:id="rId68"/>
      <p:italic r:id="rId69"/>
      <p:boldItalic r:id="rId70"/>
    </p:embeddedFont>
    <p:embeddedFont>
      <p:font typeface="Arial Black" pitchFamily="34" charset="0"/>
      <p:bold r:id="rId7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D0920"/>
    <a:srgbClr val="FF0003"/>
    <a:srgbClr val="4B940C"/>
    <a:srgbClr val="41800B"/>
    <a:srgbClr val="508002"/>
    <a:srgbClr val="458016"/>
    <a:srgbClr val="E7E7E7"/>
    <a:srgbClr val="4CCF22"/>
    <a:srgbClr val="CD2E01"/>
    <a:srgbClr val="CD3A0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7245" autoAdjust="0"/>
    <p:restoredTop sz="93506" autoAdjust="0"/>
  </p:normalViewPr>
  <p:slideViewPr>
    <p:cSldViewPr>
      <p:cViewPr varScale="1">
        <p:scale>
          <a:sx n="143" d="100"/>
          <a:sy n="143" d="100"/>
        </p:scale>
        <p:origin x="-1164" y="-96"/>
      </p:cViewPr>
      <p:guideLst>
        <p:guide orient="horz" pos="162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font" Target="fonts/font2.fntdata"/><Relationship Id="rId7" Type="http://schemas.openxmlformats.org/officeDocument/2006/relationships/slide" Target="slides/slide6.xml"/><Relationship Id="rId71" Type="http://schemas.openxmlformats.org/officeDocument/2006/relationships/font" Target="fonts/font5.fntdata"/><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handoutMaster" Target="handoutMasters/handoutMaster1.xml"/><Relationship Id="rId7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notesMaster" Target="notesMasters/notesMaster1.xml"/><Relationship Id="rId73"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font" Target="fonts/font3.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font" Target="fonts/font1.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font" Target="fonts/font4.fntdata"/><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69.emf"/><Relationship Id="rId1" Type="http://schemas.openxmlformats.org/officeDocument/2006/relationships/image" Target="../media/image68.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70583" cy="480388"/>
          </a:xfrm>
          <a:prstGeom prst="rect">
            <a:avLst/>
          </a:prstGeom>
        </p:spPr>
        <p:txBody>
          <a:bodyPr vert="horz" lIns="94851" tIns="47425" rIns="94851" bIns="47425" rtlCol="0"/>
          <a:lstStyle>
            <a:lvl1pPr algn="l">
              <a:defRPr sz="1200"/>
            </a:lvl1pPr>
          </a:lstStyle>
          <a:p>
            <a:endParaRPr lang="en-US" dirty="0"/>
          </a:p>
        </p:txBody>
      </p:sp>
      <p:sp>
        <p:nvSpPr>
          <p:cNvPr id="3" name="Date Placeholder 2"/>
          <p:cNvSpPr>
            <a:spLocks noGrp="1"/>
          </p:cNvSpPr>
          <p:nvPr>
            <p:ph type="dt" sz="quarter" idx="1"/>
          </p:nvPr>
        </p:nvSpPr>
        <p:spPr>
          <a:xfrm>
            <a:off x="4142962" y="0"/>
            <a:ext cx="3170583" cy="480388"/>
          </a:xfrm>
          <a:prstGeom prst="rect">
            <a:avLst/>
          </a:prstGeom>
        </p:spPr>
        <p:txBody>
          <a:bodyPr vert="horz" lIns="94851" tIns="47425" rIns="94851" bIns="47425" rtlCol="0"/>
          <a:lstStyle>
            <a:lvl1pPr algn="r">
              <a:defRPr sz="1200"/>
            </a:lvl1pPr>
          </a:lstStyle>
          <a:p>
            <a:fld id="{9D639ACE-D678-C04C-A21B-0EF86B613A05}" type="datetimeFigureOut">
              <a:rPr lang="en-US" smtClean="0"/>
              <a:pPr/>
              <a:t>6/19/2013</a:t>
            </a:fld>
            <a:endParaRPr lang="en-US" dirty="0"/>
          </a:p>
        </p:txBody>
      </p:sp>
      <p:sp>
        <p:nvSpPr>
          <p:cNvPr id="4" name="Footer Placeholder 3"/>
          <p:cNvSpPr>
            <a:spLocks noGrp="1"/>
          </p:cNvSpPr>
          <p:nvPr>
            <p:ph type="ftr" sz="quarter" idx="2"/>
          </p:nvPr>
        </p:nvSpPr>
        <p:spPr>
          <a:xfrm>
            <a:off x="0" y="9119173"/>
            <a:ext cx="3170583" cy="480388"/>
          </a:xfrm>
          <a:prstGeom prst="rect">
            <a:avLst/>
          </a:prstGeom>
        </p:spPr>
        <p:txBody>
          <a:bodyPr vert="horz" lIns="94851" tIns="47425" rIns="94851" bIns="47425" rtlCol="0" anchor="b"/>
          <a:lstStyle>
            <a:lvl1pPr algn="l">
              <a:defRPr sz="1200"/>
            </a:lvl1pPr>
          </a:lstStyle>
          <a:p>
            <a:endParaRPr lang="en-US" dirty="0"/>
          </a:p>
        </p:txBody>
      </p:sp>
      <p:sp>
        <p:nvSpPr>
          <p:cNvPr id="5" name="Slide Number Placeholder 4"/>
          <p:cNvSpPr>
            <a:spLocks noGrp="1"/>
          </p:cNvSpPr>
          <p:nvPr>
            <p:ph type="sldNum" sz="quarter" idx="3"/>
          </p:nvPr>
        </p:nvSpPr>
        <p:spPr>
          <a:xfrm>
            <a:off x="4142962" y="9119173"/>
            <a:ext cx="3170583" cy="480388"/>
          </a:xfrm>
          <a:prstGeom prst="rect">
            <a:avLst/>
          </a:prstGeom>
        </p:spPr>
        <p:txBody>
          <a:bodyPr vert="horz" lIns="94851" tIns="47425" rIns="94851" bIns="47425" rtlCol="0" anchor="b"/>
          <a:lstStyle>
            <a:lvl1pPr algn="r">
              <a:defRPr sz="1200"/>
            </a:lvl1pPr>
          </a:lstStyle>
          <a:p>
            <a:fld id="{FB0ED4C8-56B8-3842-894E-DFB5AF03F056}" type="slidenum">
              <a:rPr lang="en-US" smtClean="0"/>
              <a:pPr/>
              <a:t>‹#›</a:t>
            </a:fld>
            <a:endParaRPr lang="en-US" dirty="0"/>
          </a:p>
        </p:txBody>
      </p:sp>
    </p:spTree>
    <p:extLst>
      <p:ext uri="{BB962C8B-B14F-4D97-AF65-F5344CB8AC3E}">
        <p14:creationId xmlns:p14="http://schemas.microsoft.com/office/powerpoint/2010/main" val="68615636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39" tIns="48320" rIns="96639" bIns="48320" rtlCol="0"/>
          <a:lstStyle>
            <a:lvl1pPr algn="l">
              <a:defRPr sz="1200"/>
            </a:lvl1pPr>
          </a:lstStyle>
          <a:p>
            <a:endParaRPr lang="en-US" dirty="0"/>
          </a:p>
        </p:txBody>
      </p:sp>
      <p:sp>
        <p:nvSpPr>
          <p:cNvPr id="3" name="Date Placeholder 2"/>
          <p:cNvSpPr>
            <a:spLocks noGrp="1"/>
          </p:cNvSpPr>
          <p:nvPr>
            <p:ph type="dt" idx="1"/>
          </p:nvPr>
        </p:nvSpPr>
        <p:spPr>
          <a:xfrm>
            <a:off x="4143587" y="0"/>
            <a:ext cx="3169920" cy="480060"/>
          </a:xfrm>
          <a:prstGeom prst="rect">
            <a:avLst/>
          </a:prstGeom>
        </p:spPr>
        <p:txBody>
          <a:bodyPr vert="horz" lIns="96639" tIns="48320" rIns="96639" bIns="48320" rtlCol="0"/>
          <a:lstStyle>
            <a:lvl1pPr algn="r">
              <a:defRPr sz="1200"/>
            </a:lvl1pPr>
          </a:lstStyle>
          <a:p>
            <a:fld id="{9AF43213-19A3-4395-B481-7CF3FCDD509B}" type="datetimeFigureOut">
              <a:rPr lang="en-US" smtClean="0"/>
              <a:pPr/>
              <a:t>6/19/2013</a:t>
            </a:fld>
            <a:endParaRPr lang="en-US" dirty="0"/>
          </a:p>
        </p:txBody>
      </p:sp>
      <p:sp>
        <p:nvSpPr>
          <p:cNvPr id="4" name="Slide Image Placeholder 3"/>
          <p:cNvSpPr>
            <a:spLocks noGrp="1" noRot="1" noChangeAspect="1"/>
          </p:cNvSpPr>
          <p:nvPr>
            <p:ph type="sldImg" idx="2"/>
          </p:nvPr>
        </p:nvSpPr>
        <p:spPr>
          <a:xfrm>
            <a:off x="457200" y="719138"/>
            <a:ext cx="6400800" cy="3600450"/>
          </a:xfrm>
          <a:prstGeom prst="rect">
            <a:avLst/>
          </a:prstGeom>
          <a:noFill/>
          <a:ln w="12700">
            <a:solidFill>
              <a:prstClr val="black"/>
            </a:solidFill>
          </a:ln>
        </p:spPr>
        <p:txBody>
          <a:bodyPr vert="horz" lIns="96639" tIns="48320" rIns="96639" bIns="48320" rtlCol="0" anchor="ctr"/>
          <a:lstStyle/>
          <a:p>
            <a:endParaRPr lang="en-US" dirty="0"/>
          </a:p>
        </p:txBody>
      </p:sp>
      <p:sp>
        <p:nvSpPr>
          <p:cNvPr id="5" name="Notes Placeholder 4"/>
          <p:cNvSpPr>
            <a:spLocks noGrp="1"/>
          </p:cNvSpPr>
          <p:nvPr>
            <p:ph type="body" sz="quarter" idx="3"/>
          </p:nvPr>
        </p:nvSpPr>
        <p:spPr>
          <a:xfrm>
            <a:off x="731520" y="4560570"/>
            <a:ext cx="5852160" cy="4320540"/>
          </a:xfrm>
          <a:prstGeom prst="rect">
            <a:avLst/>
          </a:prstGeom>
        </p:spPr>
        <p:txBody>
          <a:bodyPr vert="horz" lIns="96639" tIns="48320" rIns="96639" bIns="483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9119474"/>
            <a:ext cx="3169920" cy="480060"/>
          </a:xfrm>
          <a:prstGeom prst="rect">
            <a:avLst/>
          </a:prstGeom>
        </p:spPr>
        <p:txBody>
          <a:bodyPr vert="horz" lIns="96639" tIns="48320" rIns="96639" bIns="483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4143587" y="9119474"/>
            <a:ext cx="3169920" cy="480060"/>
          </a:xfrm>
          <a:prstGeom prst="rect">
            <a:avLst/>
          </a:prstGeom>
        </p:spPr>
        <p:txBody>
          <a:bodyPr vert="horz" lIns="96639" tIns="48320" rIns="96639" bIns="48320" rtlCol="0" anchor="b"/>
          <a:lstStyle>
            <a:lvl1pPr algn="r">
              <a:defRPr sz="1200"/>
            </a:lvl1pPr>
          </a:lstStyle>
          <a:p>
            <a:fld id="{00A27E5A-3173-4B53-A70F-4599200E8AEF}" type="slidenum">
              <a:rPr lang="en-US" smtClean="0"/>
              <a:pPr/>
              <a:t>‹#›</a:t>
            </a:fld>
            <a:endParaRPr lang="en-US" dirty="0"/>
          </a:p>
        </p:txBody>
      </p:sp>
    </p:spTree>
    <p:extLst>
      <p:ext uri="{BB962C8B-B14F-4D97-AF65-F5344CB8AC3E}">
        <p14:creationId xmlns:p14="http://schemas.microsoft.com/office/powerpoint/2010/main" val="32389619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Title</a:t>
            </a:r>
            <a:r>
              <a:rPr lang="en-US" baseline="0" dirty="0" smtClean="0"/>
              <a:t> Slide</a:t>
            </a:r>
            <a:endParaRPr lang="en-US" dirty="0"/>
          </a:p>
        </p:txBody>
      </p:sp>
      <p:sp>
        <p:nvSpPr>
          <p:cNvPr id="4" name="Slide Number Placeholder 3"/>
          <p:cNvSpPr>
            <a:spLocks noGrp="1"/>
          </p:cNvSpPr>
          <p:nvPr>
            <p:ph type="sldNum" sz="quarter" idx="10"/>
          </p:nvPr>
        </p:nvSpPr>
        <p:spPr/>
        <p:txBody>
          <a:bodyPr/>
          <a:lstStyle/>
          <a:p>
            <a:fld id="{78D2CEA4-A7B6-49AF-B923-6CBBA3D895C5}" type="slidenum">
              <a:rPr lang="en-US" smtClean="0"/>
              <a:pPr/>
              <a:t>1</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0A27E5A-3173-4B53-A70F-4599200E8AEF}" type="slidenum">
              <a:rPr lang="en-US" smtClean="0"/>
              <a:pPr/>
              <a:t>19</a:t>
            </a:fld>
            <a:endParaRPr lang="en-US" dirty="0"/>
          </a:p>
        </p:txBody>
      </p:sp>
    </p:spTree>
    <p:extLst>
      <p:ext uri="{BB962C8B-B14F-4D97-AF65-F5344CB8AC3E}">
        <p14:creationId xmlns:p14="http://schemas.microsoft.com/office/powerpoint/2010/main" val="20886299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Title</a:t>
            </a:r>
            <a:r>
              <a:rPr lang="en-US" baseline="0" dirty="0" smtClean="0"/>
              <a:t> Slide</a:t>
            </a:r>
            <a:endParaRPr lang="en-US" dirty="0"/>
          </a:p>
        </p:txBody>
      </p:sp>
      <p:sp>
        <p:nvSpPr>
          <p:cNvPr id="4" name="Slide Number Placeholder 3"/>
          <p:cNvSpPr>
            <a:spLocks noGrp="1"/>
          </p:cNvSpPr>
          <p:nvPr>
            <p:ph type="sldNum" sz="quarter" idx="10"/>
          </p:nvPr>
        </p:nvSpPr>
        <p:spPr/>
        <p:txBody>
          <a:bodyPr/>
          <a:lstStyle/>
          <a:p>
            <a:fld id="{78D2CEA4-A7B6-49AF-B923-6CBBA3D895C5}" type="slidenum">
              <a:rPr lang="en-US" smtClean="0"/>
              <a:pPr/>
              <a:t>20</a:t>
            </a:fld>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Title</a:t>
            </a:r>
            <a:r>
              <a:rPr lang="en-US" baseline="0" dirty="0" smtClean="0"/>
              <a:t> Slide</a:t>
            </a:r>
            <a:endParaRPr lang="en-US" dirty="0"/>
          </a:p>
        </p:txBody>
      </p:sp>
      <p:sp>
        <p:nvSpPr>
          <p:cNvPr id="4" name="Slide Number Placeholder 3"/>
          <p:cNvSpPr>
            <a:spLocks noGrp="1"/>
          </p:cNvSpPr>
          <p:nvPr>
            <p:ph type="sldNum" sz="quarter" idx="10"/>
          </p:nvPr>
        </p:nvSpPr>
        <p:spPr/>
        <p:txBody>
          <a:bodyPr/>
          <a:lstStyle/>
          <a:p>
            <a:fld id="{78D2CEA4-A7B6-49AF-B923-6CBBA3D895C5}" type="slidenum">
              <a:rPr lang="en-US" smtClean="0"/>
              <a:pPr/>
              <a:t>34</a:t>
            </a:fld>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CA5ABF-5C66-4A5E-95A9-05762491AD51}" type="slidenum">
              <a:rPr lang="en-US" smtClean="0"/>
              <a:pPr/>
              <a:t>36</a:t>
            </a:fld>
            <a:endParaRPr lang="en-US" dirty="0"/>
          </a:p>
        </p:txBody>
      </p:sp>
    </p:spTree>
    <p:extLst>
      <p:ext uri="{BB962C8B-B14F-4D97-AF65-F5344CB8AC3E}">
        <p14:creationId xmlns:p14="http://schemas.microsoft.com/office/powerpoint/2010/main" val="3519769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8D2CEA4-A7B6-49AF-B923-6CBBA3D895C5}" type="slidenum">
              <a:rPr lang="en-US" smtClean="0"/>
              <a:pPr/>
              <a:t>37</a:t>
            </a:fld>
            <a:endParaRPr 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8D2CEA4-A7B6-49AF-B923-6CBBA3D895C5}" type="slidenum">
              <a:rPr lang="en-US" smtClean="0"/>
              <a:pPr/>
              <a:t>38</a:t>
            </a:fld>
            <a:endParaRPr 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8D2CEA4-A7B6-49AF-B923-6CBBA3D895C5}" type="slidenum">
              <a:rPr lang="en-US" smtClean="0"/>
              <a:pPr/>
              <a:t>40</a:t>
            </a:fld>
            <a:endParaRPr 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8D2CEA4-A7B6-49AF-B923-6CBBA3D895C5}" type="slidenum">
              <a:rPr lang="en-US" smtClean="0"/>
              <a:pPr/>
              <a:t>41</a:t>
            </a:fld>
            <a:endParaRPr 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8D2CEA4-A7B6-49AF-B923-6CBBA3D895C5}" type="slidenum">
              <a:rPr lang="en-US" smtClean="0"/>
              <a:pPr/>
              <a:t>43</a:t>
            </a:fld>
            <a:endParaRPr 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CA5ABF-5C66-4A5E-95A9-05762491AD51}" type="slidenum">
              <a:rPr lang="en-US" smtClean="0"/>
              <a:pPr/>
              <a:t>50</a:t>
            </a:fld>
            <a:endParaRPr lang="en-US" dirty="0"/>
          </a:p>
        </p:txBody>
      </p:sp>
    </p:spTree>
    <p:extLst>
      <p:ext uri="{BB962C8B-B14F-4D97-AF65-F5344CB8AC3E}">
        <p14:creationId xmlns:p14="http://schemas.microsoft.com/office/powerpoint/2010/main" val="3519769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Title</a:t>
            </a:r>
            <a:r>
              <a:rPr lang="en-US" baseline="0" dirty="0" smtClean="0"/>
              <a:t> Slide</a:t>
            </a:r>
            <a:endParaRPr lang="en-US" dirty="0"/>
          </a:p>
        </p:txBody>
      </p:sp>
      <p:sp>
        <p:nvSpPr>
          <p:cNvPr id="4" name="Slide Number Placeholder 3"/>
          <p:cNvSpPr>
            <a:spLocks noGrp="1"/>
          </p:cNvSpPr>
          <p:nvPr>
            <p:ph type="sldNum" sz="quarter" idx="10"/>
          </p:nvPr>
        </p:nvSpPr>
        <p:spPr/>
        <p:txBody>
          <a:bodyPr/>
          <a:lstStyle/>
          <a:p>
            <a:fld id="{78D2CEA4-A7B6-49AF-B923-6CBBA3D895C5}" type="slidenum">
              <a:rPr lang="en-US" smtClean="0"/>
              <a:pPr/>
              <a:t>3</a:t>
            </a:fld>
            <a:endParaRPr 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Title</a:t>
            </a:r>
            <a:r>
              <a:rPr lang="en-US" baseline="0" dirty="0" smtClean="0"/>
              <a:t> Slide</a:t>
            </a:r>
            <a:endParaRPr lang="en-US" dirty="0"/>
          </a:p>
        </p:txBody>
      </p:sp>
      <p:sp>
        <p:nvSpPr>
          <p:cNvPr id="4" name="Slide Number Placeholder 3"/>
          <p:cNvSpPr>
            <a:spLocks noGrp="1"/>
          </p:cNvSpPr>
          <p:nvPr>
            <p:ph type="sldNum" sz="quarter" idx="10"/>
          </p:nvPr>
        </p:nvSpPr>
        <p:spPr/>
        <p:txBody>
          <a:bodyPr/>
          <a:lstStyle/>
          <a:p>
            <a:fld id="{78D2CEA4-A7B6-49AF-B923-6CBBA3D895C5}" type="slidenum">
              <a:rPr lang="en-US" smtClean="0"/>
              <a:pPr/>
              <a:t>51</a:t>
            </a:fld>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b="1" u="sng" dirty="0"/>
              <a:t>MESSAGING IN PROCESS</a:t>
            </a:r>
          </a:p>
          <a:p>
            <a:r>
              <a:rPr lang="en-US" b="1" dirty="0"/>
              <a:t>[THEME] We invented the high-performance multi-megapixel security camera, and have been leading the way in performance since 2003.</a:t>
            </a:r>
            <a:endParaRPr lang="en-US" dirty="0"/>
          </a:p>
          <a:p>
            <a:r>
              <a:rPr lang="en-US" dirty="0"/>
              <a:t>Arecont Vision megapixel technology provides the images you need to prosecute or preclude litigation. From the innovator who delivered the first H.264 megapixel camera, we continue to deliver the world’s best performing camera solutions.  </a:t>
            </a:r>
          </a:p>
          <a:p>
            <a:pPr lvl="0">
              <a:buFont typeface="Arial" pitchFamily="34" charset="0"/>
              <a:buChar char="•"/>
            </a:pPr>
            <a:r>
              <a:rPr lang="en-US" dirty="0"/>
              <a:t> Remarkable sharp image quality like none other. </a:t>
            </a:r>
          </a:p>
          <a:p>
            <a:pPr lvl="0">
              <a:buFont typeface="Arial" pitchFamily="34" charset="0"/>
              <a:buChar char="•"/>
            </a:pPr>
            <a:r>
              <a:rPr lang="en-US" dirty="0"/>
              <a:t> Higher resolutions let you digitally zoom-in for the details.</a:t>
            </a:r>
          </a:p>
          <a:p>
            <a:pPr lvl="0">
              <a:buFont typeface="Arial" pitchFamily="34" charset="0"/>
              <a:buChar char="•"/>
            </a:pPr>
            <a:r>
              <a:rPr lang="en-US" dirty="0"/>
              <a:t> Smallest megapixel video streams and files. </a:t>
            </a:r>
          </a:p>
          <a:p>
            <a:pPr lvl="0">
              <a:buFont typeface="Arial" pitchFamily="34" charset="0"/>
              <a:buChar char="•"/>
            </a:pPr>
            <a:r>
              <a:rPr lang="en-US" dirty="0"/>
              <a:t> Zero- and low-light performance for ultimate application flexibility. </a:t>
            </a:r>
          </a:p>
          <a:p>
            <a:pPr lvl="0">
              <a:buFont typeface="Arial" pitchFamily="34" charset="0"/>
              <a:buChar char="•"/>
            </a:pPr>
            <a:r>
              <a:rPr lang="en-US" dirty="0"/>
              <a:t> Fastest frame rates when motion matters. </a:t>
            </a:r>
          </a:p>
          <a:p>
            <a:pPr lvl="0">
              <a:buFont typeface="Arial" pitchFamily="34" charset="0"/>
              <a:buChar char="•"/>
            </a:pPr>
            <a:r>
              <a:rPr lang="en-US" dirty="0"/>
              <a:t> Color accuracy for instant identification. </a:t>
            </a:r>
          </a:p>
          <a:p>
            <a:endParaRPr lang="en-US" dirty="0"/>
          </a:p>
          <a:p>
            <a:endParaRPr lang="en-US" dirty="0"/>
          </a:p>
        </p:txBody>
      </p:sp>
      <p:sp>
        <p:nvSpPr>
          <p:cNvPr id="4" name="Slide Number Placeholder 3"/>
          <p:cNvSpPr>
            <a:spLocks noGrp="1"/>
          </p:cNvSpPr>
          <p:nvPr>
            <p:ph type="sldNum" sz="quarter" idx="10"/>
          </p:nvPr>
        </p:nvSpPr>
        <p:spPr/>
        <p:txBody>
          <a:bodyPr/>
          <a:lstStyle/>
          <a:p>
            <a:fld id="{00A27E5A-3173-4B53-A70F-4599200E8AEF}" type="slidenum">
              <a:rPr lang="en-US" smtClean="0"/>
              <a:pPr/>
              <a:t>12</a:t>
            </a:fld>
            <a:endParaRPr lang="en-US" dirty="0"/>
          </a:p>
        </p:txBody>
      </p:sp>
    </p:spTree>
    <p:extLst>
      <p:ext uri="{BB962C8B-B14F-4D97-AF65-F5344CB8AC3E}">
        <p14:creationId xmlns:p14="http://schemas.microsoft.com/office/powerpoint/2010/main" val="19360721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Title</a:t>
            </a:r>
            <a:r>
              <a:rPr lang="en-US" baseline="0" dirty="0" smtClean="0"/>
              <a:t> Slide</a:t>
            </a:r>
            <a:endParaRPr lang="en-US" dirty="0"/>
          </a:p>
        </p:txBody>
      </p:sp>
      <p:sp>
        <p:nvSpPr>
          <p:cNvPr id="4" name="Slide Number Placeholder 3"/>
          <p:cNvSpPr>
            <a:spLocks noGrp="1"/>
          </p:cNvSpPr>
          <p:nvPr>
            <p:ph type="sldNum" sz="quarter" idx="10"/>
          </p:nvPr>
        </p:nvSpPr>
        <p:spPr/>
        <p:txBody>
          <a:bodyPr/>
          <a:lstStyle/>
          <a:p>
            <a:fld id="{78D2CEA4-A7B6-49AF-B923-6CBBA3D895C5}" type="slidenum">
              <a:rPr lang="en-US" smtClean="0"/>
              <a:pPr/>
              <a:t>13</a:t>
            </a:fld>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Company Profile Slide</a:t>
            </a:r>
            <a:endParaRPr lang="en-US" dirty="0"/>
          </a:p>
        </p:txBody>
      </p:sp>
      <p:sp>
        <p:nvSpPr>
          <p:cNvPr id="4" name="Slide Number Placeholder 3"/>
          <p:cNvSpPr>
            <a:spLocks noGrp="1"/>
          </p:cNvSpPr>
          <p:nvPr>
            <p:ph type="sldNum" sz="quarter" idx="10"/>
          </p:nvPr>
        </p:nvSpPr>
        <p:spPr/>
        <p:txBody>
          <a:bodyPr/>
          <a:lstStyle/>
          <a:p>
            <a:fld id="{78D2CEA4-A7B6-49AF-B923-6CBBA3D895C5}" type="slidenum">
              <a:rPr lang="en-US" smtClean="0"/>
              <a:pPr/>
              <a:t>14</a:t>
            </a:fld>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Company Profile Slide</a:t>
            </a:r>
            <a:endParaRPr lang="en-US" dirty="0"/>
          </a:p>
        </p:txBody>
      </p:sp>
      <p:sp>
        <p:nvSpPr>
          <p:cNvPr id="4" name="Slide Number Placeholder 3"/>
          <p:cNvSpPr>
            <a:spLocks noGrp="1"/>
          </p:cNvSpPr>
          <p:nvPr>
            <p:ph type="sldNum" sz="quarter" idx="10"/>
          </p:nvPr>
        </p:nvSpPr>
        <p:spPr/>
        <p:txBody>
          <a:bodyPr/>
          <a:lstStyle/>
          <a:p>
            <a:fld id="{78D2CEA4-A7B6-49AF-B923-6CBBA3D895C5}" type="slidenum">
              <a:rPr lang="en-US" smtClean="0"/>
              <a:pPr/>
              <a:t>15</a:t>
            </a:fld>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Company Profile Slide</a:t>
            </a:r>
            <a:endParaRPr lang="en-US" dirty="0"/>
          </a:p>
        </p:txBody>
      </p:sp>
      <p:sp>
        <p:nvSpPr>
          <p:cNvPr id="4" name="Slide Number Placeholder 3"/>
          <p:cNvSpPr>
            <a:spLocks noGrp="1"/>
          </p:cNvSpPr>
          <p:nvPr>
            <p:ph type="sldNum" sz="quarter" idx="10"/>
          </p:nvPr>
        </p:nvSpPr>
        <p:spPr/>
        <p:txBody>
          <a:bodyPr/>
          <a:lstStyle/>
          <a:p>
            <a:fld id="{78D2CEA4-A7B6-49AF-B923-6CBBA3D895C5}" type="slidenum">
              <a:rPr lang="en-US" smtClean="0"/>
              <a:pPr/>
              <a:t>16</a:t>
            </a:fld>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Company Profile Slide</a:t>
            </a:r>
            <a:endParaRPr lang="en-US" dirty="0"/>
          </a:p>
        </p:txBody>
      </p:sp>
      <p:sp>
        <p:nvSpPr>
          <p:cNvPr id="4" name="Slide Number Placeholder 3"/>
          <p:cNvSpPr>
            <a:spLocks noGrp="1"/>
          </p:cNvSpPr>
          <p:nvPr>
            <p:ph type="sldNum" sz="quarter" idx="10"/>
          </p:nvPr>
        </p:nvSpPr>
        <p:spPr/>
        <p:txBody>
          <a:bodyPr/>
          <a:lstStyle/>
          <a:p>
            <a:fld id="{78D2CEA4-A7B6-49AF-B923-6CBBA3D895C5}" type="slidenum">
              <a:rPr lang="en-US" smtClean="0"/>
              <a:pPr/>
              <a:t>17</a:t>
            </a:fld>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Company Profile Slide</a:t>
            </a:r>
            <a:endParaRPr lang="en-US" dirty="0"/>
          </a:p>
        </p:txBody>
      </p:sp>
      <p:sp>
        <p:nvSpPr>
          <p:cNvPr id="4" name="Slide Number Placeholder 3"/>
          <p:cNvSpPr>
            <a:spLocks noGrp="1"/>
          </p:cNvSpPr>
          <p:nvPr>
            <p:ph type="sldNum" sz="quarter" idx="10"/>
          </p:nvPr>
        </p:nvSpPr>
        <p:spPr/>
        <p:txBody>
          <a:bodyPr/>
          <a:lstStyle/>
          <a:p>
            <a:fld id="{78D2CEA4-A7B6-49AF-B923-6CBBA3D895C5}" type="slidenum">
              <a:rPr lang="en-US" smtClean="0"/>
              <a:pPr/>
              <a:t>18</a:t>
            </a:fld>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lvl1pPr algn="ctr">
              <a:defRPr sz="2400">
                <a:solidFill>
                  <a:srgbClr val="CD0920"/>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371600" y="2914650"/>
            <a:ext cx="6400800" cy="952500"/>
          </a:xfrm>
        </p:spPr>
        <p:txBody>
          <a:bodyPr>
            <a:normAutofit/>
          </a:bodyPr>
          <a:lstStyle>
            <a:lvl1pPr marL="0" indent="0" algn="ctr">
              <a:buNone/>
              <a:defRPr sz="1200">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Tree>
    <p:extLst>
      <p:ext uri="{BB962C8B-B14F-4D97-AF65-F5344CB8AC3E}">
        <p14:creationId xmlns:p14="http://schemas.microsoft.com/office/powerpoint/2010/main" val="3220625042"/>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aseline="0"/>
            </a:lvl1pPr>
          </a:lstStyle>
          <a:p>
            <a:r>
              <a:rPr lang="en-US" smtClean="0"/>
              <a:t>Click to edit Master title style</a:t>
            </a:r>
            <a:endParaRPr lang="en-US" dirty="0"/>
          </a:p>
        </p:txBody>
      </p:sp>
      <p:sp>
        <p:nvSpPr>
          <p:cNvPr id="3" name="Content Placeholder 2"/>
          <p:cNvSpPr>
            <a:spLocks noGrp="1"/>
          </p:cNvSpPr>
          <p:nvPr>
            <p:ph idx="1"/>
          </p:nvPr>
        </p:nvSpPr>
        <p:spPr>
          <a:xfrm>
            <a:off x="228600" y="742950"/>
            <a:ext cx="8686800" cy="41910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542464355"/>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228600" y="742950"/>
            <a:ext cx="4267200" cy="4191000"/>
          </a:xfrm>
        </p:spPr>
        <p:txBody>
          <a:bodyPr/>
          <a:lstStyle>
            <a:lvl1pPr>
              <a:defRPr sz="1300"/>
            </a:lvl1pPr>
            <a:lvl2pPr>
              <a:defRPr sz="1200"/>
            </a:lvl2pPr>
            <a:lvl3pPr>
              <a:defRPr sz="1150"/>
            </a:lvl3pPr>
            <a:lvl4pPr>
              <a:defRPr sz="1050"/>
            </a:lvl4pPr>
            <a:lvl5pPr>
              <a:defRPr sz="105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742950"/>
            <a:ext cx="4267200" cy="4191000"/>
          </a:xfrm>
        </p:spPr>
        <p:txBody>
          <a:bodyPr/>
          <a:lstStyle>
            <a:lvl1pPr>
              <a:defRPr sz="1300"/>
            </a:lvl1pPr>
            <a:lvl2pPr>
              <a:defRPr sz="1200"/>
            </a:lvl2pPr>
            <a:lvl3pPr>
              <a:defRPr sz="1150"/>
            </a:lvl3pPr>
            <a:lvl4pPr>
              <a:defRPr sz="1050"/>
            </a:lvl4pPr>
            <a:lvl5pPr>
              <a:defRPr sz="105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Title 7"/>
          <p:cNvSpPr>
            <a:spLocks noGrp="1"/>
          </p:cNvSpPr>
          <p:nvPr>
            <p:ph type="title"/>
          </p:nvPr>
        </p:nvSpPr>
        <p:spPr/>
        <p:txBody>
          <a:bodyPr/>
          <a:lstStyle/>
          <a:p>
            <a:r>
              <a:rPr lang="en-US" smtClean="0"/>
              <a:t>Click to edit Master title style</a:t>
            </a:r>
            <a:endParaRPr lang="en-US" dirty="0"/>
          </a:p>
        </p:txBody>
      </p:sp>
    </p:spTree>
    <p:extLst>
      <p:ext uri="{BB962C8B-B14F-4D97-AF65-F5344CB8AC3E}">
        <p14:creationId xmlns:p14="http://schemas.microsoft.com/office/powerpoint/2010/main" val="287841878"/>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Tree>
    <p:extLst>
      <p:ext uri="{BB962C8B-B14F-4D97-AF65-F5344CB8AC3E}">
        <p14:creationId xmlns:p14="http://schemas.microsoft.com/office/powerpoint/2010/main" val="3058129794"/>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Text Placeholder 2"/>
          <p:cNvSpPr>
            <a:spLocks noGrp="1"/>
          </p:cNvSpPr>
          <p:nvPr>
            <p:ph idx="1"/>
          </p:nvPr>
        </p:nvSpPr>
        <p:spPr>
          <a:xfrm>
            <a:off x="228600" y="742950"/>
            <a:ext cx="8686800" cy="41910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859800404"/>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emf"/><Relationship Id="rId3" Type="http://schemas.openxmlformats.org/officeDocument/2006/relationships/slideLayout" Target="../slideLayouts/slideLayout3.xml"/><Relationship Id="rId7"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2" name="Picture 11" descr="Background.jpg"/>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Placeholder 1"/>
          <p:cNvSpPr>
            <a:spLocks noGrp="1"/>
          </p:cNvSpPr>
          <p:nvPr>
            <p:ph type="title"/>
          </p:nvPr>
        </p:nvSpPr>
        <p:spPr>
          <a:xfrm>
            <a:off x="152400" y="12700"/>
            <a:ext cx="6400800" cy="425450"/>
          </a:xfrm>
          <a:prstGeom prst="rect">
            <a:avLst/>
          </a:prstGeom>
        </p:spPr>
        <p:txBody>
          <a:bodyPr vert="horz" lIns="91440" tIns="0" rIns="91440" bIns="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228600" y="742950"/>
            <a:ext cx="8686800" cy="4191000"/>
          </a:xfrm>
          <a:prstGeom prst="rect">
            <a:avLst/>
          </a:prstGeom>
        </p:spPr>
        <p:txBody>
          <a:bodyPr vert="horz" lIns="91440" tIns="45720" rIns="91440" bIns="45720" rtlCol="0">
            <a:normAutofit/>
          </a:bodyPr>
          <a:lstStyle/>
          <a:p>
            <a:pPr lvl="0"/>
            <a:r>
              <a:rPr lang="en-US" dirty="0" smtClean="0"/>
              <a:t>First level</a:t>
            </a:r>
          </a:p>
          <a:p>
            <a:pPr lvl="1"/>
            <a:r>
              <a:rPr lang="en-US" dirty="0" smtClean="0"/>
              <a:t>Third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5" name="Picture 4"/>
          <p:cNvPicPr>
            <a:picLocks noChangeAspect="1"/>
          </p:cNvPicPr>
          <p:nvPr userDrawn="1"/>
        </p:nvPicPr>
        <p:blipFill>
          <a:blip r:embed="rId8" cstate="print"/>
          <a:stretch>
            <a:fillRect/>
          </a:stretch>
        </p:blipFill>
        <p:spPr>
          <a:xfrm>
            <a:off x="0" y="88900"/>
            <a:ext cx="9144000" cy="499390"/>
          </a:xfrm>
          <a:prstGeom prst="rect">
            <a:avLst/>
          </a:prstGeom>
        </p:spPr>
      </p:pic>
    </p:spTree>
    <p:extLst>
      <p:ext uri="{BB962C8B-B14F-4D97-AF65-F5344CB8AC3E}">
        <p14:creationId xmlns:p14="http://schemas.microsoft.com/office/powerpoint/2010/main" val="2395103988"/>
      </p:ext>
    </p:extLst>
  </p:cSld>
  <p:clrMap bg1="lt1" tx1="dk1" bg2="lt2" tx2="dk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Lst>
  <p:timing>
    <p:tnLst>
      <p:par>
        <p:cTn id="1" dur="indefinite" restart="never" nodeType="tmRoot"/>
      </p:par>
    </p:tnLst>
  </p:timing>
  <p:txStyles>
    <p:titleStyle>
      <a:lvl1pPr algn="l" defTabSz="914400" rtl="0" eaLnBrk="1" latinLnBrk="0" hangingPunct="1">
        <a:spcBef>
          <a:spcPct val="0"/>
        </a:spcBef>
        <a:buNone/>
        <a:defRPr sz="1800" kern="1200" baseline="0">
          <a:solidFill>
            <a:schemeClr val="tx1">
              <a:lumMod val="85000"/>
              <a:lumOff val="15000"/>
            </a:schemeClr>
          </a:solidFill>
          <a:effectLst/>
          <a:latin typeface="Arial" pitchFamily="34" charset="0"/>
          <a:ea typeface="+mj-ea"/>
          <a:cs typeface="+mj-cs"/>
        </a:defRPr>
      </a:lvl1pPr>
    </p:titleStyle>
    <p:bodyStyle>
      <a:lvl1pPr marL="285750" indent="-171450" algn="l" defTabSz="914400" rtl="0" eaLnBrk="1" latinLnBrk="0" hangingPunct="1">
        <a:lnSpc>
          <a:spcPct val="120000"/>
        </a:lnSpc>
        <a:spcBef>
          <a:spcPct val="20000"/>
        </a:spcBef>
        <a:buClr>
          <a:srgbClr val="CD0920"/>
        </a:buClr>
        <a:buSzPct val="100000"/>
        <a:buFont typeface="Arial"/>
        <a:buChar char="•"/>
        <a:tabLst/>
        <a:defRPr sz="1300" kern="1200">
          <a:solidFill>
            <a:schemeClr val="tx1">
              <a:lumMod val="75000"/>
              <a:lumOff val="25000"/>
            </a:schemeClr>
          </a:solidFill>
          <a:latin typeface="Arial" pitchFamily="34" charset="0"/>
          <a:ea typeface="+mn-ea"/>
          <a:cs typeface="+mn-cs"/>
        </a:defRPr>
      </a:lvl1pPr>
      <a:lvl2pPr marL="628650" indent="-171450" algn="l" defTabSz="914400" rtl="0" eaLnBrk="1" latinLnBrk="0" hangingPunct="1">
        <a:lnSpc>
          <a:spcPct val="120000"/>
        </a:lnSpc>
        <a:spcBef>
          <a:spcPct val="20000"/>
        </a:spcBef>
        <a:buClrTx/>
        <a:buSzPct val="100000"/>
        <a:buFont typeface="Arial"/>
        <a:buChar char="•"/>
        <a:tabLst/>
        <a:defRPr sz="1200" kern="1200">
          <a:solidFill>
            <a:schemeClr val="tx1">
              <a:lumMod val="75000"/>
              <a:lumOff val="25000"/>
            </a:schemeClr>
          </a:solidFill>
          <a:latin typeface="Arial" pitchFamily="34" charset="0"/>
          <a:ea typeface="+mn-ea"/>
          <a:cs typeface="+mn-cs"/>
        </a:defRPr>
      </a:lvl2pPr>
      <a:lvl3pPr marL="1028700" indent="-114300" algn="l" defTabSz="914400" rtl="0" eaLnBrk="1" latinLnBrk="0" hangingPunct="1">
        <a:lnSpc>
          <a:spcPct val="120000"/>
        </a:lnSpc>
        <a:spcBef>
          <a:spcPct val="20000"/>
        </a:spcBef>
        <a:buFont typeface="Arial" pitchFamily="34" charset="0"/>
        <a:buChar char="•"/>
        <a:defRPr sz="1150" kern="1200">
          <a:solidFill>
            <a:schemeClr val="tx1">
              <a:lumMod val="75000"/>
              <a:lumOff val="25000"/>
            </a:schemeClr>
          </a:solidFill>
          <a:latin typeface="Arial" pitchFamily="34" charset="0"/>
          <a:ea typeface="+mn-ea"/>
          <a:cs typeface="+mn-cs"/>
        </a:defRPr>
      </a:lvl3pPr>
      <a:lvl4pPr marL="1543050" indent="-171450" algn="l" defTabSz="914400" rtl="0" eaLnBrk="1" latinLnBrk="0" hangingPunct="1">
        <a:lnSpc>
          <a:spcPct val="120000"/>
        </a:lnSpc>
        <a:spcBef>
          <a:spcPct val="20000"/>
        </a:spcBef>
        <a:buFont typeface="Arial"/>
        <a:buChar char="•"/>
        <a:defRPr sz="1050" kern="1200" baseline="0">
          <a:solidFill>
            <a:schemeClr val="tx1">
              <a:lumMod val="75000"/>
              <a:lumOff val="25000"/>
            </a:schemeClr>
          </a:solidFill>
          <a:latin typeface="Arial" pitchFamily="34" charset="0"/>
          <a:ea typeface="+mn-ea"/>
          <a:cs typeface="+mn-cs"/>
        </a:defRPr>
      </a:lvl4pPr>
      <a:lvl5pPr marL="1943100" indent="-114300" algn="l" defTabSz="914400" rtl="0" eaLnBrk="1" latinLnBrk="0" hangingPunct="1">
        <a:lnSpc>
          <a:spcPct val="120000"/>
        </a:lnSpc>
        <a:spcBef>
          <a:spcPct val="20000"/>
        </a:spcBef>
        <a:buFont typeface="Arial"/>
        <a:buChar char="•"/>
        <a:defRPr sz="1050" kern="1200">
          <a:solidFill>
            <a:schemeClr val="tx1">
              <a:lumMod val="75000"/>
              <a:lumOff val="25000"/>
            </a:schemeClr>
          </a:solidFill>
          <a:latin typeface="Arial"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em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8.jpeg"/><Relationship Id="rId7" Type="http://schemas.openxmlformats.org/officeDocument/2006/relationships/image" Target="../media/image12.jpeg"/><Relationship Id="rId12" Type="http://schemas.openxmlformats.org/officeDocument/2006/relationships/image" Target="../media/image16.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1.jpeg"/><Relationship Id="rId11" Type="http://schemas.openxmlformats.org/officeDocument/2006/relationships/image" Target="../media/image15.jpeg"/><Relationship Id="rId5" Type="http://schemas.openxmlformats.org/officeDocument/2006/relationships/image" Target="../media/image10.jpeg"/><Relationship Id="rId10" Type="http://schemas.openxmlformats.org/officeDocument/2006/relationships/image" Target="../media/image14.jpeg"/><Relationship Id="rId4" Type="http://schemas.openxmlformats.org/officeDocument/2006/relationships/image" Target="../media/image9.jpeg"/><Relationship Id="rId9" Type="http://schemas.microsoft.com/office/2007/relationships/hdphoto" Target="../media/hdphoto1.wdp"/></Relationships>
</file>

<file path=ppt/slides/_rels/slide1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2.emf"/></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3.jpeg"/><Relationship Id="rId11" Type="http://schemas.openxmlformats.org/officeDocument/2006/relationships/image" Target="../media/image28.png"/><Relationship Id="rId5" Type="http://schemas.openxmlformats.org/officeDocument/2006/relationships/image" Target="../media/image22.png"/><Relationship Id="rId10" Type="http://schemas.openxmlformats.org/officeDocument/2006/relationships/image" Target="../media/image27.png"/><Relationship Id="rId4" Type="http://schemas.openxmlformats.org/officeDocument/2006/relationships/image" Target="../media/image21.png"/><Relationship Id="rId9" Type="http://schemas.openxmlformats.org/officeDocument/2006/relationships/image" Target="../media/image26.png"/></Relationships>
</file>

<file path=ppt/slides/_rels/slide1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31.emf"/><Relationship Id="rId4" Type="http://schemas.openxmlformats.org/officeDocument/2006/relationships/image" Target="../media/image30.jpeg"/></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3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36.png"/><Relationship Id="rId5" Type="http://schemas.openxmlformats.org/officeDocument/2006/relationships/image" Target="../media/image35.jpeg"/><Relationship Id="rId4" Type="http://schemas.openxmlformats.org/officeDocument/2006/relationships/image" Target="../media/image2.emf"/></Relationships>
</file>

<file path=ppt/slides/_rels/slide2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6.png"/><Relationship Id="rId1" Type="http://schemas.openxmlformats.org/officeDocument/2006/relationships/slideLayout" Target="../slideLayouts/slideLayout5.xml"/><Relationship Id="rId4" Type="http://schemas.openxmlformats.org/officeDocument/2006/relationships/image" Target="../media/image37.jpeg"/></Relationships>
</file>

<file path=ppt/slides/_rels/slide2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6.png"/><Relationship Id="rId1" Type="http://schemas.openxmlformats.org/officeDocument/2006/relationships/slideLayout" Target="../slideLayouts/slideLayout5.xml"/><Relationship Id="rId4" Type="http://schemas.openxmlformats.org/officeDocument/2006/relationships/image" Target="../media/image38.jpeg"/></Relationships>
</file>

<file path=ppt/slides/_rels/slide2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9.jpeg"/><Relationship Id="rId1" Type="http://schemas.openxmlformats.org/officeDocument/2006/relationships/slideLayout" Target="../slideLayouts/slideLayout4.xml"/><Relationship Id="rId4" Type="http://schemas.openxmlformats.org/officeDocument/2006/relationships/image" Target="../media/image36.png"/></Relationships>
</file>

<file path=ppt/slides/_rels/slide2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6.png"/><Relationship Id="rId1" Type="http://schemas.openxmlformats.org/officeDocument/2006/relationships/slideLayout" Target="../slideLayouts/slideLayout5.xml"/><Relationship Id="rId5" Type="http://schemas.openxmlformats.org/officeDocument/2006/relationships/image" Target="../media/image41.jpeg"/><Relationship Id="rId4" Type="http://schemas.openxmlformats.org/officeDocument/2006/relationships/image" Target="../media/image40.png"/></Relationships>
</file>

<file path=ppt/slides/_rels/slide2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6.png"/><Relationship Id="rId1" Type="http://schemas.openxmlformats.org/officeDocument/2006/relationships/slideLayout" Target="../slideLayouts/slideLayout5.xml"/><Relationship Id="rId5" Type="http://schemas.openxmlformats.org/officeDocument/2006/relationships/image" Target="../media/image43.jpeg"/><Relationship Id="rId4" Type="http://schemas.openxmlformats.org/officeDocument/2006/relationships/image" Target="../media/image42.jpeg"/></Relationships>
</file>

<file path=ppt/slides/_rels/slide2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6.png"/><Relationship Id="rId1" Type="http://schemas.openxmlformats.org/officeDocument/2006/relationships/slideLayout" Target="../slideLayouts/slideLayout5.xml"/><Relationship Id="rId5" Type="http://schemas.openxmlformats.org/officeDocument/2006/relationships/image" Target="../media/image42.jpeg"/><Relationship Id="rId4" Type="http://schemas.openxmlformats.org/officeDocument/2006/relationships/image" Target="../media/image44.jpeg"/></Relationships>
</file>

<file path=ppt/slides/_rels/slide2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6.png"/><Relationship Id="rId1" Type="http://schemas.openxmlformats.org/officeDocument/2006/relationships/slideLayout" Target="../slideLayouts/slideLayout5.xml"/><Relationship Id="rId5" Type="http://schemas.openxmlformats.org/officeDocument/2006/relationships/image" Target="../media/image46.jpeg"/><Relationship Id="rId4" Type="http://schemas.openxmlformats.org/officeDocument/2006/relationships/image" Target="../media/image45.jpeg"/></Relationships>
</file>

<file path=ppt/slides/_rels/slide2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6.png"/><Relationship Id="rId1" Type="http://schemas.openxmlformats.org/officeDocument/2006/relationships/slideLayout" Target="../slideLayouts/slideLayout5.xml"/><Relationship Id="rId5" Type="http://schemas.openxmlformats.org/officeDocument/2006/relationships/image" Target="../media/image48.jpeg"/><Relationship Id="rId4" Type="http://schemas.openxmlformats.org/officeDocument/2006/relationships/image" Target="../media/image47.jpeg"/></Relationships>
</file>

<file path=ppt/slides/_rels/slide2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6.png"/><Relationship Id="rId1" Type="http://schemas.openxmlformats.org/officeDocument/2006/relationships/slideLayout" Target="../slideLayouts/slideLayout5.xml"/><Relationship Id="rId5" Type="http://schemas.openxmlformats.org/officeDocument/2006/relationships/image" Target="../media/image50.jpeg"/><Relationship Id="rId4" Type="http://schemas.openxmlformats.org/officeDocument/2006/relationships/image" Target="../media/image49.jpeg"/></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2.emf"/></Relationships>
</file>

<file path=ppt/slides/_rels/slide3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6.png"/><Relationship Id="rId1" Type="http://schemas.openxmlformats.org/officeDocument/2006/relationships/slideLayout" Target="../slideLayouts/slideLayout5.xml"/><Relationship Id="rId6" Type="http://schemas.openxmlformats.org/officeDocument/2006/relationships/image" Target="../media/image53.jpeg"/><Relationship Id="rId5" Type="http://schemas.openxmlformats.org/officeDocument/2006/relationships/image" Target="../media/image52.jpeg"/><Relationship Id="rId4" Type="http://schemas.openxmlformats.org/officeDocument/2006/relationships/image" Target="../media/image51.jpeg"/></Relationships>
</file>

<file path=ppt/slides/_rels/slide3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6.png"/><Relationship Id="rId1" Type="http://schemas.openxmlformats.org/officeDocument/2006/relationships/slideLayout" Target="../slideLayouts/slideLayout4.xml"/><Relationship Id="rId4" Type="http://schemas.openxmlformats.org/officeDocument/2006/relationships/image" Target="../media/image54.jpeg"/></Relationships>
</file>

<file path=ppt/slides/_rels/slide3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6.png"/><Relationship Id="rId1" Type="http://schemas.openxmlformats.org/officeDocument/2006/relationships/slideLayout" Target="../slideLayouts/slideLayout5.xml"/><Relationship Id="rId4" Type="http://schemas.openxmlformats.org/officeDocument/2006/relationships/image" Target="../media/image55.png"/></Relationships>
</file>

<file path=ppt/slides/_rels/slide3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6.png"/><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8" Type="http://schemas.openxmlformats.org/officeDocument/2006/relationships/image" Target="../media/image58.jpeg"/><Relationship Id="rId3" Type="http://schemas.openxmlformats.org/officeDocument/2006/relationships/image" Target="../media/image3.jpeg"/><Relationship Id="rId7" Type="http://schemas.openxmlformats.org/officeDocument/2006/relationships/image" Target="../media/image57.jpe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56.jpeg"/><Relationship Id="rId4" Type="http://schemas.openxmlformats.org/officeDocument/2006/relationships/image" Target="../media/image2.emf"/></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38.xml.rels><?xml version="1.0" encoding="UTF-8" standalone="yes"?>
<Relationships xmlns="http://schemas.openxmlformats.org/package/2006/relationships"><Relationship Id="rId3" Type="http://schemas.openxmlformats.org/officeDocument/2006/relationships/hyperlink" Target="HEB-Arecont180-ParkingLot.jpg"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62.jpeg"/><Relationship Id="rId4" Type="http://schemas.openxmlformats.org/officeDocument/2006/relationships/image" Target="../media/image61.jpeg"/></Relationships>
</file>

<file path=ppt/slides/_rels/slide39.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65.jpeg"/></Relationships>
</file>

<file path=ppt/slides/_rels/slide41.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67.jpeg"/></Relationships>
</file>

<file path=ppt/slides/_rels/slide42.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69.emf"/><Relationship Id="rId5" Type="http://schemas.openxmlformats.org/officeDocument/2006/relationships/oleObject" Target="../embeddings/oleObject2.bin"/><Relationship Id="rId4" Type="http://schemas.openxmlformats.org/officeDocument/2006/relationships/image" Target="../media/image68.emf"/></Relationships>
</file>

<file path=ppt/slides/_rels/slide4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71.jpeg"/></Relationships>
</file>

<file path=ppt/slides/_rels/slide44.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jpeg"/><Relationship Id="rId1" Type="http://schemas.openxmlformats.org/officeDocument/2006/relationships/slideLayout" Target="../slideLayouts/slideLayout2.xml"/><Relationship Id="rId6" Type="http://schemas.openxmlformats.org/officeDocument/2006/relationships/image" Target="../media/image82.jpeg"/><Relationship Id="rId5" Type="http://schemas.openxmlformats.org/officeDocument/2006/relationships/image" Target="../media/image81.jpeg"/><Relationship Id="rId4" Type="http://schemas.openxmlformats.org/officeDocument/2006/relationships/image" Target="../media/image80.jpeg"/></Relationships>
</file>

<file path=ppt/slides/_rels/slide49.xml.rels><?xml version="1.0" encoding="UTF-8" standalone="yes"?>
<Relationships xmlns="http://schemas.openxmlformats.org/package/2006/relationships"><Relationship Id="rId3" Type="http://schemas.openxmlformats.org/officeDocument/2006/relationships/image" Target="../media/image84.wmf"/><Relationship Id="rId2" Type="http://schemas.openxmlformats.org/officeDocument/2006/relationships/image" Target="../media/image83.jpeg"/><Relationship Id="rId1" Type="http://schemas.openxmlformats.org/officeDocument/2006/relationships/slideLayout" Target="../slideLayouts/slideLayout1.xml"/><Relationship Id="rId4" Type="http://schemas.openxmlformats.org/officeDocument/2006/relationships/image" Target="../media/image85.wm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2.emf"/></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76200" y="-19050"/>
            <a:ext cx="9220200" cy="516255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1" name="Picture 10" descr="Background.jpg"/>
          <p:cNvPicPr>
            <a:picLocks noChangeAspect="1"/>
          </p:cNvPicPr>
          <p:nvPr/>
        </p:nvPicPr>
        <p:blipFill>
          <a:blip r:embed="rId3" cstate="print">
            <a:alphaModFix/>
            <a:extLst>
              <a:ext uri="{28A0092B-C50C-407E-A947-70E740481C1C}">
                <a14:useLocalDpi xmlns:a14="http://schemas.microsoft.com/office/drawing/2010/main" val="0"/>
              </a:ext>
            </a:extLst>
          </a:blip>
          <a:stretch>
            <a:fillRect/>
          </a:stretch>
        </p:blipFill>
        <p:spPr>
          <a:xfrm>
            <a:off x="-76200" y="-38101"/>
            <a:ext cx="9220200" cy="5186363"/>
          </a:xfrm>
          <a:prstGeom prst="rect">
            <a:avLst/>
          </a:prstGeom>
        </p:spPr>
      </p:pic>
      <p:sp>
        <p:nvSpPr>
          <p:cNvPr id="5" name="Subtitle 3"/>
          <p:cNvSpPr txBox="1">
            <a:spLocks/>
          </p:cNvSpPr>
          <p:nvPr/>
        </p:nvSpPr>
        <p:spPr>
          <a:xfrm>
            <a:off x="457200" y="2724150"/>
            <a:ext cx="7772400" cy="91440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Arial" pitchFamily="34" charset="0"/>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Arial" pitchFamily="34" charset="0"/>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Arial" pitchFamily="34" charset="0"/>
                <a:ea typeface="+mn-ea"/>
                <a:cs typeface="+mn-cs"/>
              </a:defRPr>
            </a:lvl3pPr>
            <a:lvl4pPr marL="1371600" indent="0" algn="ctr" defTabSz="914400" rtl="0" eaLnBrk="1" latinLnBrk="0" hangingPunct="1">
              <a:spcBef>
                <a:spcPct val="20000"/>
              </a:spcBef>
              <a:buFont typeface="Arial" pitchFamily="34" charset="0"/>
              <a:buNone/>
              <a:defRPr sz="2000" kern="1200" baseline="0">
                <a:solidFill>
                  <a:schemeClr val="tx1">
                    <a:tint val="75000"/>
                  </a:schemeClr>
                </a:solidFill>
                <a:latin typeface="Arial" pitchFamily="34" charset="0"/>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Arial" pitchFamily="34" charset="0"/>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r>
              <a:rPr lang="en-US" sz="1200" dirty="0" smtClean="0">
                <a:solidFill>
                  <a:schemeClr val="tx1">
                    <a:lumMod val="75000"/>
                    <a:lumOff val="25000"/>
                  </a:schemeClr>
                </a:solidFill>
                <a:latin typeface="Arial Black"/>
                <a:cs typeface="Arial Black"/>
              </a:rPr>
              <a:t>Customer Webinar</a:t>
            </a:r>
          </a:p>
          <a:p>
            <a:pPr algn="l"/>
            <a:r>
              <a:rPr lang="en-US" sz="1200" dirty="0" smtClean="0">
                <a:solidFill>
                  <a:schemeClr val="tx1">
                    <a:lumMod val="75000"/>
                    <a:lumOff val="25000"/>
                  </a:schemeClr>
                </a:solidFill>
                <a:latin typeface="Arial Black"/>
                <a:cs typeface="Arial Black"/>
              </a:rPr>
              <a:t>19 June 2013</a:t>
            </a:r>
          </a:p>
        </p:txBody>
      </p:sp>
      <p:sp>
        <p:nvSpPr>
          <p:cNvPr id="4" name="Title 1"/>
          <p:cNvSpPr txBox="1">
            <a:spLocks/>
          </p:cNvSpPr>
          <p:nvPr/>
        </p:nvSpPr>
        <p:spPr>
          <a:xfrm>
            <a:off x="457200" y="1047750"/>
            <a:ext cx="9144000" cy="1676400"/>
          </a:xfrm>
          <a:prstGeom prst="rect">
            <a:avLst/>
          </a:prstGeom>
          <a:effectLst/>
        </p:spPr>
        <p:txBody>
          <a:bodyPr vert="horz" lIns="91440" tIns="45720" rIns="91440" bIns="45720" rtlCol="0" anchor="ctr">
            <a:noAutofit/>
          </a:bodyPr>
          <a:lstStyle>
            <a:lvl1pPr algn="l" defTabSz="914400" rtl="0" eaLnBrk="1" latinLnBrk="0" hangingPunct="1">
              <a:spcBef>
                <a:spcPct val="0"/>
              </a:spcBef>
              <a:buNone/>
              <a:defRPr sz="3600" kern="1200" baseline="0">
                <a:solidFill>
                  <a:schemeClr val="tx1"/>
                </a:solidFill>
                <a:effectLst>
                  <a:outerShdw blurRad="50800" dist="38100" dir="2700000" algn="tl" rotWithShape="0">
                    <a:prstClr val="black">
                      <a:alpha val="40000"/>
                    </a:prstClr>
                  </a:outerShdw>
                </a:effectLst>
                <a:latin typeface="Arial" pitchFamily="34" charset="0"/>
                <a:ea typeface="+mj-ea"/>
                <a:cs typeface="+mj-cs"/>
              </a:defRPr>
            </a:lvl1pPr>
          </a:lstStyle>
          <a:p>
            <a:r>
              <a:rPr lang="en-US" sz="2500" spc="-60" dirty="0" smtClean="0">
                <a:solidFill>
                  <a:schemeClr val="tx1">
                    <a:lumMod val="85000"/>
                    <a:lumOff val="15000"/>
                  </a:schemeClr>
                </a:solidFill>
                <a:effectLst/>
                <a:latin typeface="Arial"/>
                <a:cs typeface="Arial"/>
              </a:rPr>
              <a:t>Increase Your Business with Arecont Vision</a:t>
            </a:r>
          </a:p>
          <a:p>
            <a:r>
              <a:rPr lang="en-US" sz="2500" spc="-60" dirty="0" smtClean="0">
                <a:solidFill>
                  <a:schemeClr val="tx1">
                    <a:lumMod val="85000"/>
                    <a:lumOff val="15000"/>
                  </a:schemeClr>
                </a:solidFill>
                <a:effectLst/>
                <a:latin typeface="Arial"/>
                <a:cs typeface="Arial"/>
              </a:rPr>
              <a:t>Megapixel IP Technology:</a:t>
            </a:r>
          </a:p>
          <a:p>
            <a:endParaRPr lang="en-US" sz="2500" spc="-60" dirty="0" smtClean="0">
              <a:solidFill>
                <a:srgbClr val="C00000"/>
              </a:solidFill>
              <a:effectLst/>
              <a:latin typeface="Arial"/>
              <a:cs typeface="Arial"/>
            </a:endParaRPr>
          </a:p>
          <a:p>
            <a:r>
              <a:rPr lang="en-US" sz="2500" spc="-60" dirty="0" smtClean="0">
                <a:solidFill>
                  <a:srgbClr val="C00000"/>
                </a:solidFill>
                <a:effectLst/>
                <a:latin typeface="Arial"/>
                <a:cs typeface="Arial"/>
              </a:rPr>
              <a:t>FOCUS ON PANORAMIC CAMERA BEST USES </a:t>
            </a:r>
            <a:endParaRPr lang="en-US" sz="2500" spc="-60" dirty="0">
              <a:solidFill>
                <a:srgbClr val="C00000"/>
              </a:solidFill>
              <a:effectLst/>
              <a:latin typeface="Arial"/>
              <a:cs typeface="Arial"/>
            </a:endParaRPr>
          </a:p>
        </p:txBody>
      </p:sp>
      <p:pic>
        <p:nvPicPr>
          <p:cNvPr id="3" name="Picture 2"/>
          <p:cNvPicPr>
            <a:picLocks noChangeAspect="1"/>
          </p:cNvPicPr>
          <p:nvPr/>
        </p:nvPicPr>
        <p:blipFill>
          <a:blip r:embed="rId4" cstate="print"/>
          <a:stretch>
            <a:fillRect/>
          </a:stretch>
        </p:blipFill>
        <p:spPr>
          <a:xfrm>
            <a:off x="-2096153" y="4421334"/>
            <a:ext cx="11246503" cy="614216"/>
          </a:xfrm>
          <a:prstGeom prst="rect">
            <a:avLst/>
          </a:prstGeom>
        </p:spPr>
      </p:pic>
    </p:spTree>
    <p:extLst>
      <p:ext uri="{BB962C8B-B14F-4D97-AF65-F5344CB8AC3E}">
        <p14:creationId xmlns:p14="http://schemas.microsoft.com/office/powerpoint/2010/main" val="2351793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right)">
                                      <p:cBhvr>
                                        <p:cTn id="7" dur="1000"/>
                                        <p:tgtEl>
                                          <p:spTgt spid="11"/>
                                        </p:tgtEl>
                                      </p:cBhvr>
                                    </p:animEffect>
                                  </p:childTnLst>
                                </p:cTn>
                              </p:par>
                              <p:par>
                                <p:cTn id="8" presetID="22" presetClass="entr" presetSubtype="8" fill="hold" nodeType="withEffect">
                                  <p:stCondLst>
                                    <p:cond delay="700"/>
                                  </p:stCondLst>
                                  <p:childTnLst>
                                    <p:set>
                                      <p:cBhvr>
                                        <p:cTn id="9" dur="1" fill="hold">
                                          <p:stCondLst>
                                            <p:cond delay="0"/>
                                          </p:stCondLst>
                                        </p:cTn>
                                        <p:tgtEl>
                                          <p:spTgt spid="3"/>
                                        </p:tgtEl>
                                        <p:attrNameLst>
                                          <p:attrName>style.visibility</p:attrName>
                                        </p:attrNameLst>
                                      </p:cBhvr>
                                      <p:to>
                                        <p:strVal val="visible"/>
                                      </p:to>
                                    </p:set>
                                    <p:animEffect transition="in" filter="wipe(left)">
                                      <p:cBhvr>
                                        <p:cTn id="10" dur="1000"/>
                                        <p:tgtEl>
                                          <p:spTgt spid="3"/>
                                        </p:tgtEl>
                                      </p:cBhvr>
                                    </p:animEffect>
                                  </p:childTnLst>
                                </p:cTn>
                              </p:par>
                            </p:childTnLst>
                          </p:cTn>
                        </p:par>
                        <p:par>
                          <p:cTn id="11" fill="hold">
                            <p:stCondLst>
                              <p:cond delay="1700"/>
                            </p:stCondLst>
                            <p:childTnLst>
                              <p:par>
                                <p:cTn id="12" presetID="22" presetClass="entr" presetSubtype="8" fill="hold" grpId="0" nodeType="after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left)">
                                      <p:cBhvr>
                                        <p:cTn id="14" dur="500"/>
                                        <p:tgtEl>
                                          <p:spTgt spid="4"/>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Arecont Vision Top 10 </a:t>
            </a:r>
            <a:endParaRPr lang="en-US" dirty="0"/>
          </a:p>
        </p:txBody>
      </p:sp>
      <p:sp>
        <p:nvSpPr>
          <p:cNvPr id="3" name="Content Placeholder 2"/>
          <p:cNvSpPr>
            <a:spLocks noGrp="1"/>
          </p:cNvSpPr>
          <p:nvPr>
            <p:ph idx="1"/>
          </p:nvPr>
        </p:nvSpPr>
        <p:spPr/>
        <p:txBody>
          <a:bodyPr/>
          <a:lstStyle/>
          <a:p>
            <a:r>
              <a:rPr lang="en-US" dirty="0"/>
              <a:t>Most </a:t>
            </a:r>
            <a:r>
              <a:rPr lang="en-US" dirty="0" smtClean="0"/>
              <a:t>Impressive </a:t>
            </a:r>
            <a:r>
              <a:rPr lang="en-US" dirty="0"/>
              <a:t>C</a:t>
            </a:r>
            <a:r>
              <a:rPr lang="en-US" dirty="0" smtClean="0"/>
              <a:t>ustomers </a:t>
            </a:r>
            <a:r>
              <a:rPr lang="en-US" dirty="0"/>
              <a:t>in the </a:t>
            </a:r>
            <a:r>
              <a:rPr lang="en-US" dirty="0" smtClean="0"/>
              <a:t>Industry</a:t>
            </a:r>
            <a:r>
              <a:rPr lang="en-US" dirty="0"/>
              <a:t>!</a:t>
            </a:r>
          </a:p>
          <a:p>
            <a:r>
              <a:rPr lang="en-US" dirty="0" smtClean="0"/>
              <a:t>Our </a:t>
            </a:r>
            <a:r>
              <a:rPr lang="en-US" dirty="0"/>
              <a:t>Sales </a:t>
            </a:r>
            <a:r>
              <a:rPr lang="en-US" dirty="0" smtClean="0"/>
              <a:t>Team</a:t>
            </a:r>
          </a:p>
          <a:p>
            <a:r>
              <a:rPr lang="en-US" dirty="0"/>
              <a:t>Our Service </a:t>
            </a:r>
            <a:r>
              <a:rPr lang="en-US" dirty="0" smtClean="0"/>
              <a:t>Team:  </a:t>
            </a:r>
            <a:r>
              <a:rPr lang="en-US" dirty="0"/>
              <a:t>“We Take Customer Service Personally”</a:t>
            </a:r>
          </a:p>
          <a:p>
            <a:r>
              <a:rPr lang="en-US" dirty="0" smtClean="0"/>
              <a:t>Best Overall Product Line</a:t>
            </a:r>
            <a:r>
              <a:rPr lang="en-US" dirty="0"/>
              <a:t>:  </a:t>
            </a:r>
            <a:r>
              <a:rPr lang="en-US" dirty="0" smtClean="0"/>
              <a:t>cameras, </a:t>
            </a:r>
            <a:r>
              <a:rPr lang="en-US" dirty="0"/>
              <a:t>indoor and outdoor domes, dual </a:t>
            </a:r>
            <a:r>
              <a:rPr lang="en-US" dirty="0" smtClean="0"/>
              <a:t>sensor D/N, panoramic systems</a:t>
            </a:r>
            <a:endParaRPr lang="en-US" dirty="0"/>
          </a:p>
          <a:p>
            <a:r>
              <a:rPr lang="en-US" dirty="0" smtClean="0"/>
              <a:t>Innovative</a:t>
            </a:r>
            <a:r>
              <a:rPr lang="en-US" dirty="0"/>
              <a:t>, game changing products</a:t>
            </a:r>
          </a:p>
          <a:p>
            <a:r>
              <a:rPr lang="en-US" dirty="0" smtClean="0"/>
              <a:t>Real VMS/NVR Partnerships</a:t>
            </a:r>
            <a:r>
              <a:rPr lang="en-US" dirty="0"/>
              <a:t>, globally </a:t>
            </a:r>
            <a:endParaRPr lang="en-US" dirty="0" smtClean="0"/>
          </a:p>
          <a:p>
            <a:r>
              <a:rPr lang="en-US" dirty="0"/>
              <a:t>High Quality and Reliability</a:t>
            </a:r>
          </a:p>
          <a:p>
            <a:r>
              <a:rPr lang="en-US" dirty="0"/>
              <a:t>Priced for </a:t>
            </a:r>
            <a:r>
              <a:rPr lang="en-US" dirty="0" smtClean="0"/>
              <a:t>Success</a:t>
            </a:r>
            <a:r>
              <a:rPr lang="en-US" dirty="0"/>
              <a:t>, especially via Project </a:t>
            </a:r>
            <a:r>
              <a:rPr lang="en-US" dirty="0" smtClean="0"/>
              <a:t>Registrations</a:t>
            </a:r>
          </a:p>
          <a:p>
            <a:r>
              <a:rPr lang="en-US" dirty="0" smtClean="0"/>
              <a:t>Measurable Value Proposition</a:t>
            </a:r>
          </a:p>
          <a:p>
            <a:pPr lvl="1">
              <a:buFont typeface="Wingdings" pitchFamily="2" charset="2"/>
              <a:buChar char="§"/>
            </a:pPr>
            <a:r>
              <a:rPr lang="en-US" dirty="0" smtClean="0"/>
              <a:t>Excellent </a:t>
            </a:r>
            <a:r>
              <a:rPr lang="en-US" dirty="0"/>
              <a:t>Image Quality + Camera </a:t>
            </a:r>
            <a:r>
              <a:rPr lang="en-US" dirty="0" smtClean="0"/>
              <a:t>Reductions </a:t>
            </a:r>
            <a:r>
              <a:rPr lang="en-US" dirty="0"/>
              <a:t>= Terrific ROI!  </a:t>
            </a:r>
            <a:endParaRPr lang="en-US" dirty="0" smtClean="0"/>
          </a:p>
          <a:p>
            <a:pPr lvl="1">
              <a:buFont typeface="Wingdings" pitchFamily="2" charset="2"/>
              <a:buChar char="§"/>
            </a:pPr>
            <a:r>
              <a:rPr lang="en-US" dirty="0" smtClean="0"/>
              <a:t>Plus</a:t>
            </a:r>
            <a:r>
              <a:rPr lang="en-US" dirty="0"/>
              <a:t>, a new way of monitoring security systems.</a:t>
            </a:r>
          </a:p>
          <a:p>
            <a:r>
              <a:rPr lang="en-US" dirty="0" smtClean="0"/>
              <a:t>Made </a:t>
            </a:r>
            <a:r>
              <a:rPr lang="en-US" dirty="0"/>
              <a:t>in USA</a:t>
            </a:r>
          </a:p>
          <a:p>
            <a:pPr marL="114300" indent="0">
              <a:buNone/>
            </a:pPr>
            <a:r>
              <a:rPr lang="en-US" dirty="0"/>
              <a:t>	</a:t>
            </a:r>
          </a:p>
        </p:txBody>
      </p:sp>
    </p:spTree>
    <p:extLst>
      <p:ext uri="{BB962C8B-B14F-4D97-AF65-F5344CB8AC3E}">
        <p14:creationId xmlns:p14="http://schemas.microsoft.com/office/powerpoint/2010/main" val="14409360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Skate to the Open Goal with Arecont Vision</a:t>
            </a:r>
            <a:endParaRPr lang="en-US" dirty="0"/>
          </a:p>
        </p:txBody>
      </p:sp>
      <p:pic>
        <p:nvPicPr>
          <p:cNvPr id="4" name="Picture 3" descr="102911-dvl-Feser-breakaway-goal-IMG_82750341.jpg"/>
          <p:cNvPicPr>
            <a:picLocks noChangeAspect="1"/>
          </p:cNvPicPr>
          <p:nvPr/>
        </p:nvPicPr>
        <p:blipFill>
          <a:blip r:embed="rId2" cstate="print"/>
          <a:stretch>
            <a:fillRect/>
          </a:stretch>
        </p:blipFill>
        <p:spPr>
          <a:xfrm>
            <a:off x="2019300" y="1074420"/>
            <a:ext cx="5105400" cy="3402330"/>
          </a:xfrm>
          <a:prstGeom prst="rect">
            <a:avLst/>
          </a:prstGeom>
          <a:ln>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08441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9"/>
          <p:cNvGrpSpPr/>
          <p:nvPr/>
        </p:nvGrpSpPr>
        <p:grpSpPr>
          <a:xfrm>
            <a:off x="3663950" y="590551"/>
            <a:ext cx="3575050" cy="1949449"/>
            <a:chOff x="3663950" y="590551"/>
            <a:chExt cx="3575050" cy="1949449"/>
          </a:xfrm>
        </p:grpSpPr>
        <p:sp>
          <p:nvSpPr>
            <p:cNvPr id="15" name="Rounded Rectangle 14"/>
            <p:cNvSpPr/>
            <p:nvPr/>
          </p:nvSpPr>
          <p:spPr>
            <a:xfrm>
              <a:off x="3663950" y="590551"/>
              <a:ext cx="3575050" cy="1949449"/>
            </a:xfrm>
            <a:prstGeom prst="roundRect">
              <a:avLst>
                <a:gd name="adj" fmla="val 4933"/>
              </a:avLst>
            </a:prstGeom>
            <a:solidFill>
              <a:schemeClr val="bg1"/>
            </a:solidFill>
            <a:ln w="19050">
              <a:solidFill>
                <a:schemeClr val="bg1">
                  <a:lumMod val="85000"/>
                </a:schemeClr>
              </a:solidFill>
            </a:ln>
            <a:effectLst>
              <a:outerShdw blurRad="50800" dist="38100" dir="5400000" algn="t" rotWithShape="0">
                <a:prstClr val="black">
                  <a:alpha val="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Box 15"/>
            <p:cNvSpPr txBox="1"/>
            <p:nvPr/>
          </p:nvSpPr>
          <p:spPr>
            <a:xfrm>
              <a:off x="3676650" y="2264718"/>
              <a:ext cx="2432050" cy="230832"/>
            </a:xfrm>
            <a:prstGeom prst="rect">
              <a:avLst/>
            </a:prstGeom>
            <a:noFill/>
          </p:spPr>
          <p:txBody>
            <a:bodyPr wrap="square" rtlCol="0">
              <a:spAutoFit/>
            </a:bodyPr>
            <a:lstStyle/>
            <a:p>
              <a:r>
                <a:rPr lang="en-US" sz="900" dirty="0" smtClean="0">
                  <a:solidFill>
                    <a:schemeClr val="tx1">
                      <a:lumMod val="65000"/>
                      <a:lumOff val="35000"/>
                    </a:schemeClr>
                  </a:solidFill>
                  <a:latin typeface="Arial"/>
                  <a:cs typeface="Arial"/>
                </a:rPr>
                <a:t>180º and 360º Panoramic Imaging </a:t>
              </a:r>
              <a:endParaRPr lang="en-US" sz="900" dirty="0">
                <a:solidFill>
                  <a:schemeClr val="tx1">
                    <a:lumMod val="65000"/>
                    <a:lumOff val="35000"/>
                  </a:schemeClr>
                </a:solidFill>
                <a:latin typeface="Arial"/>
                <a:cs typeface="Arial"/>
              </a:endParaRPr>
            </a:p>
          </p:txBody>
        </p:sp>
        <p:grpSp>
          <p:nvGrpSpPr>
            <p:cNvPr id="3" name="Group 28"/>
            <p:cNvGrpSpPr/>
            <p:nvPr/>
          </p:nvGrpSpPr>
          <p:grpSpPr>
            <a:xfrm>
              <a:off x="3954337" y="819150"/>
              <a:ext cx="3017963" cy="1295400"/>
              <a:chOff x="3954337" y="819150"/>
              <a:chExt cx="3017963" cy="1295400"/>
            </a:xfrm>
          </p:grpSpPr>
          <p:pic>
            <p:nvPicPr>
              <p:cNvPr id="21" name="Picture 20" descr="New Low-Light NIGHT FLAT.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54337" y="1504950"/>
                <a:ext cx="3017963" cy="517033"/>
              </a:xfrm>
              <a:prstGeom prst="rect">
                <a:avLst/>
              </a:prstGeom>
              <a:effectLst>
                <a:outerShdw blurRad="50800" dist="38100" dir="5400000" algn="t" rotWithShape="0">
                  <a:prstClr val="black">
                    <a:alpha val="20000"/>
                  </a:prstClr>
                </a:outerShdw>
              </a:effectLst>
            </p:spPr>
          </p:pic>
          <p:pic>
            <p:nvPicPr>
              <p:cNvPr id="26" name="Picture 25" descr="New Low-Light DAY FLAT.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54340" y="917102"/>
                <a:ext cx="3017960" cy="510433"/>
              </a:xfrm>
              <a:prstGeom prst="rect">
                <a:avLst/>
              </a:prstGeom>
              <a:effectLst>
                <a:outerShdw blurRad="50800" dist="38100" dir="5400000" algn="t" rotWithShape="0">
                  <a:prstClr val="black">
                    <a:alpha val="20000"/>
                  </a:prstClr>
                </a:outerShdw>
              </a:effectLst>
            </p:spPr>
          </p:pic>
          <p:cxnSp>
            <p:nvCxnSpPr>
              <p:cNvPr id="28" name="Straight Connector 27"/>
              <p:cNvCxnSpPr/>
              <p:nvPr/>
            </p:nvCxnSpPr>
            <p:spPr>
              <a:xfrm>
                <a:off x="4690536" y="819150"/>
                <a:ext cx="0" cy="1295400"/>
              </a:xfrm>
              <a:prstGeom prst="line">
                <a:avLst/>
              </a:prstGeom>
              <a:ln w="6350" cmpd="sng">
                <a:solidFill>
                  <a:schemeClr val="accent3">
                    <a:lumMod val="40000"/>
                    <a:lumOff val="60000"/>
                  </a:schemeClr>
                </a:solidFill>
                <a:prstDash val="sysDash"/>
              </a:ln>
            </p:spPr>
            <p:style>
              <a:lnRef idx="2">
                <a:schemeClr val="accent1"/>
              </a:lnRef>
              <a:fillRef idx="0">
                <a:schemeClr val="accent1"/>
              </a:fillRef>
              <a:effectRef idx="1">
                <a:schemeClr val="accent1"/>
              </a:effectRef>
              <a:fontRef idx="minor">
                <a:schemeClr val="tx1"/>
              </a:fontRef>
            </p:style>
          </p:cxnSp>
          <p:cxnSp>
            <p:nvCxnSpPr>
              <p:cNvPr id="42" name="Straight Connector 41"/>
              <p:cNvCxnSpPr/>
              <p:nvPr/>
            </p:nvCxnSpPr>
            <p:spPr>
              <a:xfrm>
                <a:off x="5460996" y="819150"/>
                <a:ext cx="0" cy="1295400"/>
              </a:xfrm>
              <a:prstGeom prst="line">
                <a:avLst/>
              </a:prstGeom>
              <a:ln w="6350" cmpd="sng">
                <a:solidFill>
                  <a:schemeClr val="accent3">
                    <a:lumMod val="40000"/>
                    <a:lumOff val="60000"/>
                  </a:schemeClr>
                </a:solidFill>
                <a:prstDash val="sysDash"/>
              </a:ln>
            </p:spPr>
            <p:style>
              <a:lnRef idx="2">
                <a:schemeClr val="accent1"/>
              </a:lnRef>
              <a:fillRef idx="0">
                <a:schemeClr val="accent1"/>
              </a:fillRef>
              <a:effectRef idx="1">
                <a:schemeClr val="accent1"/>
              </a:effectRef>
              <a:fontRef idx="minor">
                <a:schemeClr val="tx1"/>
              </a:fontRef>
            </p:style>
          </p:cxnSp>
          <p:cxnSp>
            <p:nvCxnSpPr>
              <p:cNvPr id="43" name="Straight Connector 42"/>
              <p:cNvCxnSpPr/>
              <p:nvPr/>
            </p:nvCxnSpPr>
            <p:spPr>
              <a:xfrm>
                <a:off x="6201837" y="819150"/>
                <a:ext cx="0" cy="1295400"/>
              </a:xfrm>
              <a:prstGeom prst="line">
                <a:avLst/>
              </a:prstGeom>
              <a:ln w="6350" cmpd="sng">
                <a:solidFill>
                  <a:schemeClr val="accent3">
                    <a:lumMod val="40000"/>
                    <a:lumOff val="60000"/>
                  </a:schemeClr>
                </a:solidFill>
                <a:prstDash val="sysDash"/>
              </a:ln>
            </p:spPr>
            <p:style>
              <a:lnRef idx="2">
                <a:schemeClr val="accent1"/>
              </a:lnRef>
              <a:fillRef idx="0">
                <a:schemeClr val="accent1"/>
              </a:fillRef>
              <a:effectRef idx="1">
                <a:schemeClr val="accent1"/>
              </a:effectRef>
              <a:fontRef idx="minor">
                <a:schemeClr val="tx1"/>
              </a:fontRef>
            </p:style>
          </p:cxnSp>
        </p:grpSp>
      </p:grpSp>
      <p:sp>
        <p:nvSpPr>
          <p:cNvPr id="6" name="Title 1"/>
          <p:cNvSpPr txBox="1">
            <a:spLocks/>
          </p:cNvSpPr>
          <p:nvPr/>
        </p:nvSpPr>
        <p:spPr>
          <a:xfrm>
            <a:off x="152400" y="57150"/>
            <a:ext cx="9144000" cy="381000"/>
          </a:xfrm>
          <a:prstGeom prst="rect">
            <a:avLst/>
          </a:prstGeom>
          <a:effectLst/>
        </p:spPr>
        <p:txBody>
          <a:bodyPr vert="horz" lIns="91440" tIns="45720" rIns="91440" bIns="45720" rtlCol="0" anchor="ctr">
            <a:noAutofit/>
          </a:bodyPr>
          <a:lstStyle>
            <a:lvl1pPr algn="l" defTabSz="914400" rtl="0" eaLnBrk="1" latinLnBrk="0" hangingPunct="1">
              <a:spcBef>
                <a:spcPct val="0"/>
              </a:spcBef>
              <a:buNone/>
              <a:defRPr sz="3600" kern="1200" baseline="0">
                <a:solidFill>
                  <a:schemeClr val="tx1"/>
                </a:solidFill>
                <a:effectLst>
                  <a:outerShdw blurRad="50800" dist="38100" dir="2700000" algn="tl" rotWithShape="0">
                    <a:prstClr val="black">
                      <a:alpha val="40000"/>
                    </a:prstClr>
                  </a:outerShdw>
                </a:effectLst>
                <a:latin typeface="Arial" pitchFamily="34" charset="0"/>
                <a:ea typeface="+mj-ea"/>
                <a:cs typeface="+mj-cs"/>
              </a:defRPr>
            </a:lvl1pPr>
          </a:lstStyle>
          <a:p>
            <a:r>
              <a:rPr lang="en-US" sz="1800" spc="-60" dirty="0" smtClean="0">
                <a:solidFill>
                  <a:schemeClr val="tx1">
                    <a:lumMod val="85000"/>
                    <a:lumOff val="15000"/>
                  </a:schemeClr>
                </a:solidFill>
                <a:effectLst/>
                <a:latin typeface="Arial"/>
                <a:cs typeface="Arial"/>
              </a:rPr>
              <a:t>Arecont Vision:  Leading the Way in Megapixel Video</a:t>
            </a:r>
            <a:endParaRPr lang="en-US" sz="1800" spc="-60" dirty="0">
              <a:solidFill>
                <a:schemeClr val="tx1">
                  <a:lumMod val="85000"/>
                  <a:lumOff val="15000"/>
                </a:schemeClr>
              </a:solidFill>
              <a:effectLst/>
              <a:latin typeface="Arial"/>
              <a:cs typeface="Arial"/>
            </a:endParaRPr>
          </a:p>
        </p:txBody>
      </p:sp>
      <p:grpSp>
        <p:nvGrpSpPr>
          <p:cNvPr id="5" name="Group 1"/>
          <p:cNvGrpSpPr/>
          <p:nvPr/>
        </p:nvGrpSpPr>
        <p:grpSpPr>
          <a:xfrm>
            <a:off x="152400" y="590551"/>
            <a:ext cx="1676400" cy="1949640"/>
            <a:chOff x="152400" y="590551"/>
            <a:chExt cx="1676400" cy="1949640"/>
          </a:xfrm>
        </p:grpSpPr>
        <p:sp>
          <p:nvSpPr>
            <p:cNvPr id="8" name="Rounded Rectangle 7"/>
            <p:cNvSpPr/>
            <p:nvPr/>
          </p:nvSpPr>
          <p:spPr>
            <a:xfrm>
              <a:off x="152400" y="590551"/>
              <a:ext cx="1676400" cy="1949640"/>
            </a:xfrm>
            <a:prstGeom prst="roundRect">
              <a:avLst>
                <a:gd name="adj" fmla="val 5055"/>
              </a:avLst>
            </a:prstGeom>
            <a:solidFill>
              <a:schemeClr val="bg1"/>
            </a:solidFill>
            <a:ln w="19050">
              <a:solidFill>
                <a:schemeClr val="bg1">
                  <a:lumMod val="85000"/>
                </a:schemeClr>
              </a:solidFill>
            </a:ln>
            <a:effectLst>
              <a:outerShdw blurRad="50800" dist="38100" dir="5400000" algn="t" rotWithShape="0">
                <a:prstClr val="black">
                  <a:alpha val="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p:cNvSpPr txBox="1"/>
            <p:nvPr/>
          </p:nvSpPr>
          <p:spPr>
            <a:xfrm>
              <a:off x="155423" y="2255904"/>
              <a:ext cx="1447800" cy="230832"/>
            </a:xfrm>
            <a:prstGeom prst="rect">
              <a:avLst/>
            </a:prstGeom>
            <a:noFill/>
          </p:spPr>
          <p:txBody>
            <a:bodyPr wrap="square" rtlCol="0">
              <a:spAutoFit/>
            </a:bodyPr>
            <a:lstStyle/>
            <a:p>
              <a:r>
                <a:rPr lang="en-US" sz="900" dirty="0">
                  <a:solidFill>
                    <a:schemeClr val="tx1">
                      <a:lumMod val="65000"/>
                      <a:lumOff val="35000"/>
                    </a:schemeClr>
                  </a:solidFill>
                  <a:latin typeface="Arial"/>
                  <a:cs typeface="Arial"/>
                </a:rPr>
                <a:t>Highest </a:t>
              </a:r>
              <a:r>
                <a:rPr lang="en-US" sz="900" dirty="0" smtClean="0">
                  <a:solidFill>
                    <a:schemeClr val="tx1">
                      <a:lumMod val="65000"/>
                      <a:lumOff val="35000"/>
                    </a:schemeClr>
                  </a:solidFill>
                  <a:latin typeface="Arial"/>
                  <a:cs typeface="Arial"/>
                </a:rPr>
                <a:t>Resolutions</a:t>
              </a:r>
              <a:endParaRPr lang="en-US" sz="900" dirty="0">
                <a:solidFill>
                  <a:schemeClr val="tx1">
                    <a:lumMod val="65000"/>
                    <a:lumOff val="35000"/>
                  </a:schemeClr>
                </a:solidFill>
                <a:latin typeface="Arial"/>
                <a:cs typeface="Arial"/>
              </a:endParaRPr>
            </a:p>
          </p:txBody>
        </p:sp>
        <p:pic>
          <p:nvPicPr>
            <p:cNvPr id="47" name="Picture 8"/>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14953" y="979785"/>
              <a:ext cx="1556697" cy="607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8" name="TextBox 47"/>
            <p:cNvSpPr txBox="1"/>
            <p:nvPr/>
          </p:nvSpPr>
          <p:spPr>
            <a:xfrm>
              <a:off x="171450" y="1589385"/>
              <a:ext cx="1553391" cy="461665"/>
            </a:xfrm>
            <a:prstGeom prst="rect">
              <a:avLst/>
            </a:prstGeom>
            <a:noFill/>
          </p:spPr>
          <p:txBody>
            <a:bodyPr wrap="square" rtlCol="0">
              <a:spAutoFit/>
            </a:bodyPr>
            <a:lstStyle/>
            <a:p>
              <a:r>
                <a:rPr lang="en-US" sz="600" dirty="0" smtClean="0">
                  <a:solidFill>
                    <a:schemeClr val="bg1">
                      <a:lumMod val="50000"/>
                    </a:schemeClr>
                  </a:solidFill>
                </a:rPr>
                <a:t>The First </a:t>
              </a:r>
              <a:r>
                <a:rPr lang="en-US" sz="600" dirty="0">
                  <a:solidFill>
                    <a:schemeClr val="bg1">
                      <a:lumMod val="50000"/>
                    </a:schemeClr>
                  </a:solidFill>
                </a:rPr>
                <a:t>20MP H.264 </a:t>
              </a:r>
              <a:r>
                <a:rPr lang="en-US" sz="600" dirty="0" smtClean="0">
                  <a:solidFill>
                    <a:schemeClr val="bg1">
                      <a:lumMod val="50000"/>
                    </a:schemeClr>
                  </a:solidFill>
                </a:rPr>
                <a:t>Day/Night</a:t>
              </a:r>
              <a:endParaRPr lang="en-US" sz="600" dirty="0">
                <a:solidFill>
                  <a:schemeClr val="bg1">
                    <a:lumMod val="50000"/>
                  </a:schemeClr>
                </a:solidFill>
              </a:endParaRPr>
            </a:p>
            <a:p>
              <a:r>
                <a:rPr lang="en-US" sz="600" dirty="0" smtClean="0">
                  <a:solidFill>
                    <a:schemeClr val="bg1">
                      <a:lumMod val="50000"/>
                    </a:schemeClr>
                  </a:solidFill>
                </a:rPr>
                <a:t>180 and 360 Degree Panoramic</a:t>
              </a:r>
            </a:p>
            <a:p>
              <a:r>
                <a:rPr lang="en-US" sz="600" dirty="0" smtClean="0">
                  <a:solidFill>
                    <a:schemeClr val="bg1">
                      <a:lumMod val="50000"/>
                    </a:schemeClr>
                  </a:solidFill>
                </a:rPr>
                <a:t>Cameras on the Market</a:t>
              </a:r>
            </a:p>
            <a:p>
              <a:endParaRPr lang="en-US" sz="600" dirty="0">
                <a:solidFill>
                  <a:schemeClr val="bg1">
                    <a:lumMod val="50000"/>
                  </a:schemeClr>
                </a:solidFill>
              </a:endParaRPr>
            </a:p>
          </p:txBody>
        </p:sp>
      </p:grpSp>
      <p:grpSp>
        <p:nvGrpSpPr>
          <p:cNvPr id="7" name="Group 10"/>
          <p:cNvGrpSpPr/>
          <p:nvPr/>
        </p:nvGrpSpPr>
        <p:grpSpPr>
          <a:xfrm>
            <a:off x="2590800" y="2616200"/>
            <a:ext cx="2743200" cy="1949640"/>
            <a:chOff x="2590800" y="2616200"/>
            <a:chExt cx="2743200" cy="1949640"/>
          </a:xfrm>
        </p:grpSpPr>
        <p:sp>
          <p:nvSpPr>
            <p:cNvPr id="54" name="Rounded Rectangle 53"/>
            <p:cNvSpPr/>
            <p:nvPr/>
          </p:nvSpPr>
          <p:spPr>
            <a:xfrm>
              <a:off x="2590800" y="2616200"/>
              <a:ext cx="2743200" cy="1949640"/>
            </a:xfrm>
            <a:prstGeom prst="roundRect">
              <a:avLst>
                <a:gd name="adj" fmla="val 5055"/>
              </a:avLst>
            </a:prstGeom>
            <a:solidFill>
              <a:schemeClr val="bg1"/>
            </a:solidFill>
            <a:ln w="19050">
              <a:solidFill>
                <a:schemeClr val="bg1">
                  <a:lumMod val="85000"/>
                </a:schemeClr>
              </a:solidFill>
            </a:ln>
            <a:effectLst>
              <a:outerShdw blurRad="50800" dist="38100" dir="5400000" algn="t" rotWithShape="0">
                <a:prstClr val="black">
                  <a:alpha val="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a:cs typeface="Arial"/>
              </a:endParaRPr>
            </a:p>
          </p:txBody>
        </p:sp>
        <p:sp>
          <p:nvSpPr>
            <p:cNvPr id="55" name="TextBox 54"/>
            <p:cNvSpPr txBox="1"/>
            <p:nvPr/>
          </p:nvSpPr>
          <p:spPr>
            <a:xfrm>
              <a:off x="2593823" y="4281553"/>
              <a:ext cx="1447800" cy="230832"/>
            </a:xfrm>
            <a:prstGeom prst="rect">
              <a:avLst/>
            </a:prstGeom>
            <a:noFill/>
          </p:spPr>
          <p:txBody>
            <a:bodyPr wrap="square" rtlCol="0">
              <a:spAutoFit/>
            </a:bodyPr>
            <a:lstStyle/>
            <a:p>
              <a:r>
                <a:rPr lang="en-US" sz="900" dirty="0" smtClean="0">
                  <a:solidFill>
                    <a:schemeClr val="tx1">
                      <a:lumMod val="65000"/>
                      <a:lumOff val="35000"/>
                    </a:schemeClr>
                  </a:solidFill>
                  <a:latin typeface="Arial"/>
                  <a:cs typeface="Arial"/>
                </a:rPr>
                <a:t>Casino Mode</a:t>
              </a:r>
              <a:endParaRPr lang="en-US" sz="900" dirty="0">
                <a:solidFill>
                  <a:schemeClr val="tx1">
                    <a:lumMod val="65000"/>
                    <a:lumOff val="35000"/>
                  </a:schemeClr>
                </a:solidFill>
                <a:latin typeface="Arial"/>
                <a:cs typeface="Arial"/>
              </a:endParaRPr>
            </a:p>
          </p:txBody>
        </p:sp>
        <p:pic>
          <p:nvPicPr>
            <p:cNvPr id="56" name="Picture 6"/>
            <p:cNvPicPr>
              <a:picLocks noChangeAspect="1" noChangeArrowheads="1"/>
            </p:cNvPicPr>
            <p:nvPr/>
          </p:nvPicPr>
          <p:blipFill rotWithShape="1">
            <a:blip r:embed="rId6" cstate="print">
              <a:extLst>
                <a:ext uri="{28A0092B-C50C-407E-A947-70E740481C1C}">
                  <a14:useLocalDpi xmlns:a14="http://schemas.microsoft.com/office/drawing/2010/main" val="0"/>
                </a:ext>
              </a:extLst>
            </a:blip>
            <a:stretch/>
          </p:blipFill>
          <p:spPr bwMode="auto">
            <a:xfrm>
              <a:off x="2667000" y="2724150"/>
              <a:ext cx="2584450" cy="1562100"/>
            </a:xfrm>
            <a:prstGeom prst="roundRect">
              <a:avLst>
                <a:gd name="adj" fmla="val 4147"/>
              </a:avLst>
            </a:prstGeom>
            <a:ln w="9525">
              <a:solidFill>
                <a:schemeClr val="tx1">
                  <a:alpha val="0"/>
                </a:schemeClr>
              </a:solidFill>
              <a:miter lim="800000"/>
              <a:headEnd/>
              <a:tailEnd/>
            </a:ln>
            <a:effectLst/>
            <a:scene3d>
              <a:camera prst="orthographicFront"/>
              <a:lightRig rig="contrasting" dir="t">
                <a:rot lat="0" lon="0" rev="4200000"/>
              </a:lightRig>
            </a:scene3d>
            <a:sp3d prstMaterial="plastic">
              <a:contourClr>
                <a:srgbClr val="969696"/>
              </a:contourClr>
            </a:sp3d>
            <a:extLst>
              <a:ext uri="{909E8E84-426E-40DD-AFC4-6F175D3DCCD1}">
                <a14:hiddenFill xmlns:a14="http://schemas.microsoft.com/office/drawing/2010/main">
                  <a:solidFill>
                    <a:schemeClr val="accent1"/>
                  </a:solidFill>
                </a14:hiddenFill>
              </a:ext>
            </a:extLst>
          </p:spPr>
        </p:pic>
      </p:grpSp>
      <p:grpSp>
        <p:nvGrpSpPr>
          <p:cNvPr id="9" name="Group 2"/>
          <p:cNvGrpSpPr/>
          <p:nvPr/>
        </p:nvGrpSpPr>
        <p:grpSpPr>
          <a:xfrm>
            <a:off x="1908023" y="590550"/>
            <a:ext cx="2365223" cy="1988583"/>
            <a:chOff x="1908023" y="590550"/>
            <a:chExt cx="2365223" cy="1988583"/>
          </a:xfrm>
        </p:grpSpPr>
        <p:sp>
          <p:nvSpPr>
            <p:cNvPr id="22" name="Rounded Rectangle 21"/>
            <p:cNvSpPr/>
            <p:nvPr/>
          </p:nvSpPr>
          <p:spPr>
            <a:xfrm>
              <a:off x="1908023" y="590550"/>
              <a:ext cx="1676400" cy="1949639"/>
            </a:xfrm>
            <a:prstGeom prst="roundRect">
              <a:avLst>
                <a:gd name="adj" fmla="val 5055"/>
              </a:avLst>
            </a:prstGeom>
            <a:solidFill>
              <a:schemeClr val="bg1"/>
            </a:solidFill>
            <a:ln w="19050">
              <a:solidFill>
                <a:schemeClr val="bg1">
                  <a:lumMod val="85000"/>
                </a:schemeClr>
              </a:solidFill>
            </a:ln>
            <a:effectLst>
              <a:outerShdw blurRad="50800" dist="38100" dir="5400000" algn="t" rotWithShape="0">
                <a:prstClr val="black">
                  <a:alpha val="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TextBox 22"/>
            <p:cNvSpPr txBox="1"/>
            <p:nvPr/>
          </p:nvSpPr>
          <p:spPr>
            <a:xfrm>
              <a:off x="1979664" y="1905001"/>
              <a:ext cx="1447800" cy="369332"/>
            </a:xfrm>
            <a:prstGeom prst="rect">
              <a:avLst/>
            </a:prstGeom>
            <a:noFill/>
          </p:spPr>
          <p:txBody>
            <a:bodyPr wrap="square" rtlCol="0">
              <a:spAutoFit/>
            </a:bodyPr>
            <a:lstStyle/>
            <a:p>
              <a:r>
                <a:rPr lang="en-US" sz="900" dirty="0" smtClean="0">
                  <a:solidFill>
                    <a:schemeClr val="tx1">
                      <a:lumMod val="65000"/>
                      <a:lumOff val="35000"/>
                    </a:schemeClr>
                  </a:solidFill>
                  <a:latin typeface="Arial"/>
                  <a:cs typeface="Arial"/>
                </a:rPr>
                <a:t>Most Efficient </a:t>
              </a:r>
              <a:r>
                <a:rPr lang="en-US" sz="900" dirty="0">
                  <a:solidFill>
                    <a:schemeClr val="tx1">
                      <a:lumMod val="65000"/>
                      <a:lumOff val="35000"/>
                    </a:schemeClr>
                  </a:solidFill>
                  <a:latin typeface="Arial"/>
                  <a:cs typeface="Arial"/>
                </a:rPr>
                <a:t>C</a:t>
              </a:r>
              <a:r>
                <a:rPr lang="en-US" sz="900" dirty="0" smtClean="0">
                  <a:solidFill>
                    <a:schemeClr val="tx1">
                      <a:lumMod val="65000"/>
                      <a:lumOff val="35000"/>
                    </a:schemeClr>
                  </a:solidFill>
                  <a:latin typeface="Arial"/>
                  <a:cs typeface="Arial"/>
                </a:rPr>
                <a:t>ompression (H.264)</a:t>
              </a:r>
              <a:endParaRPr lang="en-US" sz="900" dirty="0">
                <a:solidFill>
                  <a:schemeClr val="tx1">
                    <a:lumMod val="65000"/>
                    <a:lumOff val="35000"/>
                  </a:schemeClr>
                </a:solidFill>
                <a:latin typeface="Arial"/>
                <a:cs typeface="Arial"/>
              </a:endParaRPr>
            </a:p>
          </p:txBody>
        </p:sp>
        <p:sp>
          <p:nvSpPr>
            <p:cNvPr id="24" name="TextBox 23"/>
            <p:cNvSpPr txBox="1"/>
            <p:nvPr/>
          </p:nvSpPr>
          <p:spPr>
            <a:xfrm>
              <a:off x="1987246" y="2209801"/>
              <a:ext cx="2286000" cy="369332"/>
            </a:xfrm>
            <a:prstGeom prst="rect">
              <a:avLst/>
            </a:prstGeom>
            <a:noFill/>
          </p:spPr>
          <p:txBody>
            <a:bodyPr wrap="square" rtlCol="0">
              <a:spAutoFit/>
            </a:bodyPr>
            <a:lstStyle/>
            <a:p>
              <a:r>
                <a:rPr lang="en-US" sz="600" dirty="0">
                  <a:solidFill>
                    <a:schemeClr val="bg1">
                      <a:lumMod val="50000"/>
                    </a:schemeClr>
                  </a:solidFill>
                </a:rPr>
                <a:t>10x Average Bandwidth and</a:t>
              </a:r>
            </a:p>
            <a:p>
              <a:r>
                <a:rPr lang="en-US" sz="600" dirty="0">
                  <a:solidFill>
                    <a:schemeClr val="bg1">
                      <a:lumMod val="50000"/>
                    </a:schemeClr>
                  </a:solidFill>
                </a:rPr>
                <a:t>Storage Reduction over MJPEG</a:t>
              </a:r>
            </a:p>
            <a:p>
              <a:endParaRPr lang="en-US" sz="600" dirty="0">
                <a:solidFill>
                  <a:schemeClr val="bg1">
                    <a:lumMod val="50000"/>
                  </a:schemeClr>
                </a:solidFill>
              </a:endParaRPr>
            </a:p>
          </p:txBody>
        </p:sp>
        <p:pic>
          <p:nvPicPr>
            <p:cNvPr id="57" name="Picture 9"/>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955800" y="736600"/>
              <a:ext cx="1531582" cy="1148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11" name="Group 13"/>
          <p:cNvGrpSpPr/>
          <p:nvPr/>
        </p:nvGrpSpPr>
        <p:grpSpPr>
          <a:xfrm>
            <a:off x="5416550" y="2622551"/>
            <a:ext cx="3575050" cy="1949449"/>
            <a:chOff x="5416550" y="2622551"/>
            <a:chExt cx="3575050" cy="1949449"/>
          </a:xfrm>
        </p:grpSpPr>
        <p:sp>
          <p:nvSpPr>
            <p:cNvPr id="60" name="Rounded Rectangle 59"/>
            <p:cNvSpPr/>
            <p:nvPr/>
          </p:nvSpPr>
          <p:spPr>
            <a:xfrm>
              <a:off x="5416550" y="2622551"/>
              <a:ext cx="3575050" cy="1949449"/>
            </a:xfrm>
            <a:prstGeom prst="roundRect">
              <a:avLst>
                <a:gd name="adj" fmla="val 4933"/>
              </a:avLst>
            </a:prstGeom>
            <a:solidFill>
              <a:schemeClr val="bg1"/>
            </a:solidFill>
            <a:ln w="19050">
              <a:solidFill>
                <a:schemeClr val="bg1">
                  <a:lumMod val="85000"/>
                </a:schemeClr>
              </a:solidFill>
            </a:ln>
            <a:effectLst>
              <a:outerShdw blurRad="50800" dist="38100" dir="5400000" algn="t" rotWithShape="0">
                <a:prstClr val="black">
                  <a:alpha val="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8" name="TextBox 57"/>
            <p:cNvSpPr txBox="1"/>
            <p:nvPr/>
          </p:nvSpPr>
          <p:spPr>
            <a:xfrm>
              <a:off x="5467351" y="2660607"/>
              <a:ext cx="1523999" cy="369332"/>
            </a:xfrm>
            <a:prstGeom prst="rect">
              <a:avLst/>
            </a:prstGeom>
            <a:noFill/>
          </p:spPr>
          <p:txBody>
            <a:bodyPr wrap="square" rtlCol="0">
              <a:spAutoFit/>
            </a:bodyPr>
            <a:lstStyle/>
            <a:p>
              <a:r>
                <a:rPr lang="en-US" dirty="0" smtClean="0">
                  <a:solidFill>
                    <a:schemeClr val="bg1">
                      <a:lumMod val="75000"/>
                    </a:schemeClr>
                  </a:solidFill>
                  <a:latin typeface="Arial"/>
                  <a:cs typeface="Arial"/>
                </a:rPr>
                <a:t>And More…</a:t>
              </a:r>
              <a:endParaRPr lang="en-US" b="1" dirty="0">
                <a:solidFill>
                  <a:schemeClr val="bg1">
                    <a:lumMod val="75000"/>
                  </a:schemeClr>
                </a:solidFill>
                <a:latin typeface="Arial"/>
                <a:cs typeface="Arial"/>
              </a:endParaRPr>
            </a:p>
          </p:txBody>
        </p:sp>
        <p:sp>
          <p:nvSpPr>
            <p:cNvPr id="37" name="TextBox 36"/>
            <p:cNvSpPr txBox="1"/>
            <p:nvPr/>
          </p:nvSpPr>
          <p:spPr>
            <a:xfrm>
              <a:off x="5510068" y="2990850"/>
              <a:ext cx="1316182" cy="805605"/>
            </a:xfrm>
            <a:prstGeom prst="rect">
              <a:avLst/>
            </a:prstGeom>
            <a:noFill/>
          </p:spPr>
          <p:txBody>
            <a:bodyPr wrap="square" rtlCol="0">
              <a:spAutoFit/>
            </a:bodyPr>
            <a:lstStyle/>
            <a:p>
              <a:pPr marL="114300" indent="-114300">
                <a:lnSpc>
                  <a:spcPct val="130000"/>
                </a:lnSpc>
                <a:buClr>
                  <a:srgbClr val="AF0102"/>
                </a:buClr>
                <a:buFont typeface="Arial"/>
                <a:buChar char="•"/>
              </a:pPr>
              <a:r>
                <a:rPr lang="en-US" sz="900" dirty="0" smtClean="0">
                  <a:solidFill>
                    <a:schemeClr val="tx1">
                      <a:lumMod val="65000"/>
                      <a:lumOff val="35000"/>
                    </a:schemeClr>
                  </a:solidFill>
                  <a:latin typeface="Arial"/>
                  <a:cs typeface="Arial"/>
                </a:rPr>
                <a:t>Most Integrated</a:t>
              </a:r>
            </a:p>
            <a:p>
              <a:pPr marL="114300" indent="-114300">
                <a:lnSpc>
                  <a:spcPct val="130000"/>
                </a:lnSpc>
                <a:buClr>
                  <a:srgbClr val="AF0102"/>
                </a:buClr>
                <a:buFont typeface="Arial"/>
                <a:buChar char="•"/>
              </a:pPr>
              <a:r>
                <a:rPr lang="en-US" sz="900" dirty="0" smtClean="0">
                  <a:solidFill>
                    <a:schemeClr val="tx1">
                      <a:lumMod val="65000"/>
                      <a:lumOff val="35000"/>
                    </a:schemeClr>
                  </a:solidFill>
                  <a:latin typeface="Arial"/>
                  <a:cs typeface="Arial"/>
                </a:rPr>
                <a:t>Image Quality</a:t>
              </a:r>
            </a:p>
            <a:p>
              <a:pPr marL="114300" indent="-114300">
                <a:lnSpc>
                  <a:spcPct val="130000"/>
                </a:lnSpc>
                <a:buClr>
                  <a:srgbClr val="AF0102"/>
                </a:buClr>
                <a:buFont typeface="Arial"/>
                <a:buChar char="•"/>
              </a:pPr>
              <a:r>
                <a:rPr lang="en-US" sz="900" dirty="0" smtClean="0">
                  <a:solidFill>
                    <a:schemeClr val="tx1">
                      <a:lumMod val="65000"/>
                      <a:lumOff val="35000"/>
                    </a:schemeClr>
                  </a:solidFill>
                  <a:latin typeface="Arial"/>
                  <a:cs typeface="Arial"/>
                </a:rPr>
                <a:t>Color Accuracy</a:t>
              </a:r>
            </a:p>
            <a:p>
              <a:pPr marL="114300" indent="-114300">
                <a:lnSpc>
                  <a:spcPct val="130000"/>
                </a:lnSpc>
                <a:buClr>
                  <a:srgbClr val="AF0102"/>
                </a:buClr>
                <a:buFont typeface="Arial"/>
                <a:buChar char="•"/>
              </a:pPr>
              <a:r>
                <a:rPr lang="en-US" sz="900" dirty="0" smtClean="0">
                  <a:solidFill>
                    <a:schemeClr val="tx1">
                      <a:lumMod val="65000"/>
                      <a:lumOff val="35000"/>
                    </a:schemeClr>
                  </a:solidFill>
                  <a:latin typeface="Arial"/>
                  <a:cs typeface="Arial"/>
                </a:rPr>
                <a:t>Standards-based</a:t>
              </a:r>
              <a:endParaRPr lang="en-US" sz="900" dirty="0">
                <a:solidFill>
                  <a:schemeClr val="tx1">
                    <a:lumMod val="65000"/>
                    <a:lumOff val="35000"/>
                  </a:schemeClr>
                </a:solidFill>
                <a:latin typeface="Arial"/>
                <a:cs typeface="Arial"/>
              </a:endParaRPr>
            </a:p>
          </p:txBody>
        </p:sp>
        <p:pic>
          <p:nvPicPr>
            <p:cNvPr id="4" name="Picture 3" descr="82136949.jpg"/>
            <p:cNvPicPr>
              <a:picLocks noChangeAspect="1"/>
            </p:cNvPicPr>
            <p:nvPr/>
          </p:nvPicPr>
          <p:blipFill>
            <a:blip r:embed="rId8" cstate="print">
              <a:alphaModFix amt="75000"/>
              <a:grayscl/>
              <a:extLst>
                <a:ext uri="{BEBA8EAE-BF5A-486C-A8C5-ECC9F3942E4B}">
                  <a14:imgProps xmlns:a14="http://schemas.microsoft.com/office/drawing/2010/main">
                    <a14:imgLayer r:embed="rId9">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6972777" y="2631017"/>
              <a:ext cx="2013746" cy="1936749"/>
            </a:xfrm>
            <a:prstGeom prst="roundRect">
              <a:avLst>
                <a:gd name="adj" fmla="val 4818"/>
              </a:avLst>
            </a:prstGeom>
          </p:spPr>
        </p:pic>
        <p:sp>
          <p:nvSpPr>
            <p:cNvPr id="35" name="TextBox 34"/>
            <p:cNvSpPr txBox="1"/>
            <p:nvPr/>
          </p:nvSpPr>
          <p:spPr>
            <a:xfrm>
              <a:off x="5613400" y="3714750"/>
              <a:ext cx="1498600" cy="184666"/>
            </a:xfrm>
            <a:prstGeom prst="rect">
              <a:avLst/>
            </a:prstGeom>
            <a:noFill/>
          </p:spPr>
          <p:txBody>
            <a:bodyPr wrap="square" rtlCol="0">
              <a:spAutoFit/>
            </a:bodyPr>
            <a:lstStyle/>
            <a:p>
              <a:r>
                <a:rPr lang="en-US" sz="600" dirty="0">
                  <a:solidFill>
                    <a:schemeClr val="bg1">
                      <a:lumMod val="50000"/>
                    </a:schemeClr>
                  </a:solidFill>
                </a:rPr>
                <a:t>(</a:t>
              </a:r>
              <a:r>
                <a:rPr lang="en-US" sz="600" dirty="0" smtClean="0">
                  <a:solidFill>
                    <a:schemeClr val="bg1">
                      <a:lumMod val="50000"/>
                    </a:schemeClr>
                  </a:solidFill>
                </a:rPr>
                <a:t>PSIA Compliance and ONVIF Compliance)</a:t>
              </a:r>
              <a:endParaRPr lang="en-US" sz="600" dirty="0">
                <a:solidFill>
                  <a:schemeClr val="bg1">
                    <a:lumMod val="50000"/>
                  </a:schemeClr>
                </a:solidFill>
              </a:endParaRPr>
            </a:p>
          </p:txBody>
        </p:sp>
      </p:grpSp>
      <p:grpSp>
        <p:nvGrpSpPr>
          <p:cNvPr id="14" name="Group 17"/>
          <p:cNvGrpSpPr/>
          <p:nvPr/>
        </p:nvGrpSpPr>
        <p:grpSpPr>
          <a:xfrm>
            <a:off x="152400" y="2616200"/>
            <a:ext cx="2362200" cy="1949640"/>
            <a:chOff x="152400" y="2616200"/>
            <a:chExt cx="2362200" cy="1949640"/>
          </a:xfrm>
        </p:grpSpPr>
        <p:grpSp>
          <p:nvGrpSpPr>
            <p:cNvPr id="18" name="Group 8"/>
            <p:cNvGrpSpPr/>
            <p:nvPr/>
          </p:nvGrpSpPr>
          <p:grpSpPr>
            <a:xfrm>
              <a:off x="152400" y="2616200"/>
              <a:ext cx="2362200" cy="1949640"/>
              <a:chOff x="152400" y="2616200"/>
              <a:chExt cx="2362200" cy="1949640"/>
            </a:xfrm>
          </p:grpSpPr>
          <p:sp>
            <p:nvSpPr>
              <p:cNvPr id="50" name="Rounded Rectangle 49"/>
              <p:cNvSpPr/>
              <p:nvPr/>
            </p:nvSpPr>
            <p:spPr>
              <a:xfrm>
                <a:off x="152400" y="2616200"/>
                <a:ext cx="2362200" cy="1949640"/>
              </a:xfrm>
              <a:prstGeom prst="roundRect">
                <a:avLst>
                  <a:gd name="adj" fmla="val 5055"/>
                </a:avLst>
              </a:prstGeom>
              <a:solidFill>
                <a:schemeClr val="bg1"/>
              </a:solidFill>
              <a:ln w="19050">
                <a:solidFill>
                  <a:schemeClr val="bg1">
                    <a:lumMod val="85000"/>
                  </a:schemeClr>
                </a:solidFill>
              </a:ln>
              <a:effectLst>
                <a:outerShdw blurRad="50800" dist="38100" dir="5400000" algn="t" rotWithShape="0">
                  <a:prstClr val="black">
                    <a:alpha val="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 name="TextBox 50"/>
              <p:cNvSpPr txBox="1"/>
              <p:nvPr/>
            </p:nvSpPr>
            <p:spPr>
              <a:xfrm>
                <a:off x="155423" y="4281553"/>
                <a:ext cx="1447800" cy="230832"/>
              </a:xfrm>
              <a:prstGeom prst="rect">
                <a:avLst/>
              </a:prstGeom>
              <a:noFill/>
            </p:spPr>
            <p:txBody>
              <a:bodyPr wrap="square" rtlCol="0">
                <a:spAutoFit/>
              </a:bodyPr>
              <a:lstStyle/>
              <a:p>
                <a:r>
                  <a:rPr lang="en-US" sz="900" dirty="0">
                    <a:solidFill>
                      <a:schemeClr val="tx1">
                        <a:lumMod val="65000"/>
                        <a:lumOff val="35000"/>
                      </a:schemeClr>
                    </a:solidFill>
                    <a:latin typeface="Arial"/>
                    <a:cs typeface="Arial"/>
                  </a:rPr>
                  <a:t>Wide Dynamic Range</a:t>
                </a:r>
              </a:p>
            </p:txBody>
          </p:sp>
        </p:grpSp>
        <p:pic>
          <p:nvPicPr>
            <p:cNvPr id="17" name="Picture 16" descr="WDR.jpg"/>
            <p:cNvPicPr>
              <a:picLocks noChangeAspect="1"/>
            </p:cNvPicPr>
            <p:nvPr/>
          </p:nvPicPr>
          <p:blipFill rotWithShape="1">
            <a:blip r:embed="rId10" cstate="print">
              <a:extLst>
                <a:ext uri="{28A0092B-C50C-407E-A947-70E740481C1C}">
                  <a14:useLocalDpi xmlns:a14="http://schemas.microsoft.com/office/drawing/2010/main" val="0"/>
                </a:ext>
              </a:extLst>
            </a:blip>
            <a:srcRect r="73"/>
            <a:stretch/>
          </p:blipFill>
          <p:spPr>
            <a:xfrm>
              <a:off x="237067" y="2724150"/>
              <a:ext cx="2201333" cy="1559983"/>
            </a:xfrm>
            <a:prstGeom prst="roundRect">
              <a:avLst>
                <a:gd name="adj" fmla="val 4727"/>
              </a:avLst>
            </a:prstGeom>
            <a:ln>
              <a:noFill/>
            </a:ln>
            <a:effectLst/>
            <a:scene3d>
              <a:camera prst="orthographicFront"/>
              <a:lightRig rig="contrasting" dir="t">
                <a:rot lat="0" lon="0" rev="4200000"/>
              </a:lightRig>
            </a:scene3d>
            <a:sp3d prstMaterial="plastic">
              <a:contourClr>
                <a:srgbClr val="969696"/>
              </a:contourClr>
            </a:sp3d>
          </p:spPr>
        </p:pic>
      </p:grpSp>
      <p:grpSp>
        <p:nvGrpSpPr>
          <p:cNvPr id="25" name="Group 6"/>
          <p:cNvGrpSpPr/>
          <p:nvPr/>
        </p:nvGrpSpPr>
        <p:grpSpPr>
          <a:xfrm>
            <a:off x="7315200" y="599365"/>
            <a:ext cx="1676400" cy="1940635"/>
            <a:chOff x="7315200" y="599365"/>
            <a:chExt cx="1676400" cy="1940635"/>
          </a:xfrm>
        </p:grpSpPr>
        <p:sp>
          <p:nvSpPr>
            <p:cNvPr id="12" name="Rounded Rectangle 11"/>
            <p:cNvSpPr/>
            <p:nvPr/>
          </p:nvSpPr>
          <p:spPr>
            <a:xfrm>
              <a:off x="7315200" y="599365"/>
              <a:ext cx="1676400" cy="1940635"/>
            </a:xfrm>
            <a:prstGeom prst="roundRect">
              <a:avLst>
                <a:gd name="adj" fmla="val 5055"/>
              </a:avLst>
            </a:prstGeom>
            <a:solidFill>
              <a:schemeClr val="bg1"/>
            </a:solidFill>
            <a:ln w="19050">
              <a:solidFill>
                <a:schemeClr val="bg1">
                  <a:lumMod val="85000"/>
                </a:schemeClr>
              </a:solidFill>
            </a:ln>
            <a:effectLst>
              <a:outerShdw blurRad="50800" dist="38100" dir="5400000" algn="t" rotWithShape="0">
                <a:prstClr val="black">
                  <a:alpha val="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p:cNvSpPr txBox="1"/>
            <p:nvPr/>
          </p:nvSpPr>
          <p:spPr>
            <a:xfrm>
              <a:off x="7321246" y="2277418"/>
              <a:ext cx="1447800" cy="230832"/>
            </a:xfrm>
            <a:prstGeom prst="rect">
              <a:avLst/>
            </a:prstGeom>
            <a:noFill/>
          </p:spPr>
          <p:txBody>
            <a:bodyPr wrap="square" rtlCol="0">
              <a:spAutoFit/>
            </a:bodyPr>
            <a:lstStyle/>
            <a:p>
              <a:r>
                <a:rPr lang="en-US" sz="900" dirty="0" smtClean="0">
                  <a:solidFill>
                    <a:schemeClr val="tx1">
                      <a:lumMod val="65000"/>
                      <a:lumOff val="35000"/>
                    </a:schemeClr>
                  </a:solidFill>
                  <a:latin typeface="Arial"/>
                  <a:cs typeface="Arial"/>
                </a:rPr>
                <a:t>Day/Night</a:t>
              </a:r>
              <a:endParaRPr lang="en-US" sz="900" dirty="0">
                <a:solidFill>
                  <a:schemeClr val="tx1">
                    <a:lumMod val="65000"/>
                    <a:lumOff val="35000"/>
                  </a:schemeClr>
                </a:solidFill>
                <a:latin typeface="Arial"/>
                <a:cs typeface="Arial"/>
              </a:endParaRPr>
            </a:p>
          </p:txBody>
        </p:sp>
        <p:pic>
          <p:nvPicPr>
            <p:cNvPr id="19" name="Picture 18" descr="Trolley Day.jpg"/>
            <p:cNvPicPr>
              <a:picLocks noChangeAspect="1"/>
            </p:cNvPicPr>
            <p:nvPr/>
          </p:nvPicPr>
          <p:blipFill rotWithShape="1">
            <a:blip r:embed="rId11" cstate="print">
              <a:extLst>
                <a:ext uri="{28A0092B-C50C-407E-A947-70E740481C1C}">
                  <a14:useLocalDpi xmlns:a14="http://schemas.microsoft.com/office/drawing/2010/main" val="0"/>
                </a:ext>
              </a:extLst>
            </a:blip>
            <a:srcRect r="1"/>
            <a:stretch/>
          </p:blipFill>
          <p:spPr>
            <a:xfrm>
              <a:off x="7467600" y="751419"/>
              <a:ext cx="1380067" cy="728133"/>
            </a:xfrm>
            <a:prstGeom prst="rect">
              <a:avLst/>
            </a:prstGeom>
            <a:effectLst>
              <a:outerShdw blurRad="50800" dist="38100" dir="5400000" algn="t" rotWithShape="0">
                <a:prstClr val="black">
                  <a:alpha val="20000"/>
                </a:prstClr>
              </a:outerShdw>
            </a:effectLst>
          </p:spPr>
        </p:pic>
        <p:pic>
          <p:nvPicPr>
            <p:cNvPr id="20" name="Picture 19" descr="Trolley at Night.jpg"/>
            <p:cNvPicPr>
              <a:picLocks noChangeAspect="1"/>
            </p:cNvPicPr>
            <p:nvPr/>
          </p:nvPicPr>
          <p:blipFill rotWithShape="1">
            <a:blip r:embed="rId12" cstate="print">
              <a:extLst>
                <a:ext uri="{28A0092B-C50C-407E-A947-70E740481C1C}">
                  <a14:useLocalDpi xmlns:a14="http://schemas.microsoft.com/office/drawing/2010/main" val="0"/>
                </a:ext>
              </a:extLst>
            </a:blip>
            <a:stretch/>
          </p:blipFill>
          <p:spPr>
            <a:xfrm>
              <a:off x="7467599" y="1555752"/>
              <a:ext cx="1380067" cy="721784"/>
            </a:xfrm>
            <a:prstGeom prst="rect">
              <a:avLst/>
            </a:prstGeom>
            <a:effectLst>
              <a:outerShdw blurRad="50800" dist="38100" dir="5400000" algn="t" rotWithShape="0">
                <a:prstClr val="black">
                  <a:alpha val="20000"/>
                </a:prstClr>
              </a:outerShdw>
            </a:effectLst>
          </p:spPr>
        </p:pic>
      </p:grpSp>
    </p:spTree>
    <p:extLst>
      <p:ext uri="{BB962C8B-B14F-4D97-AF65-F5344CB8AC3E}">
        <p14:creationId xmlns:p14="http://schemas.microsoft.com/office/powerpoint/2010/main" val="25081067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500"/>
                                        <p:tgtEl>
                                          <p:spTgt spid="2"/>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fade">
                                      <p:cBhvr>
                                        <p:cTn id="23" dur="500"/>
                                        <p:tgtEl>
                                          <p:spTgt spid="25"/>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500"/>
                                        <p:tgtEl>
                                          <p:spTgt spid="7"/>
                                        </p:tgtEl>
                                      </p:cBhvr>
                                    </p:animEffect>
                                  </p:childTnLst>
                                </p:cTn>
                              </p:par>
                            </p:childTnLst>
                          </p:cTn>
                        </p:par>
                        <p:par>
                          <p:cTn id="32" fill="hold">
                            <p:stCondLst>
                              <p:cond delay="3500"/>
                            </p:stCondLst>
                            <p:childTnLst>
                              <p:par>
                                <p:cTn id="33" presetID="10" presetClass="entr" presetSubtype="0" fill="hold" nodeType="after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76200" y="-19050"/>
            <a:ext cx="9220200" cy="516255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1" name="Picture 10" descr="Background.jpg"/>
          <p:cNvPicPr>
            <a:picLocks noChangeAspect="1"/>
          </p:cNvPicPr>
          <p:nvPr/>
        </p:nvPicPr>
        <p:blipFill>
          <a:blip r:embed="rId3" cstate="print">
            <a:alphaModFix/>
            <a:extLst>
              <a:ext uri="{28A0092B-C50C-407E-A947-70E740481C1C}">
                <a14:useLocalDpi xmlns:a14="http://schemas.microsoft.com/office/drawing/2010/main" val="0"/>
              </a:ext>
            </a:extLst>
          </a:blip>
          <a:stretch>
            <a:fillRect/>
          </a:stretch>
        </p:blipFill>
        <p:spPr>
          <a:xfrm>
            <a:off x="-76200" y="-38101"/>
            <a:ext cx="9220200" cy="5186363"/>
          </a:xfrm>
          <a:prstGeom prst="rect">
            <a:avLst/>
          </a:prstGeom>
        </p:spPr>
      </p:pic>
      <p:sp>
        <p:nvSpPr>
          <p:cNvPr id="5" name="Subtitle 3"/>
          <p:cNvSpPr txBox="1">
            <a:spLocks/>
          </p:cNvSpPr>
          <p:nvPr/>
        </p:nvSpPr>
        <p:spPr>
          <a:xfrm>
            <a:off x="457200" y="2571750"/>
            <a:ext cx="7772400" cy="91440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Arial" pitchFamily="34" charset="0"/>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Arial" pitchFamily="34" charset="0"/>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Arial" pitchFamily="34" charset="0"/>
                <a:ea typeface="+mn-ea"/>
                <a:cs typeface="+mn-cs"/>
              </a:defRPr>
            </a:lvl3pPr>
            <a:lvl4pPr marL="1371600" indent="0" algn="ctr" defTabSz="914400" rtl="0" eaLnBrk="1" latinLnBrk="0" hangingPunct="1">
              <a:spcBef>
                <a:spcPct val="20000"/>
              </a:spcBef>
              <a:buFont typeface="Arial" pitchFamily="34" charset="0"/>
              <a:buNone/>
              <a:defRPr sz="2000" kern="1200" baseline="0">
                <a:solidFill>
                  <a:schemeClr val="tx1">
                    <a:tint val="75000"/>
                  </a:schemeClr>
                </a:solidFill>
                <a:latin typeface="Arial" pitchFamily="34" charset="0"/>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Arial" pitchFamily="34" charset="0"/>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r>
              <a:rPr lang="en-US" sz="1200" dirty="0" smtClean="0">
                <a:solidFill>
                  <a:schemeClr val="tx1">
                    <a:lumMod val="75000"/>
                    <a:lumOff val="25000"/>
                  </a:schemeClr>
                </a:solidFill>
                <a:latin typeface="Arial Black"/>
                <a:cs typeface="Arial Black"/>
              </a:rPr>
              <a:t>Brad Donaldson</a:t>
            </a:r>
          </a:p>
          <a:p>
            <a:pPr algn="l"/>
            <a:r>
              <a:rPr lang="en-US" sz="1200" dirty="0" smtClean="0">
                <a:solidFill>
                  <a:schemeClr val="tx1">
                    <a:lumMod val="75000"/>
                    <a:lumOff val="25000"/>
                  </a:schemeClr>
                </a:solidFill>
                <a:latin typeface="Arial Black"/>
                <a:cs typeface="Arial Black"/>
              </a:rPr>
              <a:t>Product Manager</a:t>
            </a:r>
          </a:p>
        </p:txBody>
      </p:sp>
      <p:sp>
        <p:nvSpPr>
          <p:cNvPr id="4" name="Title 1"/>
          <p:cNvSpPr txBox="1">
            <a:spLocks/>
          </p:cNvSpPr>
          <p:nvPr/>
        </p:nvSpPr>
        <p:spPr>
          <a:xfrm>
            <a:off x="457200" y="1885950"/>
            <a:ext cx="9144000" cy="533400"/>
          </a:xfrm>
          <a:prstGeom prst="rect">
            <a:avLst/>
          </a:prstGeom>
          <a:effectLst/>
        </p:spPr>
        <p:txBody>
          <a:bodyPr vert="horz" lIns="91440" tIns="45720" rIns="91440" bIns="45720" rtlCol="0" anchor="ctr">
            <a:noAutofit/>
          </a:bodyPr>
          <a:lstStyle>
            <a:lvl1pPr algn="l" defTabSz="914400" rtl="0" eaLnBrk="1" latinLnBrk="0" hangingPunct="1">
              <a:spcBef>
                <a:spcPct val="0"/>
              </a:spcBef>
              <a:buNone/>
              <a:defRPr sz="3600" kern="1200" baseline="0">
                <a:solidFill>
                  <a:schemeClr val="tx1"/>
                </a:solidFill>
                <a:effectLst>
                  <a:outerShdw blurRad="50800" dist="38100" dir="2700000" algn="tl" rotWithShape="0">
                    <a:prstClr val="black">
                      <a:alpha val="40000"/>
                    </a:prstClr>
                  </a:outerShdw>
                </a:effectLst>
                <a:latin typeface="Arial" pitchFamily="34" charset="0"/>
                <a:ea typeface="+mj-ea"/>
                <a:cs typeface="+mj-cs"/>
              </a:defRPr>
            </a:lvl1pPr>
          </a:lstStyle>
          <a:p>
            <a:r>
              <a:rPr lang="en-US" sz="2500" spc="-60" dirty="0" smtClean="0">
                <a:solidFill>
                  <a:srgbClr val="C00000"/>
                </a:solidFill>
                <a:effectLst/>
                <a:latin typeface="Arial"/>
                <a:cs typeface="Arial"/>
              </a:rPr>
              <a:t>New Product Update</a:t>
            </a:r>
            <a:endParaRPr lang="en-US" sz="2500" spc="-60" dirty="0">
              <a:solidFill>
                <a:srgbClr val="C00000"/>
              </a:solidFill>
              <a:effectLst/>
              <a:latin typeface="Arial"/>
              <a:cs typeface="Arial"/>
            </a:endParaRPr>
          </a:p>
        </p:txBody>
      </p:sp>
      <p:pic>
        <p:nvPicPr>
          <p:cNvPr id="3" name="Picture 2"/>
          <p:cNvPicPr>
            <a:picLocks noChangeAspect="1"/>
          </p:cNvPicPr>
          <p:nvPr/>
        </p:nvPicPr>
        <p:blipFill>
          <a:blip r:embed="rId4" cstate="print"/>
          <a:stretch>
            <a:fillRect/>
          </a:stretch>
        </p:blipFill>
        <p:spPr>
          <a:xfrm>
            <a:off x="-2096153" y="4421334"/>
            <a:ext cx="11246503" cy="614216"/>
          </a:xfrm>
          <a:prstGeom prst="rect">
            <a:avLst/>
          </a:prstGeom>
        </p:spPr>
      </p:pic>
    </p:spTree>
    <p:extLst>
      <p:ext uri="{BB962C8B-B14F-4D97-AF65-F5344CB8AC3E}">
        <p14:creationId xmlns:p14="http://schemas.microsoft.com/office/powerpoint/2010/main" val="2351793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right)">
                                      <p:cBhvr>
                                        <p:cTn id="7" dur="1000"/>
                                        <p:tgtEl>
                                          <p:spTgt spid="11"/>
                                        </p:tgtEl>
                                      </p:cBhvr>
                                    </p:animEffect>
                                  </p:childTnLst>
                                </p:cTn>
                              </p:par>
                              <p:par>
                                <p:cTn id="8" presetID="22" presetClass="entr" presetSubtype="8" fill="hold" nodeType="withEffect">
                                  <p:stCondLst>
                                    <p:cond delay="700"/>
                                  </p:stCondLst>
                                  <p:childTnLst>
                                    <p:set>
                                      <p:cBhvr>
                                        <p:cTn id="9" dur="1" fill="hold">
                                          <p:stCondLst>
                                            <p:cond delay="0"/>
                                          </p:stCondLst>
                                        </p:cTn>
                                        <p:tgtEl>
                                          <p:spTgt spid="3"/>
                                        </p:tgtEl>
                                        <p:attrNameLst>
                                          <p:attrName>style.visibility</p:attrName>
                                        </p:attrNameLst>
                                      </p:cBhvr>
                                      <p:to>
                                        <p:strVal val="visible"/>
                                      </p:to>
                                    </p:set>
                                    <p:animEffect transition="in" filter="wipe(left)">
                                      <p:cBhvr>
                                        <p:cTn id="10" dur="1000"/>
                                        <p:tgtEl>
                                          <p:spTgt spid="3"/>
                                        </p:tgtEl>
                                      </p:cBhvr>
                                    </p:animEffect>
                                  </p:childTnLst>
                                </p:cTn>
                              </p:par>
                            </p:childTnLst>
                          </p:cTn>
                        </p:par>
                        <p:par>
                          <p:cTn id="11" fill="hold">
                            <p:stCondLst>
                              <p:cond delay="1700"/>
                            </p:stCondLst>
                            <p:childTnLst>
                              <p:par>
                                <p:cTn id="12" presetID="22" presetClass="entr" presetSubtype="8" fill="hold" grpId="0" nodeType="after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left)">
                                      <p:cBhvr>
                                        <p:cTn id="14" dur="500"/>
                                        <p:tgtEl>
                                          <p:spTgt spid="4"/>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2"/>
          <p:cNvSpPr>
            <a:spLocks noGrp="1"/>
          </p:cNvSpPr>
          <p:nvPr>
            <p:ph sz="half" idx="1"/>
          </p:nvPr>
        </p:nvSpPr>
        <p:spPr>
          <a:xfrm>
            <a:off x="0" y="2190750"/>
            <a:ext cx="8915400" cy="2590800"/>
          </a:xfrm>
        </p:spPr>
        <p:txBody>
          <a:bodyPr numCol="3" spcCol="274320">
            <a:noAutofit/>
          </a:bodyPr>
          <a:lstStyle/>
          <a:p>
            <a:pPr marL="0" lvl="0" indent="0">
              <a:buNone/>
            </a:pPr>
            <a:endParaRPr lang="en-US" sz="1400" b="1" dirty="0" smtClean="0"/>
          </a:p>
          <a:p>
            <a:pPr marL="0" lvl="0" indent="0">
              <a:buNone/>
            </a:pPr>
            <a:endParaRPr lang="en-US" sz="1400" b="1" dirty="0"/>
          </a:p>
          <a:p>
            <a:pPr marL="0" lvl="0" indent="0">
              <a:buNone/>
            </a:pPr>
            <a:r>
              <a:rPr lang="en-US" sz="1400" b="1" dirty="0" smtClean="0"/>
              <a:t>All in One Indoor/Outdoor Solution   </a:t>
            </a:r>
          </a:p>
          <a:p>
            <a:r>
              <a:rPr lang="en-US" sz="1200" dirty="0" smtClean="0">
                <a:solidFill>
                  <a:srgbClr val="FF0000"/>
                </a:solidFill>
              </a:rPr>
              <a:t>World’s 1</a:t>
            </a:r>
            <a:r>
              <a:rPr lang="en-US" sz="1200" baseline="30000" dirty="0" smtClean="0">
                <a:solidFill>
                  <a:srgbClr val="FF0000"/>
                </a:solidFill>
              </a:rPr>
              <a:t>st</a:t>
            </a:r>
            <a:r>
              <a:rPr lang="en-US" sz="1200" dirty="0" smtClean="0">
                <a:solidFill>
                  <a:srgbClr val="FF0000"/>
                </a:solidFill>
              </a:rPr>
              <a:t> 40MP H.264 Day/Night Panoramic Camera</a:t>
            </a:r>
          </a:p>
          <a:p>
            <a:r>
              <a:rPr lang="en-US" sz="1200" dirty="0" smtClean="0"/>
              <a:t>Integrated Four 10MP H.264 Megapixel Sensors</a:t>
            </a:r>
          </a:p>
          <a:p>
            <a:r>
              <a:rPr lang="en-US" sz="1200" dirty="0" smtClean="0"/>
              <a:t>PoE or External Power Options</a:t>
            </a:r>
          </a:p>
          <a:p>
            <a:r>
              <a:rPr lang="en-US" sz="1200" dirty="0" smtClean="0"/>
              <a:t>Easy Adjustable 2-axis Gimbal</a:t>
            </a:r>
          </a:p>
          <a:p>
            <a:endParaRPr lang="en-US" sz="1200" dirty="0" smtClean="0"/>
          </a:p>
          <a:p>
            <a:endParaRPr lang="en-US" sz="1200" dirty="0" smtClean="0"/>
          </a:p>
          <a:p>
            <a:endParaRPr lang="en-US" sz="1200" dirty="0"/>
          </a:p>
          <a:p>
            <a:pPr marL="0" lvl="0" indent="0">
              <a:buNone/>
            </a:pPr>
            <a:r>
              <a:rPr lang="en-US" sz="1400" b="1" dirty="0" smtClean="0"/>
              <a:t>Enclosure:</a:t>
            </a:r>
          </a:p>
          <a:p>
            <a:r>
              <a:rPr lang="en-US" sz="1200" dirty="0" smtClean="0"/>
              <a:t>IP66 Weather Proofing </a:t>
            </a:r>
          </a:p>
          <a:p>
            <a:r>
              <a:rPr lang="en-US" sz="1200" dirty="0" smtClean="0"/>
              <a:t>IK-10 Vandal Resistant </a:t>
            </a:r>
          </a:p>
          <a:p>
            <a:r>
              <a:rPr lang="en-US" sz="1200" dirty="0" smtClean="0"/>
              <a:t>Operating </a:t>
            </a:r>
            <a:r>
              <a:rPr lang="en-US" sz="1200" dirty="0"/>
              <a:t>Temperature w/ Heater: </a:t>
            </a:r>
            <a:r>
              <a:rPr lang="en-US" sz="1200" dirty="0" smtClean="0"/>
              <a:t>  -30°C </a:t>
            </a:r>
            <a:r>
              <a:rPr lang="en-US" sz="1200" dirty="0"/>
              <a:t>to </a:t>
            </a:r>
            <a:r>
              <a:rPr lang="en-US" sz="1200" dirty="0" smtClean="0"/>
              <a:t>55°C </a:t>
            </a:r>
            <a:r>
              <a:rPr lang="en-US" sz="1050" dirty="0" smtClean="0"/>
              <a:t>	</a:t>
            </a:r>
          </a:p>
          <a:p>
            <a:pPr marL="0" indent="0">
              <a:buNone/>
            </a:pPr>
            <a:endParaRPr lang="en-US" sz="1050" dirty="0" smtClean="0"/>
          </a:p>
          <a:p>
            <a:pPr marL="0" lvl="0" indent="0">
              <a:buNone/>
            </a:pPr>
            <a:r>
              <a:rPr lang="en-US" sz="1400" b="1" dirty="0"/>
              <a:t>Model Numbers:</a:t>
            </a:r>
          </a:p>
          <a:p>
            <a:r>
              <a:rPr lang="en-US" sz="1400" dirty="0"/>
              <a:t>AV40185DN</a:t>
            </a:r>
          </a:p>
          <a:p>
            <a:r>
              <a:rPr lang="en-US" sz="1400" dirty="0"/>
              <a:t>AV40185DN-HB</a:t>
            </a:r>
          </a:p>
          <a:p>
            <a:pPr marL="0" lvl="0" indent="0">
              <a:buNone/>
            </a:pPr>
            <a:endParaRPr lang="en-US" sz="1400" b="1" dirty="0" smtClean="0"/>
          </a:p>
          <a:p>
            <a:pPr marL="0" lvl="0" indent="0">
              <a:buNone/>
            </a:pPr>
            <a:endParaRPr lang="en-US" sz="1400" b="1" dirty="0" smtClean="0"/>
          </a:p>
          <a:p>
            <a:pPr marL="0" lvl="0" indent="0">
              <a:buNone/>
            </a:pPr>
            <a:endParaRPr lang="en-US" sz="1400" b="1" dirty="0"/>
          </a:p>
          <a:p>
            <a:pPr marL="0" lvl="0" indent="0">
              <a:buNone/>
            </a:pPr>
            <a:r>
              <a:rPr lang="en-US" sz="1400" b="1" dirty="0" smtClean="0"/>
              <a:t>Features:</a:t>
            </a:r>
          </a:p>
          <a:p>
            <a:r>
              <a:rPr lang="en-US" sz="1200" dirty="0" smtClean="0"/>
              <a:t>Fastest </a:t>
            </a:r>
            <a:r>
              <a:rPr lang="en-US" sz="1200" dirty="0"/>
              <a:t>Frame Rate on the Market</a:t>
            </a:r>
          </a:p>
          <a:p>
            <a:r>
              <a:rPr lang="en-US" sz="1200" dirty="0"/>
              <a:t>New User Friendly </a:t>
            </a:r>
            <a:r>
              <a:rPr lang="en-US" sz="1200" dirty="0" smtClean="0"/>
              <a:t>Webpage</a:t>
            </a:r>
            <a:endParaRPr lang="en-US" sz="1200" dirty="0"/>
          </a:p>
          <a:p>
            <a:r>
              <a:rPr lang="en-US" sz="1200" dirty="0" smtClean="0"/>
              <a:t>Pixel Binning for Improved Low Light Performance</a:t>
            </a:r>
            <a:endParaRPr lang="en-US" sz="1200" dirty="0"/>
          </a:p>
          <a:p>
            <a:r>
              <a:rPr lang="en-US" sz="1200" dirty="0"/>
              <a:t>Motion Detection, Privacy Mask, Flexible Cropping, etc.</a:t>
            </a:r>
          </a:p>
          <a:p>
            <a:r>
              <a:rPr lang="de-DE" sz="1200" dirty="0" smtClean="0"/>
              <a:t>ONVIF </a:t>
            </a:r>
            <a:r>
              <a:rPr lang="de-DE" sz="1200" dirty="0"/>
              <a:t>Conformant</a:t>
            </a:r>
          </a:p>
          <a:p>
            <a:r>
              <a:rPr lang="en-US" sz="1200" dirty="0" smtClean="0"/>
              <a:t>Made </a:t>
            </a:r>
            <a:r>
              <a:rPr lang="en-US" sz="1200" dirty="0"/>
              <a:t>in </a:t>
            </a:r>
            <a:r>
              <a:rPr lang="en-US" sz="1200" dirty="0" smtClean="0"/>
              <a:t>USA</a:t>
            </a:r>
          </a:p>
          <a:p>
            <a:endParaRPr lang="en-US" sz="1200" dirty="0"/>
          </a:p>
          <a:p>
            <a:pPr marL="0" indent="0">
              <a:buNone/>
            </a:pPr>
            <a:endParaRPr lang="en-US" sz="1200" dirty="0"/>
          </a:p>
        </p:txBody>
      </p:sp>
      <p:pic>
        <p:nvPicPr>
          <p:cNvPr id="3074" name="Picture 2" descr="category_61000de73aed83a2a4478bbcf19cdc1b.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219075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0" y="2190750"/>
            <a:ext cx="3505200" cy="584775"/>
          </a:xfrm>
          <a:prstGeom prst="rect">
            <a:avLst/>
          </a:prstGeom>
          <a:noFill/>
        </p:spPr>
        <p:txBody>
          <a:bodyPr wrap="square" rtlCol="0">
            <a:spAutoFit/>
          </a:bodyPr>
          <a:lstStyle/>
          <a:p>
            <a:r>
              <a:rPr lang="en-US" sz="3200" b="1" dirty="0" smtClean="0">
                <a:solidFill>
                  <a:srgbClr val="FF0000"/>
                </a:solidFill>
              </a:rPr>
              <a:t>All New 40MP</a:t>
            </a:r>
            <a:endParaRPr lang="en-US" sz="3200" b="1" dirty="0">
              <a:solidFill>
                <a:srgbClr val="FF0000"/>
              </a:solidFill>
            </a:endParaRPr>
          </a:p>
        </p:txBody>
      </p:sp>
      <p:pic>
        <p:nvPicPr>
          <p:cNvPr id="3075" name="Picture 3"/>
          <p:cNvPicPr>
            <a:picLocks noChangeAspect="1" noChangeArrowheads="1"/>
          </p:cNvPicPr>
          <p:nvPr/>
        </p:nvPicPr>
        <p:blipFill>
          <a:blip r:embed="rId4" cstate="print"/>
          <a:stretch>
            <a:fillRect/>
          </a:stretch>
        </p:blipFill>
        <p:spPr bwMode="auto">
          <a:xfrm>
            <a:off x="4876800" y="3638550"/>
            <a:ext cx="1176421" cy="12573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4004072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2"/>
          <p:cNvSpPr>
            <a:spLocks noGrp="1"/>
          </p:cNvSpPr>
          <p:nvPr>
            <p:ph sz="half" idx="1"/>
          </p:nvPr>
        </p:nvSpPr>
        <p:spPr>
          <a:xfrm>
            <a:off x="0" y="2190750"/>
            <a:ext cx="8915400" cy="2590800"/>
          </a:xfrm>
        </p:spPr>
        <p:txBody>
          <a:bodyPr numCol="3" spcCol="274320">
            <a:noAutofit/>
          </a:bodyPr>
          <a:lstStyle/>
          <a:p>
            <a:pPr marL="0" lvl="0" indent="0">
              <a:buNone/>
            </a:pPr>
            <a:endParaRPr lang="en-US" sz="1400" b="1" dirty="0" smtClean="0"/>
          </a:p>
          <a:p>
            <a:pPr marL="0" lvl="0" indent="0">
              <a:buNone/>
            </a:pPr>
            <a:endParaRPr lang="en-US" sz="1400" b="1" dirty="0"/>
          </a:p>
          <a:p>
            <a:pPr marL="0" lvl="0" indent="0">
              <a:buNone/>
            </a:pPr>
            <a:r>
              <a:rPr lang="en-US" sz="1400" b="1" dirty="0"/>
              <a:t>All in One Indoor/Outdoor Solution   </a:t>
            </a:r>
          </a:p>
          <a:p>
            <a:r>
              <a:rPr lang="en-US" sz="1200" dirty="0">
                <a:solidFill>
                  <a:srgbClr val="FF0000"/>
                </a:solidFill>
              </a:rPr>
              <a:t>World’s 1</a:t>
            </a:r>
            <a:r>
              <a:rPr lang="en-US" sz="1200" baseline="30000" dirty="0">
                <a:solidFill>
                  <a:srgbClr val="FF0000"/>
                </a:solidFill>
              </a:rPr>
              <a:t>st</a:t>
            </a:r>
            <a:r>
              <a:rPr lang="en-US" sz="1200" dirty="0">
                <a:solidFill>
                  <a:srgbClr val="FF0000"/>
                </a:solidFill>
              </a:rPr>
              <a:t> </a:t>
            </a:r>
            <a:r>
              <a:rPr lang="en-US" sz="1200" dirty="0" smtClean="0">
                <a:solidFill>
                  <a:srgbClr val="FF0000"/>
                </a:solidFill>
              </a:rPr>
              <a:t>WDR Panoramic Camera</a:t>
            </a:r>
            <a:endParaRPr lang="en-US" sz="1200" dirty="0">
              <a:solidFill>
                <a:srgbClr val="FF0000"/>
              </a:solidFill>
            </a:endParaRPr>
          </a:p>
          <a:p>
            <a:r>
              <a:rPr lang="en-US" sz="1200" dirty="0" smtClean="0"/>
              <a:t>Installer-Friendly Design</a:t>
            </a:r>
            <a:endParaRPr lang="en-US" sz="1200" dirty="0"/>
          </a:p>
          <a:p>
            <a:r>
              <a:rPr lang="en-US" sz="1200" dirty="0"/>
              <a:t>WDR </a:t>
            </a:r>
            <a:r>
              <a:rPr lang="en-US" sz="1200" dirty="0" smtClean="0"/>
              <a:t>Up </a:t>
            </a:r>
            <a:r>
              <a:rPr lang="en-US" sz="1200" dirty="0"/>
              <a:t>to 100dB at </a:t>
            </a:r>
            <a:r>
              <a:rPr lang="en-US" sz="1200" dirty="0" smtClean="0"/>
              <a:t>Full Resolution</a:t>
            </a:r>
            <a:endParaRPr lang="en-US" sz="1200" dirty="0"/>
          </a:p>
          <a:p>
            <a:r>
              <a:rPr lang="en-US" sz="1200" dirty="0"/>
              <a:t>Integrated </a:t>
            </a:r>
            <a:r>
              <a:rPr lang="en-US" sz="1200" dirty="0" smtClean="0"/>
              <a:t>Four </a:t>
            </a:r>
            <a:r>
              <a:rPr lang="en-US" sz="1200" dirty="0"/>
              <a:t>3MP H.264 Megapixel </a:t>
            </a:r>
            <a:r>
              <a:rPr lang="en-US" sz="1200" dirty="0" smtClean="0"/>
              <a:t>Sensors</a:t>
            </a:r>
          </a:p>
          <a:p>
            <a:endParaRPr lang="en-US" sz="1200" dirty="0" smtClean="0"/>
          </a:p>
          <a:p>
            <a:pPr>
              <a:buNone/>
            </a:pPr>
            <a:endParaRPr lang="en-US" sz="1200" dirty="0"/>
          </a:p>
          <a:p>
            <a:pPr marL="0" lvl="0" indent="0">
              <a:buNone/>
            </a:pPr>
            <a:r>
              <a:rPr lang="en-US" sz="1400" b="1" dirty="0" smtClean="0"/>
              <a:t>New</a:t>
            </a:r>
            <a:r>
              <a:rPr lang="en-US" sz="1400" b="1" dirty="0"/>
              <a:t>, Smaller Enclosure:</a:t>
            </a:r>
          </a:p>
          <a:p>
            <a:r>
              <a:rPr lang="en-US" sz="1200" dirty="0"/>
              <a:t>IP66 Weather Proofing </a:t>
            </a:r>
          </a:p>
          <a:p>
            <a:r>
              <a:rPr lang="en-US" sz="1200" dirty="0"/>
              <a:t>IK-10 Vandal Resistant </a:t>
            </a:r>
          </a:p>
          <a:p>
            <a:r>
              <a:rPr lang="en-US" sz="1200" dirty="0"/>
              <a:t>Operating Temperature w/ Heater:   -40°C to 50°C (40°F to 122°F)</a:t>
            </a:r>
            <a:r>
              <a:rPr lang="en-US" sz="1050" dirty="0"/>
              <a:t>	</a:t>
            </a:r>
          </a:p>
          <a:p>
            <a:pPr marL="0" lvl="0" indent="0">
              <a:buNone/>
            </a:pPr>
            <a:r>
              <a:rPr lang="en-US" sz="1400" b="1" dirty="0"/>
              <a:t>Model Number:</a:t>
            </a:r>
          </a:p>
          <a:p>
            <a:r>
              <a:rPr lang="en-US" sz="1200" dirty="0"/>
              <a:t>AV12186DN</a:t>
            </a:r>
          </a:p>
          <a:p>
            <a:pPr marL="0" indent="0">
              <a:buNone/>
            </a:pPr>
            <a:endParaRPr lang="en-US" sz="1050" dirty="0" smtClean="0"/>
          </a:p>
          <a:p>
            <a:pPr marL="0" indent="0">
              <a:buNone/>
            </a:pPr>
            <a:endParaRPr lang="en-US" sz="1050" dirty="0" smtClean="0"/>
          </a:p>
          <a:p>
            <a:pPr marL="0" indent="0">
              <a:buNone/>
            </a:pPr>
            <a:endParaRPr lang="en-US" sz="1050" dirty="0"/>
          </a:p>
          <a:p>
            <a:pPr marL="0" indent="0">
              <a:buNone/>
            </a:pPr>
            <a:endParaRPr lang="en-US" sz="1050" dirty="0" smtClean="0"/>
          </a:p>
          <a:p>
            <a:pPr marL="0" indent="0">
              <a:buNone/>
            </a:pPr>
            <a:endParaRPr lang="en-US" sz="1050" dirty="0"/>
          </a:p>
          <a:p>
            <a:pPr marL="0" indent="0">
              <a:buNone/>
            </a:pPr>
            <a:endParaRPr lang="en-US" sz="1050" dirty="0"/>
          </a:p>
          <a:p>
            <a:pPr marL="0" lvl="0" indent="0">
              <a:buNone/>
            </a:pPr>
            <a:r>
              <a:rPr lang="en-US" sz="1400" b="1" dirty="0" smtClean="0"/>
              <a:t>Features</a:t>
            </a:r>
            <a:r>
              <a:rPr lang="en-US" sz="1400" b="1" dirty="0"/>
              <a:t>:</a:t>
            </a:r>
          </a:p>
          <a:p>
            <a:pPr>
              <a:lnSpc>
                <a:spcPct val="100000"/>
              </a:lnSpc>
            </a:pPr>
            <a:r>
              <a:rPr lang="en-US" sz="1200" dirty="0" smtClean="0"/>
              <a:t>Fastest </a:t>
            </a:r>
            <a:r>
              <a:rPr lang="en-US" sz="1200" dirty="0"/>
              <a:t>Frame </a:t>
            </a:r>
            <a:r>
              <a:rPr lang="en-US" sz="1200" dirty="0" smtClean="0"/>
              <a:t>Rates </a:t>
            </a:r>
            <a:r>
              <a:rPr lang="en-US" sz="1200" dirty="0"/>
              <a:t>on the Market</a:t>
            </a:r>
          </a:p>
          <a:p>
            <a:pPr>
              <a:lnSpc>
                <a:spcPct val="100000"/>
              </a:lnSpc>
            </a:pPr>
            <a:r>
              <a:rPr lang="en-US" sz="1200" dirty="0"/>
              <a:t>New User Friendly </a:t>
            </a:r>
            <a:r>
              <a:rPr lang="en-US" sz="1200" dirty="0" smtClean="0"/>
              <a:t>Webpage</a:t>
            </a:r>
            <a:endParaRPr lang="en-US" sz="1200" dirty="0"/>
          </a:p>
          <a:p>
            <a:pPr>
              <a:lnSpc>
                <a:spcPct val="100000"/>
              </a:lnSpc>
            </a:pPr>
            <a:r>
              <a:rPr lang="en-US" sz="1200" dirty="0"/>
              <a:t>Pixel binning for </a:t>
            </a:r>
            <a:r>
              <a:rPr lang="en-US" sz="1200" dirty="0" smtClean="0"/>
              <a:t>Improved Low Light Performance</a:t>
            </a:r>
            <a:endParaRPr lang="en-US" sz="1200" dirty="0"/>
          </a:p>
          <a:p>
            <a:pPr>
              <a:lnSpc>
                <a:spcPct val="100000"/>
              </a:lnSpc>
            </a:pPr>
            <a:r>
              <a:rPr lang="en-US" sz="1200" dirty="0"/>
              <a:t>Motion Detection, Privacy Mask, Flexible Cropping, etc</a:t>
            </a:r>
            <a:r>
              <a:rPr lang="en-US" sz="1200" dirty="0" smtClean="0"/>
              <a:t>.</a:t>
            </a:r>
          </a:p>
          <a:p>
            <a:pPr>
              <a:lnSpc>
                <a:spcPct val="100000"/>
              </a:lnSpc>
            </a:pPr>
            <a:r>
              <a:rPr lang="en-US" sz="1200" dirty="0"/>
              <a:t>PoE or </a:t>
            </a:r>
            <a:r>
              <a:rPr lang="en-US" sz="1200" dirty="0" smtClean="0"/>
              <a:t>External Power Options</a:t>
            </a:r>
          </a:p>
          <a:p>
            <a:pPr>
              <a:lnSpc>
                <a:spcPct val="100000"/>
              </a:lnSpc>
            </a:pPr>
            <a:r>
              <a:rPr lang="en-US" sz="1200" dirty="0"/>
              <a:t>True Day/Night </a:t>
            </a:r>
            <a:r>
              <a:rPr lang="en-US" sz="1200" dirty="0" smtClean="0"/>
              <a:t>Functionality </a:t>
            </a:r>
            <a:r>
              <a:rPr lang="en-US" sz="1200" dirty="0"/>
              <a:t>with </a:t>
            </a:r>
            <a:r>
              <a:rPr lang="en-US" sz="1200" dirty="0" smtClean="0"/>
              <a:t>Removable </a:t>
            </a:r>
            <a:r>
              <a:rPr lang="en-US" sz="1200" dirty="0"/>
              <a:t>IR </a:t>
            </a:r>
            <a:r>
              <a:rPr lang="en-US" sz="1200" dirty="0" smtClean="0"/>
              <a:t>Cut Filter</a:t>
            </a:r>
            <a:endParaRPr lang="en-US" sz="1200" dirty="0"/>
          </a:p>
          <a:p>
            <a:pPr>
              <a:lnSpc>
                <a:spcPct val="100000"/>
              </a:lnSpc>
            </a:pPr>
            <a:r>
              <a:rPr lang="de-DE" sz="1200" dirty="0"/>
              <a:t>ONVIF Conformant</a:t>
            </a:r>
          </a:p>
          <a:p>
            <a:pPr>
              <a:lnSpc>
                <a:spcPct val="100000"/>
              </a:lnSpc>
            </a:pPr>
            <a:r>
              <a:rPr lang="en-US" sz="1200" dirty="0" smtClean="0"/>
              <a:t>Made </a:t>
            </a:r>
            <a:r>
              <a:rPr lang="en-US" sz="1200" dirty="0"/>
              <a:t>in USA</a:t>
            </a:r>
          </a:p>
          <a:p>
            <a:endParaRPr lang="en-US" sz="1200" dirty="0"/>
          </a:p>
          <a:p>
            <a:endParaRPr lang="en-US" sz="1200" dirty="0"/>
          </a:p>
          <a:p>
            <a:pPr marL="0" indent="0">
              <a:buNone/>
            </a:pPr>
            <a:endParaRPr lang="en-US" sz="1200" dirty="0"/>
          </a:p>
        </p:txBody>
      </p:sp>
      <p:pic>
        <p:nvPicPr>
          <p:cNvPr id="3074" name="Picture 2" descr="category_61000de73aed83a2a4478bbcf19cdc1b.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219075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0" y="2190750"/>
            <a:ext cx="2743200" cy="584775"/>
          </a:xfrm>
          <a:prstGeom prst="rect">
            <a:avLst/>
          </a:prstGeom>
          <a:noFill/>
        </p:spPr>
        <p:txBody>
          <a:bodyPr wrap="square" rtlCol="0">
            <a:spAutoFit/>
          </a:bodyPr>
          <a:lstStyle/>
          <a:p>
            <a:r>
              <a:rPr lang="en-US" sz="3200" b="1" dirty="0" smtClean="0">
                <a:solidFill>
                  <a:srgbClr val="FF0000"/>
                </a:solidFill>
              </a:rPr>
              <a:t>12MP WDR</a:t>
            </a:r>
            <a:endParaRPr lang="en-US" sz="3200" b="1" dirty="0">
              <a:solidFill>
                <a:srgbClr val="FF0000"/>
              </a:solidFill>
            </a:endParaRPr>
          </a:p>
        </p:txBody>
      </p:sp>
      <p:pic>
        <p:nvPicPr>
          <p:cNvPr id="6" name="Picture 5"/>
          <p:cNvPicPr>
            <a:picLocks noChangeAspect="1" noChangeArrowheads="1"/>
          </p:cNvPicPr>
          <p:nvPr/>
        </p:nvPicPr>
        <p:blipFill>
          <a:blip r:embed="rId4" cstate="print"/>
          <a:stretch>
            <a:fillRect/>
          </a:stretch>
        </p:blipFill>
        <p:spPr bwMode="auto">
          <a:xfrm>
            <a:off x="4654880" y="3714750"/>
            <a:ext cx="1160119" cy="1143000"/>
          </a:xfrm>
          <a:prstGeom prst="rect">
            <a:avLst/>
          </a:prstGeom>
          <a:noFill/>
          <a:ln w="9525">
            <a:noFill/>
            <a:miter lim="800000"/>
            <a:headEnd/>
            <a:tailEnd/>
          </a:ln>
        </p:spPr>
      </p:pic>
    </p:spTree>
    <p:extLst>
      <p:ext uri="{BB962C8B-B14F-4D97-AF65-F5344CB8AC3E}">
        <p14:creationId xmlns:p14="http://schemas.microsoft.com/office/powerpoint/2010/main" val="390479317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57150"/>
            <a:ext cx="9144000" cy="381000"/>
          </a:xfrm>
          <a:effectLst/>
        </p:spPr>
        <p:txBody>
          <a:bodyPr>
            <a:noAutofit/>
          </a:bodyPr>
          <a:lstStyle/>
          <a:p>
            <a:r>
              <a:rPr lang="en-US" dirty="0" smtClean="0"/>
              <a:t>Wide Dynamic Range</a:t>
            </a:r>
            <a:endParaRPr lang="en-US" dirty="0"/>
          </a:p>
        </p:txBody>
      </p:sp>
      <p:sp>
        <p:nvSpPr>
          <p:cNvPr id="6" name="Content Placeholder 2"/>
          <p:cNvSpPr>
            <a:spLocks noGrp="1"/>
          </p:cNvSpPr>
          <p:nvPr>
            <p:ph sz="half" idx="1"/>
          </p:nvPr>
        </p:nvSpPr>
        <p:spPr>
          <a:xfrm>
            <a:off x="228599" y="704850"/>
            <a:ext cx="6705601" cy="4152900"/>
          </a:xfrm>
        </p:spPr>
        <p:txBody>
          <a:bodyPr numCol="2" spcCol="365760">
            <a:normAutofit/>
          </a:bodyPr>
          <a:lstStyle/>
          <a:p>
            <a:pPr marL="0" lvl="0" indent="0">
              <a:buNone/>
            </a:pPr>
            <a:r>
              <a:rPr lang="en-US" sz="2600" b="1" dirty="0" smtClean="0"/>
              <a:t>WDR Technology</a:t>
            </a:r>
          </a:p>
          <a:p>
            <a:pPr marL="0" indent="0">
              <a:buNone/>
            </a:pPr>
            <a:r>
              <a:rPr lang="en-US" dirty="0"/>
              <a:t>Wide dynamic range (WDR) is a feature that combines two images at different exposures in such a way as to capture the details of the scene in both the bright and the dark areas at the same time. </a:t>
            </a:r>
            <a:endParaRPr lang="en-US" dirty="0" smtClean="0"/>
          </a:p>
          <a:p>
            <a:pPr marL="0" indent="0">
              <a:buNone/>
            </a:pPr>
            <a:endParaRPr lang="en-US" dirty="0"/>
          </a:p>
          <a:p>
            <a:pPr marL="0" lvl="0" indent="0">
              <a:buNone/>
            </a:pPr>
            <a:r>
              <a:rPr lang="en-US" sz="2600" b="1" dirty="0" smtClean="0"/>
              <a:t>Applications</a:t>
            </a:r>
          </a:p>
          <a:p>
            <a:pPr marL="0" indent="0">
              <a:buNone/>
            </a:pPr>
            <a:r>
              <a:rPr lang="en-US" dirty="0" smtClean="0"/>
              <a:t>Excellent </a:t>
            </a:r>
            <a:r>
              <a:rPr lang="en-US" dirty="0"/>
              <a:t>for applications where the interior and exterior parts of the scenes have high contrast lighting conditions</a:t>
            </a:r>
            <a:r>
              <a:rPr lang="en-US" dirty="0" smtClean="0"/>
              <a:t>.</a:t>
            </a:r>
            <a:r>
              <a:rPr lang="en-US" dirty="0"/>
              <a:t> </a:t>
            </a:r>
            <a:r>
              <a:rPr lang="en-US" dirty="0" smtClean="0"/>
              <a:t>Typical </a:t>
            </a:r>
            <a:r>
              <a:rPr lang="en-US" dirty="0"/>
              <a:t>applications include store fronts, parking garages, lobbies, loading docks, etc. </a:t>
            </a:r>
          </a:p>
          <a:p>
            <a:pPr marL="0" lvl="0" indent="0">
              <a:buNone/>
            </a:pPr>
            <a:r>
              <a:rPr lang="en-US" sz="2600" b="1" dirty="0" smtClean="0"/>
              <a:t>Products</a:t>
            </a:r>
          </a:p>
          <a:p>
            <a:pPr>
              <a:lnSpc>
                <a:spcPct val="100000"/>
              </a:lnSpc>
            </a:pPr>
            <a:r>
              <a:rPr lang="en-US" dirty="0" smtClean="0"/>
              <a:t>MegaVideo</a:t>
            </a:r>
            <a:r>
              <a:rPr lang="en-US" baseline="30000" dirty="0" smtClean="0"/>
              <a:t>®</a:t>
            </a:r>
            <a:r>
              <a:rPr lang="en-US" dirty="0" smtClean="0"/>
              <a:t> Compact WDR</a:t>
            </a:r>
          </a:p>
          <a:p>
            <a:pPr lvl="1">
              <a:lnSpc>
                <a:spcPct val="100000"/>
              </a:lnSpc>
              <a:buFont typeface="Wingdings" pitchFamily="2" charset="2"/>
              <a:buChar char="§"/>
            </a:pPr>
            <a:r>
              <a:rPr lang="en-US" sz="1300" dirty="0" smtClean="0"/>
              <a:t>1080p and 3MP</a:t>
            </a:r>
          </a:p>
          <a:p>
            <a:pPr>
              <a:lnSpc>
                <a:spcPct val="100000"/>
              </a:lnSpc>
            </a:pPr>
            <a:r>
              <a:rPr lang="en-US" dirty="0"/>
              <a:t>MegaBall™ </a:t>
            </a:r>
            <a:r>
              <a:rPr lang="en-US" dirty="0" smtClean="0"/>
              <a:t>WDR</a:t>
            </a:r>
          </a:p>
          <a:p>
            <a:pPr lvl="1">
              <a:lnSpc>
                <a:spcPct val="100000"/>
              </a:lnSpc>
              <a:buFont typeface="Wingdings" pitchFamily="2" charset="2"/>
              <a:buChar char="§"/>
            </a:pPr>
            <a:r>
              <a:rPr lang="en-US" sz="1300" dirty="0"/>
              <a:t>1080p and </a:t>
            </a:r>
            <a:r>
              <a:rPr lang="en-US" sz="1300" dirty="0" smtClean="0"/>
              <a:t>3MP</a:t>
            </a:r>
          </a:p>
          <a:p>
            <a:pPr>
              <a:lnSpc>
                <a:spcPct val="100000"/>
              </a:lnSpc>
            </a:pPr>
            <a:r>
              <a:rPr lang="en-US" dirty="0" smtClean="0"/>
              <a:t>MicroDome™ </a:t>
            </a:r>
            <a:r>
              <a:rPr lang="en-US" dirty="0"/>
              <a:t>WDR</a:t>
            </a:r>
          </a:p>
          <a:p>
            <a:pPr lvl="1">
              <a:lnSpc>
                <a:spcPct val="100000"/>
              </a:lnSpc>
              <a:buFont typeface="Wingdings" pitchFamily="2" charset="2"/>
              <a:buChar char="§"/>
            </a:pPr>
            <a:r>
              <a:rPr lang="en-US" sz="1300" dirty="0"/>
              <a:t>1080p and </a:t>
            </a:r>
            <a:r>
              <a:rPr lang="en-US" sz="1300" dirty="0" smtClean="0"/>
              <a:t>3MP</a:t>
            </a:r>
            <a:endParaRPr lang="en-US" sz="1300" dirty="0"/>
          </a:p>
          <a:p>
            <a:pPr>
              <a:lnSpc>
                <a:spcPct val="100000"/>
              </a:lnSpc>
            </a:pPr>
            <a:r>
              <a:rPr lang="en-US" dirty="0" smtClean="0"/>
              <a:t>MegaDome</a:t>
            </a:r>
            <a:r>
              <a:rPr lang="en-US" baseline="30000" dirty="0"/>
              <a:t>®</a:t>
            </a:r>
            <a:r>
              <a:rPr lang="en-US" dirty="0"/>
              <a:t> </a:t>
            </a:r>
            <a:r>
              <a:rPr lang="en-US" dirty="0" smtClean="0"/>
              <a:t>2 WDR</a:t>
            </a:r>
          </a:p>
          <a:p>
            <a:pPr lvl="1">
              <a:lnSpc>
                <a:spcPct val="100000"/>
              </a:lnSpc>
              <a:buFont typeface="Wingdings" pitchFamily="2" charset="2"/>
              <a:buChar char="§"/>
            </a:pPr>
            <a:r>
              <a:rPr lang="en-US" sz="1300" dirty="0"/>
              <a:t>1080p and 3MP</a:t>
            </a:r>
          </a:p>
          <a:p>
            <a:pPr>
              <a:lnSpc>
                <a:spcPct val="100000"/>
              </a:lnSpc>
            </a:pPr>
            <a:r>
              <a:rPr lang="en-US" dirty="0"/>
              <a:t>12MP WDR 180° Panoramic SurroundVideo</a:t>
            </a:r>
            <a:r>
              <a:rPr lang="en-US" baseline="30000" dirty="0"/>
              <a:t>®</a:t>
            </a:r>
          </a:p>
          <a:p>
            <a:pPr lvl="1"/>
            <a:endParaRPr lang="en-US" sz="1300" dirty="0" smtClean="0"/>
          </a:p>
        </p:txBody>
      </p:sp>
      <p:pic>
        <p:nvPicPr>
          <p:cNvPr id="7"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34200" y="704850"/>
            <a:ext cx="1893361" cy="125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4"/>
          <p:cNvPicPr>
            <a:picLocks noChangeAspect="1" noChangeArrowheads="1"/>
          </p:cNvPicPr>
          <p:nvPr/>
        </p:nvPicPr>
        <p:blipFill>
          <a:blip r:embed="rId4" cstate="print">
            <a:lum bright="10000" contrast="10000"/>
          </a:blip>
          <a:srcRect/>
          <a:stretch>
            <a:fillRect/>
          </a:stretch>
        </p:blipFill>
        <p:spPr bwMode="auto">
          <a:xfrm>
            <a:off x="7715250" y="2799022"/>
            <a:ext cx="1041784" cy="762000"/>
          </a:xfrm>
          <a:prstGeom prst="rect">
            <a:avLst/>
          </a:prstGeom>
          <a:noFill/>
          <a:ln w="9525">
            <a:noFill/>
            <a:miter lim="800000"/>
            <a:headEnd/>
            <a:tailEnd/>
          </a:ln>
        </p:spPr>
      </p:pic>
      <p:pic>
        <p:nvPicPr>
          <p:cNvPr id="10" name="Picture 5"/>
          <p:cNvPicPr>
            <a:picLocks noChangeAspect="1" noChangeArrowheads="1"/>
          </p:cNvPicPr>
          <p:nvPr/>
        </p:nvPicPr>
        <p:blipFill>
          <a:blip r:embed="rId5" cstate="print">
            <a:lum bright="10000" contrast="10000"/>
          </a:blip>
          <a:srcRect/>
          <a:stretch>
            <a:fillRect/>
          </a:stretch>
        </p:blipFill>
        <p:spPr bwMode="auto">
          <a:xfrm>
            <a:off x="7696200" y="2187372"/>
            <a:ext cx="1041784" cy="463956"/>
          </a:xfrm>
          <a:prstGeom prst="rect">
            <a:avLst/>
          </a:prstGeom>
          <a:noFill/>
          <a:ln w="9525">
            <a:noFill/>
            <a:miter lim="800000"/>
            <a:headEnd/>
            <a:tailEnd/>
          </a:ln>
        </p:spPr>
      </p:pic>
      <p:pic>
        <p:nvPicPr>
          <p:cNvPr id="11"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l="17751" t="13834" r="14751" b="16664"/>
          <a:stretch>
            <a:fillRect/>
          </a:stretch>
        </p:blipFill>
        <p:spPr bwMode="auto">
          <a:xfrm>
            <a:off x="6572250" y="1811078"/>
            <a:ext cx="723900" cy="608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p:cNvPicPr>
            <a:picLocks noChangeAspect="1" noChangeArrowheads="1"/>
          </p:cNvPicPr>
          <p:nvPr/>
        </p:nvPicPr>
        <p:blipFill>
          <a:blip r:embed="rId7" cstate="print"/>
          <a:srcRect/>
          <a:stretch>
            <a:fillRect/>
          </a:stretch>
        </p:blipFill>
        <p:spPr bwMode="auto">
          <a:xfrm>
            <a:off x="6400800" y="2580820"/>
            <a:ext cx="1137034" cy="980202"/>
          </a:xfrm>
          <a:prstGeom prst="rect">
            <a:avLst/>
          </a:prstGeom>
          <a:noFill/>
          <a:ln w="9525">
            <a:noFill/>
            <a:miter lim="800000"/>
            <a:headEnd/>
            <a:tailEnd/>
          </a:ln>
        </p:spPr>
      </p:pic>
      <p:pic>
        <p:nvPicPr>
          <p:cNvPr id="13" name="Picture 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448300" y="3675321"/>
            <a:ext cx="1866900" cy="1400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3"/>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429000" y="3701251"/>
            <a:ext cx="1832328" cy="13742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Picture 3"/>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458200" y="4476750"/>
            <a:ext cx="514350" cy="514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3" name="Group 15"/>
          <p:cNvGrpSpPr/>
          <p:nvPr/>
        </p:nvGrpSpPr>
        <p:grpSpPr>
          <a:xfrm>
            <a:off x="7880880" y="3661823"/>
            <a:ext cx="857104" cy="635433"/>
            <a:chOff x="5937811" y="2657172"/>
            <a:chExt cx="2895601" cy="2283336"/>
          </a:xfrm>
        </p:grpSpPr>
        <p:pic>
          <p:nvPicPr>
            <p:cNvPr id="17" name="Picture 16" descr="MicroDome_LeftHero.png"/>
            <p:cNvPicPr>
              <a:picLocks noChangeAspect="1"/>
            </p:cNvPicPr>
            <p:nvPr/>
          </p:nvPicPr>
          <p:blipFill rotWithShape="1">
            <a:blip r:embed="rId11" cstate="print">
              <a:extLst>
                <a:ext uri="{28A0092B-C50C-407E-A947-70E740481C1C}">
                  <a14:useLocalDpi xmlns:a14="http://schemas.microsoft.com/office/drawing/2010/main"/>
                </a:ext>
              </a:extLst>
            </a:blip>
            <a:srcRect l="14495" t="18181" r="7822"/>
            <a:stretch/>
          </p:blipFill>
          <p:spPr>
            <a:xfrm>
              <a:off x="5937811" y="2657172"/>
              <a:ext cx="2895601" cy="1470328"/>
            </a:xfrm>
            <a:prstGeom prst="rect">
              <a:avLst/>
            </a:prstGeom>
          </p:spPr>
        </p:pic>
        <p:sp>
          <p:nvSpPr>
            <p:cNvPr id="18" name="Oval 17"/>
            <p:cNvSpPr/>
            <p:nvPr/>
          </p:nvSpPr>
          <p:spPr>
            <a:xfrm>
              <a:off x="6096000" y="4400550"/>
              <a:ext cx="2513474" cy="539958"/>
            </a:xfrm>
            <a:prstGeom prst="ellipse">
              <a:avLst/>
            </a:prstGeom>
            <a:solidFill>
              <a:schemeClr val="tx1">
                <a:lumMod val="75000"/>
                <a:lumOff val="25000"/>
                <a:alpha val="30000"/>
              </a:schemeClr>
            </a:solidFill>
            <a:ln>
              <a:noFill/>
            </a:ln>
            <a:effectLst>
              <a:softEdge rad="2286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3451314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Content Placeholder 2"/>
          <p:cNvSpPr>
            <a:spLocks noGrp="1"/>
          </p:cNvSpPr>
          <p:nvPr>
            <p:ph sz="half" idx="1"/>
          </p:nvPr>
        </p:nvSpPr>
        <p:spPr>
          <a:xfrm>
            <a:off x="228600" y="2190750"/>
            <a:ext cx="8763000" cy="2362200"/>
          </a:xfrm>
        </p:spPr>
        <p:txBody>
          <a:bodyPr numCol="3" spcCol="182880">
            <a:noAutofit/>
          </a:bodyPr>
          <a:lstStyle/>
          <a:p>
            <a:pPr marL="0" lvl="0" indent="0">
              <a:buNone/>
            </a:pPr>
            <a:r>
              <a:rPr lang="en-US" sz="1100" b="1" dirty="0"/>
              <a:t>All in </a:t>
            </a:r>
            <a:r>
              <a:rPr lang="en-US" sz="1100" b="1" dirty="0" smtClean="0"/>
              <a:t>One </a:t>
            </a:r>
            <a:r>
              <a:rPr lang="en-US" sz="1100" b="1" dirty="0"/>
              <a:t>Indoor </a:t>
            </a:r>
            <a:r>
              <a:rPr lang="en-US" sz="1100" b="1" dirty="0" smtClean="0"/>
              <a:t>Solution   </a:t>
            </a:r>
            <a:endParaRPr lang="en-US" sz="1100" b="1" dirty="0"/>
          </a:p>
          <a:p>
            <a:r>
              <a:rPr lang="en-US" sz="1050" dirty="0" smtClean="0"/>
              <a:t>3</a:t>
            </a:r>
            <a:r>
              <a:rPr lang="en-US" sz="1050" dirty="0"/>
              <a:t>” </a:t>
            </a:r>
            <a:r>
              <a:rPr lang="en-US" sz="1050" dirty="0" smtClean="0"/>
              <a:t>spherical metal camera</a:t>
            </a:r>
            <a:endParaRPr lang="en-US" sz="1050" dirty="0"/>
          </a:p>
          <a:p>
            <a:r>
              <a:rPr lang="en-US" sz="1050" dirty="0" smtClean="0"/>
              <a:t>Integrated lens options</a:t>
            </a:r>
            <a:br>
              <a:rPr lang="en-US" sz="1050" dirty="0" smtClean="0"/>
            </a:br>
            <a:r>
              <a:rPr lang="en-US" sz="1050" dirty="0" smtClean="0"/>
              <a:t>3.3-10mm or 4mm </a:t>
            </a:r>
          </a:p>
          <a:p>
            <a:r>
              <a:rPr lang="en-US" sz="1050" dirty="0" smtClean="0"/>
              <a:t>Integrated 3-axis bracket or dome options</a:t>
            </a:r>
          </a:p>
          <a:p>
            <a:pPr lvl="3"/>
            <a:endParaRPr lang="en-US" sz="700" dirty="0" smtClean="0"/>
          </a:p>
          <a:p>
            <a:pPr marL="0" lvl="0" indent="0">
              <a:buNone/>
            </a:pPr>
            <a:r>
              <a:rPr lang="en-US" sz="1050" b="1" dirty="0" smtClean="0"/>
              <a:t>Configuration Types:</a:t>
            </a:r>
          </a:p>
          <a:p>
            <a:r>
              <a:rPr lang="en-US" sz="1050" dirty="0" smtClean="0"/>
              <a:t>Color or Day/Night </a:t>
            </a:r>
          </a:p>
          <a:p>
            <a:r>
              <a:rPr lang="en-US" sz="1050" dirty="0" smtClean="0"/>
              <a:t>Vari-focal or fixed focal Lens</a:t>
            </a:r>
          </a:p>
          <a:p>
            <a:r>
              <a:rPr lang="en-US" sz="1050" dirty="0" smtClean="0"/>
              <a:t>Bracket or Dome/Recessed Mount</a:t>
            </a:r>
          </a:p>
          <a:p>
            <a:r>
              <a:rPr lang="en-US" sz="1100" dirty="0" smtClean="0"/>
              <a:t>Now with Optional Light Grey Dome</a:t>
            </a:r>
          </a:p>
          <a:p>
            <a:pPr marL="0" lvl="0" indent="0">
              <a:buNone/>
            </a:pPr>
            <a:endParaRPr lang="en-US" sz="1050" b="1" dirty="0" smtClean="0"/>
          </a:p>
          <a:p>
            <a:pPr marL="0" lvl="0" indent="0">
              <a:buNone/>
            </a:pPr>
            <a:endParaRPr lang="en-US" sz="1050" b="1" dirty="0" smtClean="0"/>
          </a:p>
          <a:p>
            <a:pPr marL="0" lvl="0" indent="0">
              <a:buNone/>
            </a:pPr>
            <a:r>
              <a:rPr lang="en-US" sz="1050" b="1" dirty="0" smtClean="0"/>
              <a:t>Enclosure:</a:t>
            </a:r>
          </a:p>
          <a:p>
            <a:r>
              <a:rPr lang="en-US" sz="1050" dirty="0" smtClean="0"/>
              <a:t>Easy installation </a:t>
            </a:r>
          </a:p>
          <a:p>
            <a:r>
              <a:rPr lang="en-US" sz="1050" dirty="0" smtClean="0"/>
              <a:t>External lens adjustment</a:t>
            </a:r>
          </a:p>
          <a:p>
            <a:r>
              <a:rPr lang="en-US" sz="1050" dirty="0" smtClean="0"/>
              <a:t>Compact dimension</a:t>
            </a:r>
          </a:p>
          <a:p>
            <a:r>
              <a:rPr lang="en-US" sz="1050" dirty="0" smtClean="0"/>
              <a:t>Cable management </a:t>
            </a:r>
          </a:p>
          <a:p>
            <a:pPr lvl="1">
              <a:buNone/>
            </a:pPr>
            <a:endParaRPr lang="en-US" sz="900" dirty="0"/>
          </a:p>
          <a:p>
            <a:pPr marL="0" lvl="0" indent="0">
              <a:buNone/>
            </a:pPr>
            <a:r>
              <a:rPr lang="en-US" sz="1050" b="1" dirty="0" smtClean="0"/>
              <a:t>Features:</a:t>
            </a:r>
          </a:p>
          <a:p>
            <a:r>
              <a:rPr lang="en-US" sz="1050" dirty="0" smtClean="0"/>
              <a:t>New Friendly Web Interface</a:t>
            </a:r>
          </a:p>
          <a:p>
            <a:r>
              <a:rPr lang="en-US" sz="1050" dirty="0" smtClean="0"/>
              <a:t>PSIA &amp; ONVIF Conformant</a:t>
            </a:r>
          </a:p>
          <a:p>
            <a:r>
              <a:rPr lang="en-US" sz="1050" dirty="0"/>
              <a:t>Dual Encoder H.264/MJPEG</a:t>
            </a:r>
          </a:p>
          <a:p>
            <a:r>
              <a:rPr lang="en-US" sz="1050" dirty="0"/>
              <a:t>Fastest Frame Rate on the Market</a:t>
            </a:r>
          </a:p>
          <a:p>
            <a:r>
              <a:rPr lang="en-US" sz="1050" dirty="0"/>
              <a:t>Binned Mode in </a:t>
            </a:r>
            <a:r>
              <a:rPr lang="en-US" sz="1050" dirty="0" smtClean="0"/>
              <a:t>3MP &amp; 5MP</a:t>
            </a:r>
          </a:p>
          <a:p>
            <a:endParaRPr lang="en-US" sz="1050" dirty="0"/>
          </a:p>
          <a:p>
            <a:r>
              <a:rPr lang="en-US" sz="1050" dirty="0"/>
              <a:t>Motion Detection, Privacy Mask, Flexible Cropping, etc.</a:t>
            </a:r>
          </a:p>
          <a:p>
            <a:r>
              <a:rPr lang="en-US" sz="1050" dirty="0"/>
              <a:t>PoE or External Power</a:t>
            </a:r>
          </a:p>
          <a:p>
            <a:pPr lvl="1"/>
            <a:r>
              <a:rPr lang="en-US" sz="900" dirty="0"/>
              <a:t>12-48V DC or 24VAC </a:t>
            </a:r>
          </a:p>
          <a:p>
            <a:r>
              <a:rPr lang="en-US" sz="1050" dirty="0" smtClean="0"/>
              <a:t>Optional Integrated Microphone and Audio Out</a:t>
            </a:r>
            <a:endParaRPr lang="en-US" sz="1050" dirty="0"/>
          </a:p>
          <a:p>
            <a:r>
              <a:rPr lang="en-US" sz="1050" dirty="0"/>
              <a:t>Made in USA</a:t>
            </a:r>
          </a:p>
          <a:p>
            <a:pPr marL="0" lvl="0" indent="0">
              <a:buNone/>
            </a:pPr>
            <a:endParaRPr lang="en-US" sz="1050" b="1" dirty="0" smtClean="0"/>
          </a:p>
          <a:p>
            <a:pPr marL="0" lvl="0" indent="0">
              <a:buNone/>
            </a:pPr>
            <a:r>
              <a:rPr lang="en-US" sz="1050" b="1" dirty="0" smtClean="0"/>
              <a:t>Model Numbers:</a:t>
            </a:r>
          </a:p>
          <a:p>
            <a:r>
              <a:rPr lang="en-US" sz="1050" dirty="0" smtClean="0"/>
              <a:t>AV11</a:t>
            </a:r>
            <a:r>
              <a:rPr lang="en-US" sz="1050" b="1" dirty="0" smtClean="0">
                <a:solidFill>
                  <a:schemeClr val="accent1"/>
                </a:solidFill>
              </a:rPr>
              <a:t>4</a:t>
            </a:r>
            <a:r>
              <a:rPr lang="en-US" sz="1050" dirty="0" smtClean="0"/>
              <a:t>5</a:t>
            </a:r>
          </a:p>
          <a:p>
            <a:r>
              <a:rPr lang="en-US" sz="1050" dirty="0" smtClean="0"/>
              <a:t>AV21</a:t>
            </a:r>
            <a:r>
              <a:rPr lang="en-US" sz="1050" b="1" dirty="0" smtClean="0">
                <a:solidFill>
                  <a:schemeClr val="accent1"/>
                </a:solidFill>
              </a:rPr>
              <a:t>4</a:t>
            </a:r>
            <a:r>
              <a:rPr lang="en-US" sz="1050" dirty="0" smtClean="0"/>
              <a:t>5  / AV21</a:t>
            </a:r>
            <a:r>
              <a:rPr lang="en-US" sz="1050" b="1" dirty="0" smtClean="0">
                <a:solidFill>
                  <a:srgbClr val="FF0000"/>
                </a:solidFill>
              </a:rPr>
              <a:t>4</a:t>
            </a:r>
            <a:r>
              <a:rPr lang="en-US" sz="1050" dirty="0" smtClean="0"/>
              <a:t>6 (WDR)</a:t>
            </a:r>
          </a:p>
          <a:p>
            <a:r>
              <a:rPr lang="en-US" sz="1050" dirty="0" smtClean="0"/>
              <a:t>AV31</a:t>
            </a:r>
            <a:r>
              <a:rPr lang="en-US" sz="1050" b="1" dirty="0" smtClean="0">
                <a:solidFill>
                  <a:schemeClr val="accent1"/>
                </a:solidFill>
              </a:rPr>
              <a:t>4</a:t>
            </a:r>
            <a:r>
              <a:rPr lang="en-US" sz="1050" dirty="0" smtClean="0"/>
              <a:t>5  / AV31</a:t>
            </a:r>
            <a:r>
              <a:rPr lang="en-US" sz="1050" b="1" dirty="0" smtClean="0">
                <a:solidFill>
                  <a:srgbClr val="FF0000"/>
                </a:solidFill>
              </a:rPr>
              <a:t>4</a:t>
            </a:r>
            <a:r>
              <a:rPr lang="en-US" sz="1050" dirty="0" smtClean="0"/>
              <a:t>6 (WDR)</a:t>
            </a:r>
          </a:p>
          <a:p>
            <a:r>
              <a:rPr lang="en-US" sz="1050" dirty="0" smtClean="0"/>
              <a:t>AV51</a:t>
            </a:r>
            <a:r>
              <a:rPr lang="en-US" sz="1050" b="1" dirty="0" smtClean="0">
                <a:solidFill>
                  <a:schemeClr val="accent1"/>
                </a:solidFill>
              </a:rPr>
              <a:t>4</a:t>
            </a:r>
            <a:r>
              <a:rPr lang="en-US" sz="1050" dirty="0" smtClean="0"/>
              <a:t>5</a:t>
            </a:r>
          </a:p>
          <a:p>
            <a:pPr lvl="1"/>
            <a:endParaRPr lang="en-US" sz="900" dirty="0" smtClean="0"/>
          </a:p>
        </p:txBody>
      </p:sp>
      <p:pic>
        <p:nvPicPr>
          <p:cNvPr id="1028" name="Picture 4" descr="category_e7c5b9680b4a0d3d6e207bedcd76eaa5.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525" y="0"/>
            <a:ext cx="9144000" cy="2190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9099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1"/>
          <p:cNvGrpSpPr/>
          <p:nvPr/>
        </p:nvGrpSpPr>
        <p:grpSpPr>
          <a:xfrm>
            <a:off x="7410450" y="3307917"/>
            <a:ext cx="1733550" cy="1354138"/>
            <a:chOff x="5937811" y="2657172"/>
            <a:chExt cx="2895601" cy="2283336"/>
          </a:xfrm>
        </p:grpSpPr>
        <p:pic>
          <p:nvPicPr>
            <p:cNvPr id="13" name="Picture 12" descr="MicroDome_LeftHero.png"/>
            <p:cNvPicPr>
              <a:picLocks noChangeAspect="1"/>
            </p:cNvPicPr>
            <p:nvPr/>
          </p:nvPicPr>
          <p:blipFill rotWithShape="1">
            <a:blip r:embed="rId3" cstate="print">
              <a:extLst>
                <a:ext uri="{28A0092B-C50C-407E-A947-70E740481C1C}">
                  <a14:useLocalDpi xmlns:a14="http://schemas.microsoft.com/office/drawing/2010/main"/>
                </a:ext>
              </a:extLst>
            </a:blip>
            <a:srcRect l="14495" t="18181" r="7822"/>
            <a:stretch/>
          </p:blipFill>
          <p:spPr>
            <a:xfrm>
              <a:off x="5937811" y="2657172"/>
              <a:ext cx="2895601" cy="1470328"/>
            </a:xfrm>
            <a:prstGeom prst="rect">
              <a:avLst/>
            </a:prstGeom>
          </p:spPr>
        </p:pic>
        <p:sp>
          <p:nvSpPr>
            <p:cNvPr id="14" name="Oval 13"/>
            <p:cNvSpPr/>
            <p:nvPr/>
          </p:nvSpPr>
          <p:spPr>
            <a:xfrm>
              <a:off x="6096000" y="4400550"/>
              <a:ext cx="2513474" cy="539958"/>
            </a:xfrm>
            <a:prstGeom prst="ellipse">
              <a:avLst/>
            </a:prstGeom>
            <a:solidFill>
              <a:schemeClr val="tx1">
                <a:lumMod val="75000"/>
                <a:lumOff val="25000"/>
                <a:alpha val="30000"/>
              </a:schemeClr>
            </a:solidFill>
            <a:ln>
              <a:noFill/>
            </a:ln>
            <a:effectLst>
              <a:softEdge rad="2286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4" name="Rectangle 3"/>
          <p:cNvSpPr/>
          <p:nvPr/>
        </p:nvSpPr>
        <p:spPr>
          <a:xfrm>
            <a:off x="228599" y="2114550"/>
            <a:ext cx="7772401" cy="2361672"/>
          </a:xfrm>
          <a:prstGeom prst="rect">
            <a:avLst/>
          </a:prstGeom>
        </p:spPr>
        <p:txBody>
          <a:bodyPr wrap="square" numCol="2">
            <a:spAutoFit/>
          </a:bodyPr>
          <a:lstStyle/>
          <a:p>
            <a:pPr indent="0">
              <a:spcAft>
                <a:spcPts val="200"/>
              </a:spcAft>
              <a:buClr>
                <a:srgbClr val="CD0920"/>
              </a:buClr>
              <a:buNone/>
            </a:pPr>
            <a:r>
              <a:rPr lang="en-US" sz="1200" b="1" dirty="0" smtClean="0"/>
              <a:t>Highlights:</a:t>
            </a:r>
          </a:p>
          <a:p>
            <a:pPr>
              <a:lnSpc>
                <a:spcPct val="110000"/>
              </a:lnSpc>
              <a:spcAft>
                <a:spcPts val="200"/>
              </a:spcAft>
              <a:buClr>
                <a:schemeClr val="tx1">
                  <a:lumMod val="75000"/>
                  <a:lumOff val="25000"/>
                </a:schemeClr>
              </a:buClr>
              <a:buFont typeface="Arial" pitchFamily="34" charset="0"/>
              <a:buChar char="•"/>
            </a:pPr>
            <a:r>
              <a:rPr lang="en-US" sz="1200" dirty="0" smtClean="0"/>
              <a:t> 1.3MP, 1080p, 3MP and 5MP resolutions</a:t>
            </a:r>
          </a:p>
          <a:p>
            <a:pPr>
              <a:lnSpc>
                <a:spcPct val="110000"/>
              </a:lnSpc>
              <a:spcAft>
                <a:spcPts val="200"/>
              </a:spcAft>
              <a:buClr>
                <a:schemeClr val="tx1">
                  <a:lumMod val="75000"/>
                  <a:lumOff val="25000"/>
                </a:schemeClr>
              </a:buClr>
              <a:buFont typeface="Arial" pitchFamily="34" charset="0"/>
              <a:buChar char="•"/>
            </a:pPr>
            <a:r>
              <a:rPr lang="en-US" sz="1200" dirty="0" smtClean="0"/>
              <a:t> Optional Wide Dynamic Range (WDR) of up to</a:t>
            </a:r>
          </a:p>
          <a:p>
            <a:pPr>
              <a:lnSpc>
                <a:spcPct val="110000"/>
              </a:lnSpc>
              <a:spcAft>
                <a:spcPts val="200"/>
              </a:spcAft>
              <a:buClr>
                <a:schemeClr val="tx1">
                  <a:lumMod val="75000"/>
                  <a:lumOff val="25000"/>
                </a:schemeClr>
              </a:buClr>
            </a:pPr>
            <a:r>
              <a:rPr lang="en-US" sz="1200" dirty="0" smtClean="0"/>
              <a:t>  100dB at Full Resolution Available on Some 1080p</a:t>
            </a:r>
          </a:p>
          <a:p>
            <a:pPr>
              <a:lnSpc>
                <a:spcPct val="110000"/>
              </a:lnSpc>
              <a:spcAft>
                <a:spcPts val="200"/>
              </a:spcAft>
              <a:buClr>
                <a:schemeClr val="tx1">
                  <a:lumMod val="75000"/>
                  <a:lumOff val="25000"/>
                </a:schemeClr>
              </a:buClr>
            </a:pPr>
            <a:r>
              <a:rPr lang="en-US" sz="1200" dirty="0" smtClean="0"/>
              <a:t>  and 3MP Models</a:t>
            </a:r>
          </a:p>
          <a:p>
            <a:pPr>
              <a:lnSpc>
                <a:spcPct val="110000"/>
              </a:lnSpc>
              <a:spcAft>
                <a:spcPts val="200"/>
              </a:spcAft>
              <a:buClr>
                <a:schemeClr val="tx1">
                  <a:lumMod val="75000"/>
                  <a:lumOff val="25000"/>
                </a:schemeClr>
              </a:buClr>
              <a:buFont typeface="Arial" pitchFamily="34" charset="0"/>
              <a:buChar char="•"/>
            </a:pPr>
            <a:r>
              <a:rPr lang="en-US" sz="1200" dirty="0" smtClean="0"/>
              <a:t> All-in-one Power over Ethernet (PoE) Solution with</a:t>
            </a:r>
          </a:p>
          <a:p>
            <a:pPr>
              <a:lnSpc>
                <a:spcPct val="110000"/>
              </a:lnSpc>
              <a:spcAft>
                <a:spcPts val="200"/>
              </a:spcAft>
              <a:buClr>
                <a:schemeClr val="tx1">
                  <a:lumMod val="75000"/>
                  <a:lumOff val="25000"/>
                </a:schemeClr>
              </a:buClr>
            </a:pPr>
            <a:r>
              <a:rPr lang="en-US" sz="1200" dirty="0" smtClean="0"/>
              <a:t>  an Integrated Lens and Microphone</a:t>
            </a:r>
          </a:p>
          <a:p>
            <a:pPr>
              <a:lnSpc>
                <a:spcPct val="110000"/>
              </a:lnSpc>
              <a:spcAft>
                <a:spcPts val="200"/>
              </a:spcAft>
              <a:buClr>
                <a:schemeClr val="tx1">
                  <a:lumMod val="75000"/>
                  <a:lumOff val="25000"/>
                </a:schemeClr>
              </a:buClr>
              <a:buFont typeface="Arial" pitchFamily="34" charset="0"/>
              <a:buChar char="•"/>
            </a:pPr>
            <a:r>
              <a:rPr lang="en-US" sz="1200" dirty="0" smtClean="0"/>
              <a:t> Ultra Low Profile Housing</a:t>
            </a:r>
          </a:p>
          <a:p>
            <a:pPr>
              <a:lnSpc>
                <a:spcPct val="110000"/>
              </a:lnSpc>
              <a:spcAft>
                <a:spcPts val="200"/>
              </a:spcAft>
              <a:buClr>
                <a:schemeClr val="tx1">
                  <a:lumMod val="75000"/>
                  <a:lumOff val="25000"/>
                </a:schemeClr>
              </a:buClr>
              <a:buFont typeface="Arial" pitchFamily="34" charset="0"/>
              <a:buChar char="•"/>
            </a:pPr>
            <a:r>
              <a:rPr lang="en-US" sz="1200" dirty="0" smtClean="0"/>
              <a:t> True Mechanical Day/Night IR Cut Filter</a:t>
            </a:r>
          </a:p>
          <a:p>
            <a:pPr>
              <a:lnSpc>
                <a:spcPct val="110000"/>
              </a:lnSpc>
              <a:spcAft>
                <a:spcPts val="200"/>
              </a:spcAft>
              <a:buClr>
                <a:schemeClr val="tx1">
                  <a:lumMod val="75000"/>
                  <a:lumOff val="25000"/>
                </a:schemeClr>
              </a:buClr>
            </a:pPr>
            <a:r>
              <a:rPr lang="en-US" sz="1200" dirty="0" smtClean="0"/>
              <a:t> </a:t>
            </a:r>
          </a:p>
          <a:p>
            <a:pPr>
              <a:lnSpc>
                <a:spcPct val="110000"/>
              </a:lnSpc>
              <a:spcAft>
                <a:spcPts val="200"/>
              </a:spcAft>
              <a:buClr>
                <a:schemeClr val="tx1">
                  <a:lumMod val="75000"/>
                  <a:lumOff val="25000"/>
                </a:schemeClr>
              </a:buClr>
              <a:buFont typeface="Arial" pitchFamily="34" charset="0"/>
              <a:buChar char="•"/>
            </a:pPr>
            <a:r>
              <a:rPr lang="en-US" sz="1200" dirty="0" smtClean="0"/>
              <a:t> Binning Mode in 3MP and 5MP for Improved Low</a:t>
            </a:r>
          </a:p>
          <a:p>
            <a:pPr>
              <a:lnSpc>
                <a:spcPct val="110000"/>
              </a:lnSpc>
              <a:spcAft>
                <a:spcPts val="200"/>
              </a:spcAft>
              <a:buClr>
                <a:schemeClr val="tx1">
                  <a:lumMod val="75000"/>
                  <a:lumOff val="25000"/>
                </a:schemeClr>
              </a:buClr>
            </a:pPr>
            <a:r>
              <a:rPr lang="en-US" sz="1200" dirty="0" smtClean="0"/>
              <a:t>  Light Performance</a:t>
            </a:r>
          </a:p>
          <a:p>
            <a:pPr>
              <a:lnSpc>
                <a:spcPct val="110000"/>
              </a:lnSpc>
              <a:spcAft>
                <a:spcPts val="200"/>
              </a:spcAft>
              <a:buClr>
                <a:schemeClr val="tx1">
                  <a:lumMod val="75000"/>
                  <a:lumOff val="25000"/>
                </a:schemeClr>
              </a:buClr>
              <a:buFont typeface="Arial" pitchFamily="34" charset="0"/>
              <a:buChar char="•"/>
            </a:pPr>
            <a:r>
              <a:rPr lang="en-US" sz="1200" dirty="0" smtClean="0"/>
              <a:t> Dual Encoder: H.264 and MJPEG</a:t>
            </a:r>
          </a:p>
          <a:p>
            <a:pPr>
              <a:lnSpc>
                <a:spcPct val="110000"/>
              </a:lnSpc>
              <a:spcAft>
                <a:spcPts val="200"/>
              </a:spcAft>
              <a:buClr>
                <a:schemeClr val="tx1">
                  <a:lumMod val="75000"/>
                  <a:lumOff val="25000"/>
                </a:schemeClr>
              </a:buClr>
              <a:buFont typeface="Arial" pitchFamily="34" charset="0"/>
              <a:buChar char="•"/>
            </a:pPr>
            <a:r>
              <a:rPr lang="en-US" sz="1200" dirty="0" smtClean="0"/>
              <a:t> Fast Frame Rates</a:t>
            </a:r>
          </a:p>
          <a:p>
            <a:pPr>
              <a:lnSpc>
                <a:spcPct val="110000"/>
              </a:lnSpc>
              <a:spcAft>
                <a:spcPts val="200"/>
              </a:spcAft>
              <a:buClr>
                <a:schemeClr val="tx1">
                  <a:lumMod val="75000"/>
                  <a:lumOff val="25000"/>
                </a:schemeClr>
              </a:buClr>
              <a:buFont typeface="Arial" pitchFamily="34" charset="0"/>
              <a:buChar char="•"/>
            </a:pPr>
            <a:r>
              <a:rPr lang="en-US" sz="1200" dirty="0" smtClean="0"/>
              <a:t> Casino </a:t>
            </a:r>
            <a:r>
              <a:rPr lang="en-US" sz="1200" dirty="0" err="1" smtClean="0"/>
              <a:t>Mode</a:t>
            </a:r>
            <a:r>
              <a:rPr lang="en-US" sz="1200" baseline="30000" dirty="0" err="1" smtClean="0"/>
              <a:t>TM</a:t>
            </a:r>
            <a:r>
              <a:rPr lang="en-US" sz="1200" dirty="0" smtClean="0"/>
              <a:t> on 1080p Models (Maintains 30fps or</a:t>
            </a:r>
          </a:p>
          <a:p>
            <a:pPr>
              <a:lnSpc>
                <a:spcPct val="110000"/>
              </a:lnSpc>
              <a:spcAft>
                <a:spcPts val="200"/>
              </a:spcAft>
              <a:buClr>
                <a:schemeClr val="tx1">
                  <a:lumMod val="75000"/>
                  <a:lumOff val="25000"/>
                </a:schemeClr>
              </a:buClr>
            </a:pPr>
            <a:r>
              <a:rPr lang="en-US" sz="1200" dirty="0" smtClean="0"/>
              <a:t>  Higher)</a:t>
            </a:r>
          </a:p>
          <a:p>
            <a:pPr>
              <a:lnSpc>
                <a:spcPct val="110000"/>
              </a:lnSpc>
              <a:spcAft>
                <a:spcPts val="200"/>
              </a:spcAft>
              <a:buClr>
                <a:schemeClr val="tx1">
                  <a:lumMod val="75000"/>
                  <a:lumOff val="25000"/>
                </a:schemeClr>
              </a:buClr>
              <a:buFont typeface="Arial" pitchFamily="34" charset="0"/>
              <a:buChar char="•"/>
            </a:pPr>
            <a:r>
              <a:rPr lang="en-US" sz="1200" dirty="0" smtClean="0"/>
              <a:t> 1024 Zone Motion Detection</a:t>
            </a:r>
          </a:p>
          <a:p>
            <a:pPr>
              <a:lnSpc>
                <a:spcPct val="110000"/>
              </a:lnSpc>
              <a:spcAft>
                <a:spcPts val="200"/>
              </a:spcAft>
              <a:buClr>
                <a:schemeClr val="tx1">
                  <a:lumMod val="75000"/>
                  <a:lumOff val="25000"/>
                </a:schemeClr>
              </a:buClr>
              <a:buFont typeface="Arial" pitchFamily="34" charset="0"/>
              <a:buChar char="•"/>
            </a:pPr>
            <a:r>
              <a:rPr lang="en-US" sz="1200" dirty="0" smtClean="0"/>
              <a:t> Privacy Masking for Multiple Regions</a:t>
            </a:r>
          </a:p>
          <a:p>
            <a:pPr>
              <a:lnSpc>
                <a:spcPct val="110000"/>
              </a:lnSpc>
              <a:spcAft>
                <a:spcPts val="200"/>
              </a:spcAft>
              <a:buClr>
                <a:schemeClr val="tx1">
                  <a:lumMod val="75000"/>
                  <a:lumOff val="25000"/>
                </a:schemeClr>
              </a:buClr>
              <a:buFont typeface="Arial" pitchFamily="34" charset="0"/>
              <a:buChar char="•"/>
            </a:pPr>
            <a:r>
              <a:rPr lang="en-US" sz="1200" dirty="0" smtClean="0"/>
              <a:t> Indoor (Recess Housing)</a:t>
            </a:r>
          </a:p>
          <a:p>
            <a:pPr>
              <a:lnSpc>
                <a:spcPct val="110000"/>
              </a:lnSpc>
              <a:spcAft>
                <a:spcPts val="200"/>
              </a:spcAft>
              <a:buClr>
                <a:schemeClr val="tx1">
                  <a:lumMod val="75000"/>
                  <a:lumOff val="25000"/>
                </a:schemeClr>
              </a:buClr>
              <a:buFont typeface="Arial" pitchFamily="34" charset="0"/>
              <a:buChar char="•"/>
            </a:pPr>
            <a:r>
              <a:rPr lang="en-US" sz="1200" dirty="0" smtClean="0"/>
              <a:t> Outdoor (Surface Mount Housing)</a:t>
            </a:r>
            <a:endParaRPr lang="en-US" sz="1200" dirty="0"/>
          </a:p>
        </p:txBody>
      </p:sp>
      <p:pic>
        <p:nvPicPr>
          <p:cNvPr id="2050" name="Picture 2" descr="category_d085488dc029c664f3d04eb6396c6b56.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76200"/>
            <a:ext cx="9144000" cy="219075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p:cNvPicPr>
            <a:picLocks noChangeAspect="1"/>
          </p:cNvPicPr>
          <p:nvPr/>
        </p:nvPicPr>
        <p:blipFill>
          <a:blip r:embed="rId5" cstate="print"/>
          <a:stretch>
            <a:fillRect/>
          </a:stretch>
        </p:blipFill>
        <p:spPr>
          <a:xfrm>
            <a:off x="1390650" y="4403165"/>
            <a:ext cx="6019800" cy="637016"/>
          </a:xfrm>
          <a:prstGeom prst="rect">
            <a:avLst/>
          </a:prstGeom>
        </p:spPr>
      </p:pic>
    </p:spTree>
    <p:extLst>
      <p:ext uri="{BB962C8B-B14F-4D97-AF65-F5344CB8AC3E}">
        <p14:creationId xmlns:p14="http://schemas.microsoft.com/office/powerpoint/2010/main" val="3858442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1000"/>
                                        <p:tgtEl>
                                          <p:spTgt spid="11"/>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Design</a:t>
            </a:r>
            <a:endParaRPr lang="en-US" dirty="0"/>
          </a:p>
        </p:txBody>
      </p:sp>
      <p:sp>
        <p:nvSpPr>
          <p:cNvPr id="11" name="Content Placeholder 2"/>
          <p:cNvSpPr txBox="1">
            <a:spLocks/>
          </p:cNvSpPr>
          <p:nvPr/>
        </p:nvSpPr>
        <p:spPr>
          <a:xfrm>
            <a:off x="228600" y="650112"/>
            <a:ext cx="5943600" cy="4191000"/>
          </a:xfrm>
          <a:prstGeom prst="rect">
            <a:avLst/>
          </a:prstGeom>
        </p:spPr>
        <p:txBody>
          <a:bodyPr vert="horz" lIns="91440" tIns="45720" rIns="91440" bIns="45720" rtlCol="0">
            <a:normAutofit/>
          </a:bodyPr>
          <a:lstStyle>
            <a:lvl1pPr marL="285750" indent="-171450" algn="l" defTabSz="914400" rtl="0" eaLnBrk="1" latinLnBrk="0" hangingPunct="1">
              <a:lnSpc>
                <a:spcPct val="120000"/>
              </a:lnSpc>
              <a:spcBef>
                <a:spcPct val="20000"/>
              </a:spcBef>
              <a:buClr>
                <a:srgbClr val="CD0920"/>
              </a:buClr>
              <a:buSzPct val="100000"/>
              <a:buFont typeface="Arial"/>
              <a:buChar char="•"/>
              <a:tabLst/>
              <a:defRPr sz="1300" kern="1200">
                <a:solidFill>
                  <a:schemeClr val="tx1">
                    <a:lumMod val="75000"/>
                    <a:lumOff val="25000"/>
                  </a:schemeClr>
                </a:solidFill>
                <a:latin typeface="Arial" pitchFamily="34" charset="0"/>
                <a:ea typeface="+mn-ea"/>
                <a:cs typeface="+mn-cs"/>
              </a:defRPr>
            </a:lvl1pPr>
            <a:lvl2pPr marL="628650" indent="-171450" algn="l" defTabSz="914400" rtl="0" eaLnBrk="1" latinLnBrk="0" hangingPunct="1">
              <a:lnSpc>
                <a:spcPct val="120000"/>
              </a:lnSpc>
              <a:spcBef>
                <a:spcPct val="20000"/>
              </a:spcBef>
              <a:buClrTx/>
              <a:buSzPct val="100000"/>
              <a:buFont typeface="Arial"/>
              <a:buChar char="•"/>
              <a:tabLst/>
              <a:defRPr sz="1200" kern="1200">
                <a:solidFill>
                  <a:schemeClr val="tx1">
                    <a:lumMod val="75000"/>
                    <a:lumOff val="25000"/>
                  </a:schemeClr>
                </a:solidFill>
                <a:latin typeface="Arial" pitchFamily="34" charset="0"/>
                <a:ea typeface="+mn-ea"/>
                <a:cs typeface="+mn-cs"/>
              </a:defRPr>
            </a:lvl2pPr>
            <a:lvl3pPr marL="1028700" indent="-114300" algn="l" defTabSz="914400" rtl="0" eaLnBrk="1" latinLnBrk="0" hangingPunct="1">
              <a:lnSpc>
                <a:spcPct val="120000"/>
              </a:lnSpc>
              <a:spcBef>
                <a:spcPct val="20000"/>
              </a:spcBef>
              <a:buFont typeface="Arial" pitchFamily="34" charset="0"/>
              <a:buChar char="•"/>
              <a:defRPr sz="1150" kern="1200">
                <a:solidFill>
                  <a:schemeClr val="tx1">
                    <a:lumMod val="75000"/>
                    <a:lumOff val="25000"/>
                  </a:schemeClr>
                </a:solidFill>
                <a:latin typeface="Arial" pitchFamily="34" charset="0"/>
                <a:ea typeface="+mn-ea"/>
                <a:cs typeface="+mn-cs"/>
              </a:defRPr>
            </a:lvl3pPr>
            <a:lvl4pPr marL="1543050" indent="-171450" algn="l" defTabSz="914400" rtl="0" eaLnBrk="1" latinLnBrk="0" hangingPunct="1">
              <a:lnSpc>
                <a:spcPct val="120000"/>
              </a:lnSpc>
              <a:spcBef>
                <a:spcPct val="20000"/>
              </a:spcBef>
              <a:buFont typeface="Arial"/>
              <a:buChar char="•"/>
              <a:defRPr sz="1050" kern="1200" baseline="0">
                <a:solidFill>
                  <a:schemeClr val="tx1">
                    <a:lumMod val="75000"/>
                    <a:lumOff val="25000"/>
                  </a:schemeClr>
                </a:solidFill>
                <a:latin typeface="Arial" pitchFamily="34" charset="0"/>
                <a:ea typeface="+mn-ea"/>
                <a:cs typeface="+mn-cs"/>
              </a:defRPr>
            </a:lvl4pPr>
            <a:lvl5pPr marL="1943100" indent="-114300" algn="l" defTabSz="914400" rtl="0" eaLnBrk="1" latinLnBrk="0" hangingPunct="1">
              <a:lnSpc>
                <a:spcPct val="120000"/>
              </a:lnSpc>
              <a:spcBef>
                <a:spcPct val="20000"/>
              </a:spcBef>
              <a:buFont typeface="Arial"/>
              <a:buChar char="•"/>
              <a:defRPr sz="1050" kern="1200">
                <a:solidFill>
                  <a:schemeClr val="tx1">
                    <a:lumMod val="75000"/>
                    <a:lumOff val="25000"/>
                  </a:schemeClr>
                </a:solidFill>
                <a:latin typeface="Arial"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14300" indent="0">
              <a:lnSpc>
                <a:spcPct val="100000"/>
              </a:lnSpc>
              <a:buFont typeface="Arial"/>
              <a:buNone/>
            </a:pPr>
            <a:r>
              <a:rPr lang="en-US" sz="2400" b="1" dirty="0" smtClean="0">
                <a:solidFill>
                  <a:srgbClr val="FF0000"/>
                </a:solidFill>
                <a:latin typeface="Arial"/>
                <a:cs typeface="Arial"/>
              </a:rPr>
              <a:t>Micro</a:t>
            </a:r>
            <a:r>
              <a:rPr lang="en-US" sz="2400" dirty="0" smtClean="0">
                <a:latin typeface="Arial"/>
                <a:cs typeface="Arial"/>
              </a:rPr>
              <a:t>Dome</a:t>
            </a:r>
            <a:r>
              <a:rPr lang="en-US" sz="1800" baseline="58000" dirty="0" smtClean="0">
                <a:latin typeface="Arial"/>
                <a:cs typeface="Arial"/>
              </a:rPr>
              <a:t>™</a:t>
            </a:r>
          </a:p>
          <a:p>
            <a:pPr marL="114300" indent="0">
              <a:lnSpc>
                <a:spcPct val="100000"/>
              </a:lnSpc>
              <a:buNone/>
            </a:pPr>
            <a:r>
              <a:rPr lang="en-US" sz="1600" dirty="0" smtClean="0"/>
              <a:t>Ease of Installation</a:t>
            </a:r>
            <a:endParaRPr lang="en-US" sz="1600" dirty="0"/>
          </a:p>
        </p:txBody>
      </p:sp>
      <p:grpSp>
        <p:nvGrpSpPr>
          <p:cNvPr id="5" name="Group 13"/>
          <p:cNvGrpSpPr/>
          <p:nvPr/>
        </p:nvGrpSpPr>
        <p:grpSpPr>
          <a:xfrm>
            <a:off x="3853138" y="2363735"/>
            <a:ext cx="5005112" cy="2672039"/>
            <a:chOff x="3853138" y="2363735"/>
            <a:chExt cx="5005112" cy="2672039"/>
          </a:xfrm>
        </p:grpSpPr>
        <p:sp>
          <p:nvSpPr>
            <p:cNvPr id="13" name="Oval 12"/>
            <p:cNvSpPr/>
            <p:nvPr/>
          </p:nvSpPr>
          <p:spPr>
            <a:xfrm>
              <a:off x="5041900" y="4476750"/>
              <a:ext cx="2620354" cy="559024"/>
            </a:xfrm>
            <a:prstGeom prst="ellipse">
              <a:avLst/>
            </a:prstGeom>
            <a:solidFill>
              <a:schemeClr val="tx1">
                <a:lumMod val="75000"/>
                <a:lumOff val="25000"/>
                <a:alpha val="30000"/>
              </a:schemeClr>
            </a:solidFill>
            <a:ln>
              <a:noFill/>
            </a:ln>
            <a:effectLst>
              <a:softEdge rad="2286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2" name="Picture 11" descr="ease_of_installation.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853138" y="2363735"/>
              <a:ext cx="5005112" cy="1795516"/>
            </a:xfrm>
            <a:prstGeom prst="rect">
              <a:avLst/>
            </a:prstGeom>
          </p:spPr>
        </p:pic>
        <p:pic>
          <p:nvPicPr>
            <p:cNvPr id="10" name="Picture 9" descr="MicroDome_Front.png"/>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4457044" y="3092450"/>
              <a:ext cx="3845680" cy="1562100"/>
            </a:xfrm>
            <a:prstGeom prst="rect">
              <a:avLst/>
            </a:prstGeom>
          </p:spPr>
        </p:pic>
      </p:grpSp>
      <p:pic>
        <p:nvPicPr>
          <p:cNvPr id="3" name="Picture 2" descr="microdome_installation_steps.pn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657600" y="742950"/>
            <a:ext cx="5257800" cy="1884595"/>
          </a:xfrm>
          <a:prstGeom prst="rect">
            <a:avLst/>
          </a:prstGeom>
        </p:spPr>
      </p:pic>
      <p:sp>
        <p:nvSpPr>
          <p:cNvPr id="14" name="Rectangle 13"/>
          <p:cNvSpPr/>
          <p:nvPr/>
        </p:nvSpPr>
        <p:spPr>
          <a:xfrm>
            <a:off x="342900" y="1504950"/>
            <a:ext cx="3276600" cy="3124200"/>
          </a:xfrm>
          <a:prstGeom prst="rect">
            <a:avLst/>
          </a:prstGeom>
        </p:spPr>
        <p:txBody>
          <a:bodyPr wrap="square">
            <a:noAutofit/>
          </a:bodyPr>
          <a:lstStyle/>
          <a:p>
            <a:pPr>
              <a:lnSpc>
                <a:spcPct val="120000"/>
              </a:lnSpc>
              <a:spcAft>
                <a:spcPts val="600"/>
              </a:spcAft>
            </a:pPr>
            <a:r>
              <a:rPr lang="en-US" sz="1100" dirty="0" smtClean="0">
                <a:solidFill>
                  <a:schemeClr val="tx1">
                    <a:lumMod val="75000"/>
                    <a:lumOff val="25000"/>
                  </a:schemeClr>
                </a:solidFill>
              </a:rPr>
              <a:t>Simply </a:t>
            </a:r>
            <a:r>
              <a:rPr lang="en-US" sz="1100" dirty="0">
                <a:solidFill>
                  <a:schemeClr val="tx1">
                    <a:lumMod val="75000"/>
                    <a:lumOff val="25000"/>
                  </a:schemeClr>
                </a:solidFill>
              </a:rPr>
              <a:t>cut a hole </a:t>
            </a:r>
            <a:r>
              <a:rPr lang="en-US" sz="1100" dirty="0" smtClean="0">
                <a:solidFill>
                  <a:schemeClr val="tx1">
                    <a:lumMod val="75000"/>
                    <a:lumOff val="25000"/>
                  </a:schemeClr>
                </a:solidFill>
              </a:rPr>
              <a:t>in </a:t>
            </a:r>
            <a:r>
              <a:rPr lang="en-US" sz="1100" dirty="0">
                <a:solidFill>
                  <a:schemeClr val="tx1">
                    <a:lumMod val="75000"/>
                    <a:lumOff val="25000"/>
                  </a:schemeClr>
                </a:solidFill>
              </a:rPr>
              <a:t>the ceiling and the </a:t>
            </a:r>
            <a:r>
              <a:rPr lang="en-US" sz="1100" dirty="0" err="1" smtClean="0">
                <a:solidFill>
                  <a:schemeClr val="tx1">
                    <a:lumMod val="75000"/>
                    <a:lumOff val="25000"/>
                  </a:schemeClr>
                </a:solidFill>
              </a:rPr>
              <a:t>MicroDome</a:t>
            </a:r>
            <a:r>
              <a:rPr lang="en-US" sz="1100" baseline="30000" dirty="0" err="1" smtClean="0">
                <a:solidFill>
                  <a:schemeClr val="tx1">
                    <a:lumMod val="75000"/>
                    <a:lumOff val="25000"/>
                  </a:schemeClr>
                </a:solidFill>
              </a:rPr>
              <a:t>TM</a:t>
            </a:r>
            <a:r>
              <a:rPr lang="en-US" sz="1100" dirty="0" smtClean="0">
                <a:solidFill>
                  <a:schemeClr val="tx1">
                    <a:lumMod val="75000"/>
                    <a:lumOff val="25000"/>
                  </a:schemeClr>
                </a:solidFill>
              </a:rPr>
              <a:t> </a:t>
            </a:r>
            <a:r>
              <a:rPr lang="en-US" sz="1100" dirty="0">
                <a:solidFill>
                  <a:schemeClr val="tx1">
                    <a:lumMod val="75000"/>
                    <a:lumOff val="25000"/>
                  </a:schemeClr>
                </a:solidFill>
              </a:rPr>
              <a:t>pops </a:t>
            </a:r>
            <a:r>
              <a:rPr lang="en-US" sz="1100" dirty="0" smtClean="0">
                <a:solidFill>
                  <a:schemeClr val="tx1">
                    <a:lumMod val="75000"/>
                    <a:lumOff val="25000"/>
                  </a:schemeClr>
                </a:solidFill>
              </a:rPr>
              <a:t>into </a:t>
            </a:r>
            <a:r>
              <a:rPr lang="en-US" sz="1100" dirty="0">
                <a:solidFill>
                  <a:schemeClr val="tx1">
                    <a:lumMod val="75000"/>
                    <a:lumOff val="25000"/>
                  </a:schemeClr>
                </a:solidFill>
              </a:rPr>
              <a:t>place, securing itself with no fasteners to contend with</a:t>
            </a:r>
            <a:r>
              <a:rPr lang="en-US" sz="1100" dirty="0" smtClean="0">
                <a:solidFill>
                  <a:schemeClr val="tx1">
                    <a:lumMod val="75000"/>
                    <a:lumOff val="25000"/>
                  </a:schemeClr>
                </a:solidFill>
              </a:rPr>
              <a:t>.</a:t>
            </a:r>
          </a:p>
          <a:p>
            <a:pPr>
              <a:lnSpc>
                <a:spcPct val="120000"/>
              </a:lnSpc>
              <a:spcAft>
                <a:spcPts val="600"/>
              </a:spcAft>
            </a:pPr>
            <a:r>
              <a:rPr lang="en-US" sz="1100" dirty="0" smtClean="0">
                <a:solidFill>
                  <a:schemeClr val="tx1">
                    <a:lumMod val="75000"/>
                    <a:lumOff val="25000"/>
                  </a:schemeClr>
                </a:solidFill>
              </a:rPr>
              <a:t>The </a:t>
            </a:r>
            <a:r>
              <a:rPr lang="en-US" sz="1100" dirty="0" err="1" smtClean="0">
                <a:solidFill>
                  <a:schemeClr val="tx1">
                    <a:lumMod val="75000"/>
                    <a:lumOff val="25000"/>
                  </a:schemeClr>
                </a:solidFill>
              </a:rPr>
              <a:t>MicroDome</a:t>
            </a:r>
            <a:r>
              <a:rPr lang="en-US" sz="1100" baseline="30000" dirty="0" err="1" smtClean="0">
                <a:solidFill>
                  <a:schemeClr val="tx1">
                    <a:lumMod val="75000"/>
                    <a:lumOff val="25000"/>
                  </a:schemeClr>
                </a:solidFill>
              </a:rPr>
              <a:t>TM</a:t>
            </a:r>
            <a:r>
              <a:rPr lang="en-US" sz="1100" dirty="0" smtClean="0">
                <a:solidFill>
                  <a:schemeClr val="tx1">
                    <a:lumMod val="75000"/>
                    <a:lumOff val="25000"/>
                  </a:schemeClr>
                </a:solidFill>
              </a:rPr>
              <a:t> </a:t>
            </a:r>
            <a:r>
              <a:rPr lang="en-US" sz="1100" dirty="0">
                <a:solidFill>
                  <a:schemeClr val="tx1">
                    <a:lumMod val="75000"/>
                    <a:lumOff val="25000"/>
                  </a:schemeClr>
                </a:solidFill>
              </a:rPr>
              <a:t>is a total Power over Ethernet (</a:t>
            </a:r>
            <a:r>
              <a:rPr lang="en-US" sz="1100" dirty="0" err="1">
                <a:solidFill>
                  <a:schemeClr val="tx1">
                    <a:lumMod val="75000"/>
                    <a:lumOff val="25000"/>
                  </a:schemeClr>
                </a:solidFill>
              </a:rPr>
              <a:t>PoE</a:t>
            </a:r>
            <a:r>
              <a:rPr lang="en-US" sz="1100" dirty="0">
                <a:solidFill>
                  <a:schemeClr val="tx1">
                    <a:lumMod val="75000"/>
                    <a:lumOff val="25000"/>
                  </a:schemeClr>
                </a:solidFill>
              </a:rPr>
              <a:t>) solution eliminating the need for </a:t>
            </a:r>
            <a:r>
              <a:rPr lang="en-US" sz="1100" dirty="0" smtClean="0">
                <a:solidFill>
                  <a:schemeClr val="tx1">
                    <a:lumMod val="75000"/>
                    <a:lumOff val="25000"/>
                  </a:schemeClr>
                </a:solidFill>
              </a:rPr>
              <a:t>separate power </a:t>
            </a:r>
            <a:r>
              <a:rPr lang="en-US" sz="1100" dirty="0">
                <a:solidFill>
                  <a:schemeClr val="tx1">
                    <a:lumMod val="75000"/>
                    <a:lumOff val="25000"/>
                  </a:schemeClr>
                </a:solidFill>
              </a:rPr>
              <a:t>cables</a:t>
            </a:r>
            <a:r>
              <a:rPr lang="en-US" sz="1100" dirty="0" smtClean="0">
                <a:solidFill>
                  <a:schemeClr val="tx1">
                    <a:lumMod val="75000"/>
                    <a:lumOff val="25000"/>
                  </a:schemeClr>
                </a:solidFill>
              </a:rPr>
              <a:t>.</a:t>
            </a:r>
          </a:p>
          <a:p>
            <a:pPr>
              <a:lnSpc>
                <a:spcPct val="120000"/>
              </a:lnSpc>
              <a:spcAft>
                <a:spcPts val="600"/>
              </a:spcAft>
            </a:pPr>
            <a:r>
              <a:rPr lang="en-US" sz="1100" dirty="0" smtClean="0">
                <a:solidFill>
                  <a:schemeClr val="tx1">
                    <a:lumMod val="75000"/>
                    <a:lumOff val="25000"/>
                  </a:schemeClr>
                </a:solidFill>
              </a:rPr>
              <a:t>The </a:t>
            </a:r>
            <a:r>
              <a:rPr lang="en-US" sz="1100" dirty="0" err="1" smtClean="0">
                <a:solidFill>
                  <a:schemeClr val="tx1">
                    <a:lumMod val="75000"/>
                    <a:lumOff val="25000"/>
                  </a:schemeClr>
                </a:solidFill>
              </a:rPr>
              <a:t>MicroDome</a:t>
            </a:r>
            <a:r>
              <a:rPr lang="en-US" sz="1100" baseline="30000" dirty="0" err="1" smtClean="0">
                <a:solidFill>
                  <a:schemeClr val="tx1">
                    <a:lumMod val="75000"/>
                    <a:lumOff val="25000"/>
                  </a:schemeClr>
                </a:solidFill>
              </a:rPr>
              <a:t>TM</a:t>
            </a:r>
            <a:r>
              <a:rPr lang="en-US" sz="1100" dirty="0" smtClean="0">
                <a:solidFill>
                  <a:schemeClr val="tx1">
                    <a:lumMod val="75000"/>
                    <a:lumOff val="25000"/>
                  </a:schemeClr>
                </a:solidFill>
              </a:rPr>
              <a:t> incorporates an innovative spring arm design meant for simple installation into drop ceilings with no external hardware required.</a:t>
            </a:r>
            <a:endParaRPr lang="en-US" sz="1100" dirty="0">
              <a:solidFill>
                <a:schemeClr val="tx1">
                  <a:lumMod val="75000"/>
                  <a:lumOff val="25000"/>
                </a:schemeClr>
              </a:solidFill>
            </a:endParaRPr>
          </a:p>
        </p:txBody>
      </p:sp>
    </p:spTree>
    <p:extLst>
      <p:ext uri="{BB962C8B-B14F-4D97-AF65-F5344CB8AC3E}">
        <p14:creationId xmlns:p14="http://schemas.microsoft.com/office/powerpoint/2010/main" val="244164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7543800" cy="438150"/>
          </a:xfrm>
        </p:spPr>
        <p:txBody>
          <a:bodyPr>
            <a:normAutofit/>
          </a:bodyPr>
          <a:lstStyle/>
          <a:p>
            <a:r>
              <a:rPr lang="en-US" sz="2400" dirty="0" smtClean="0"/>
              <a:t>Agenda</a:t>
            </a:r>
            <a:endParaRPr lang="en-US" sz="2400" dirty="0"/>
          </a:p>
        </p:txBody>
      </p:sp>
      <p:sp>
        <p:nvSpPr>
          <p:cNvPr id="3" name="Content Placeholder 2"/>
          <p:cNvSpPr>
            <a:spLocks noGrp="1"/>
          </p:cNvSpPr>
          <p:nvPr>
            <p:ph idx="1"/>
          </p:nvPr>
        </p:nvSpPr>
        <p:spPr>
          <a:xfrm>
            <a:off x="228600" y="819153"/>
            <a:ext cx="8763000" cy="3886197"/>
          </a:xfrm>
        </p:spPr>
        <p:txBody>
          <a:bodyPr>
            <a:normAutofit fontScale="92500" lnSpcReduction="10000"/>
          </a:bodyPr>
          <a:lstStyle/>
          <a:p>
            <a:pPr>
              <a:buClr>
                <a:schemeClr val="tx1">
                  <a:lumMod val="75000"/>
                  <a:lumOff val="25000"/>
                </a:schemeClr>
              </a:buClr>
              <a:tabLst>
                <a:tab pos="3944938" algn="l"/>
              </a:tabLst>
            </a:pPr>
            <a:r>
              <a:rPr lang="en-US" sz="2400" dirty="0" smtClean="0"/>
              <a:t>Arecont Vision Update	Scott Schafer </a:t>
            </a:r>
            <a:r>
              <a:rPr lang="en-US" sz="1500" dirty="0" smtClean="0"/>
              <a:t>[Executive Vice President]</a:t>
            </a:r>
          </a:p>
          <a:p>
            <a:pPr>
              <a:buClr>
                <a:schemeClr val="tx1">
                  <a:lumMod val="75000"/>
                  <a:lumOff val="25000"/>
                </a:schemeClr>
              </a:buClr>
              <a:tabLst>
                <a:tab pos="3944938" algn="l"/>
              </a:tabLst>
            </a:pPr>
            <a:r>
              <a:rPr lang="en-US" sz="2400" dirty="0" smtClean="0"/>
              <a:t>Product Updates	Brad Donaldson </a:t>
            </a:r>
            <a:r>
              <a:rPr lang="en-US" sz="1500" dirty="0" smtClean="0"/>
              <a:t>[Product Manager]</a:t>
            </a:r>
          </a:p>
          <a:p>
            <a:pPr algn="ctr">
              <a:buClr>
                <a:schemeClr val="tx1">
                  <a:lumMod val="75000"/>
                  <a:lumOff val="25000"/>
                </a:schemeClr>
              </a:buClr>
              <a:buNone/>
              <a:tabLst>
                <a:tab pos="3944938" algn="l"/>
              </a:tabLst>
            </a:pPr>
            <a:r>
              <a:rPr lang="en-US" sz="2400" u="sng" dirty="0" smtClean="0"/>
              <a:t>FOCUS ON PANORAMIC CAMERA BEST USES</a:t>
            </a:r>
          </a:p>
          <a:p>
            <a:pPr>
              <a:buClr>
                <a:schemeClr val="tx1">
                  <a:lumMod val="75000"/>
                  <a:lumOff val="25000"/>
                </a:schemeClr>
              </a:buClr>
              <a:tabLst>
                <a:tab pos="3944938" algn="l"/>
              </a:tabLst>
            </a:pPr>
            <a:r>
              <a:rPr lang="en-US" sz="2400" dirty="0" smtClean="0"/>
              <a:t>Partner Presentation	</a:t>
            </a:r>
            <a:r>
              <a:rPr lang="en-US" sz="2400" dirty="0" err="1" smtClean="0"/>
              <a:t>Erron</a:t>
            </a:r>
            <a:r>
              <a:rPr lang="en-US" sz="2400" dirty="0" smtClean="0"/>
              <a:t> </a:t>
            </a:r>
            <a:r>
              <a:rPr lang="en-US" sz="2400" dirty="0" err="1" smtClean="0"/>
              <a:t>Spalsbury</a:t>
            </a:r>
            <a:r>
              <a:rPr lang="en-US" sz="2400" dirty="0" smtClean="0"/>
              <a:t> </a:t>
            </a:r>
            <a:r>
              <a:rPr lang="en-US" sz="1500" dirty="0" smtClean="0"/>
              <a:t>[3xLOGIC</a:t>
            </a:r>
            <a:r>
              <a:rPr lang="en-US" sz="1500" dirty="0" smtClean="0"/>
              <a:t>]</a:t>
            </a:r>
          </a:p>
          <a:p>
            <a:pPr>
              <a:buClr>
                <a:schemeClr val="tx1">
                  <a:lumMod val="75000"/>
                  <a:lumOff val="25000"/>
                </a:schemeClr>
              </a:buClr>
              <a:tabLst>
                <a:tab pos="3944938" algn="l"/>
              </a:tabLst>
            </a:pPr>
            <a:r>
              <a:rPr lang="en-US" sz="2400" dirty="0" smtClean="0"/>
              <a:t>Tech Tips &amp; Tricks	Ted Brahms </a:t>
            </a:r>
            <a:r>
              <a:rPr lang="en-US" sz="1500" dirty="0" smtClean="0"/>
              <a:t>[Director of Field Applications]</a:t>
            </a:r>
          </a:p>
          <a:p>
            <a:pPr>
              <a:buClr>
                <a:schemeClr val="tx1">
                  <a:lumMod val="75000"/>
                  <a:lumOff val="25000"/>
                </a:schemeClr>
              </a:buClr>
              <a:tabLst>
                <a:tab pos="3944938" algn="l"/>
              </a:tabLst>
            </a:pPr>
            <a:r>
              <a:rPr lang="en-US" sz="2400" dirty="0" smtClean="0"/>
              <a:t>Quality and </a:t>
            </a:r>
            <a:br>
              <a:rPr lang="en-US" sz="2400" dirty="0" smtClean="0"/>
            </a:br>
            <a:r>
              <a:rPr lang="en-US" sz="2400" dirty="0" smtClean="0"/>
              <a:t> Technical Support Update	Darrel Tisdale</a:t>
            </a:r>
          </a:p>
          <a:p>
            <a:pPr>
              <a:buClr>
                <a:schemeClr val="tx1">
                  <a:lumMod val="75000"/>
                  <a:lumOff val="25000"/>
                </a:schemeClr>
              </a:buClr>
              <a:buNone/>
              <a:tabLst>
                <a:tab pos="3944938" algn="l"/>
              </a:tabLst>
            </a:pPr>
            <a:r>
              <a:rPr lang="en-US" sz="1200" dirty="0" smtClean="0"/>
              <a:t>		</a:t>
            </a:r>
            <a:r>
              <a:rPr lang="en-US" sz="1500" dirty="0" smtClean="0"/>
              <a:t>[Director of Quality Assurance and Technical Support]</a:t>
            </a:r>
          </a:p>
          <a:p>
            <a:pPr>
              <a:buClr>
                <a:schemeClr val="tx1">
                  <a:lumMod val="75000"/>
                  <a:lumOff val="25000"/>
                </a:schemeClr>
              </a:buClr>
              <a:tabLst>
                <a:tab pos="3944938" algn="l"/>
              </a:tabLst>
            </a:pPr>
            <a:r>
              <a:rPr lang="en-US" sz="2400" dirty="0" smtClean="0"/>
              <a:t>Close &amp; Q&amp;A	</a:t>
            </a:r>
          </a:p>
          <a:p>
            <a:pPr>
              <a:buClr>
                <a:schemeClr val="tx1">
                  <a:lumMod val="75000"/>
                  <a:lumOff val="25000"/>
                </a:schemeClr>
              </a:buClr>
              <a:tabLst>
                <a:tab pos="3944938" algn="l"/>
              </a:tabLst>
            </a:pPr>
            <a:endParaRPr lang="en-US"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76200" y="-19050"/>
            <a:ext cx="9220200" cy="516255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1" name="Picture 10" descr="Background.jpg"/>
          <p:cNvPicPr>
            <a:picLocks noChangeAspect="1"/>
          </p:cNvPicPr>
          <p:nvPr/>
        </p:nvPicPr>
        <p:blipFill>
          <a:blip r:embed="rId3" cstate="print">
            <a:alphaModFix/>
            <a:extLst>
              <a:ext uri="{28A0092B-C50C-407E-A947-70E740481C1C}">
                <a14:useLocalDpi xmlns:a14="http://schemas.microsoft.com/office/drawing/2010/main" val="0"/>
              </a:ext>
            </a:extLst>
          </a:blip>
          <a:stretch>
            <a:fillRect/>
          </a:stretch>
        </p:blipFill>
        <p:spPr>
          <a:xfrm>
            <a:off x="-76200" y="-38101"/>
            <a:ext cx="9220200" cy="5186363"/>
          </a:xfrm>
          <a:prstGeom prst="rect">
            <a:avLst/>
          </a:prstGeom>
        </p:spPr>
      </p:pic>
      <p:pic>
        <p:nvPicPr>
          <p:cNvPr id="3" name="Picture 2"/>
          <p:cNvPicPr>
            <a:picLocks noChangeAspect="1"/>
          </p:cNvPicPr>
          <p:nvPr/>
        </p:nvPicPr>
        <p:blipFill>
          <a:blip r:embed="rId4" cstate="print"/>
          <a:stretch>
            <a:fillRect/>
          </a:stretch>
        </p:blipFill>
        <p:spPr>
          <a:xfrm>
            <a:off x="-2096153" y="4421334"/>
            <a:ext cx="11246503" cy="614216"/>
          </a:xfrm>
          <a:prstGeom prst="rect">
            <a:avLst/>
          </a:prstGeom>
        </p:spPr>
      </p:pic>
      <p:sp>
        <p:nvSpPr>
          <p:cNvPr id="8" name="Subtitle 3"/>
          <p:cNvSpPr txBox="1">
            <a:spLocks/>
          </p:cNvSpPr>
          <p:nvPr/>
        </p:nvSpPr>
        <p:spPr>
          <a:xfrm>
            <a:off x="457200" y="2876550"/>
            <a:ext cx="8229600" cy="91440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Arial" pitchFamily="34" charset="0"/>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Arial" pitchFamily="34" charset="0"/>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Arial" pitchFamily="34" charset="0"/>
                <a:ea typeface="+mn-ea"/>
                <a:cs typeface="+mn-cs"/>
              </a:defRPr>
            </a:lvl3pPr>
            <a:lvl4pPr marL="1371600" indent="0" algn="ctr" defTabSz="914400" rtl="0" eaLnBrk="1" latinLnBrk="0" hangingPunct="1">
              <a:spcBef>
                <a:spcPct val="20000"/>
              </a:spcBef>
              <a:buFont typeface="Arial" pitchFamily="34" charset="0"/>
              <a:buNone/>
              <a:defRPr sz="2000" kern="1200" baseline="0">
                <a:solidFill>
                  <a:schemeClr val="tx1">
                    <a:tint val="75000"/>
                  </a:schemeClr>
                </a:solidFill>
                <a:latin typeface="Arial" pitchFamily="34" charset="0"/>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Arial" pitchFamily="34" charset="0"/>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r>
              <a:rPr lang="en-US" sz="1200" b="1" dirty="0" err="1" smtClean="0">
                <a:solidFill>
                  <a:schemeClr val="tx1">
                    <a:lumMod val="50000"/>
                    <a:lumOff val="50000"/>
                  </a:schemeClr>
                </a:solidFill>
                <a:latin typeface="HelveticaNeueLT Std Med" pitchFamily="34" charset="0"/>
              </a:rPr>
              <a:t>Erron</a:t>
            </a:r>
            <a:r>
              <a:rPr lang="en-US" sz="1200" b="1" dirty="0" smtClean="0">
                <a:solidFill>
                  <a:schemeClr val="tx1">
                    <a:lumMod val="50000"/>
                    <a:lumOff val="50000"/>
                  </a:schemeClr>
                </a:solidFill>
                <a:latin typeface="HelveticaNeueLT Std Med" pitchFamily="34" charset="0"/>
              </a:rPr>
              <a:t> </a:t>
            </a:r>
            <a:r>
              <a:rPr lang="en-US" sz="1200" b="1" dirty="0" err="1" smtClean="0">
                <a:solidFill>
                  <a:schemeClr val="tx1">
                    <a:lumMod val="50000"/>
                    <a:lumOff val="50000"/>
                  </a:schemeClr>
                </a:solidFill>
                <a:latin typeface="HelveticaNeueLT Std Med" pitchFamily="34" charset="0"/>
              </a:rPr>
              <a:t>Spalsbury</a:t>
            </a:r>
            <a:endParaRPr lang="en-US" sz="1200" b="1" dirty="0" smtClean="0">
              <a:solidFill>
                <a:schemeClr val="tx1">
                  <a:lumMod val="50000"/>
                  <a:lumOff val="50000"/>
                </a:schemeClr>
              </a:solidFill>
              <a:latin typeface="HelveticaNeueLT Std Med" pitchFamily="34" charset="0"/>
            </a:endParaRPr>
          </a:p>
          <a:p>
            <a:pPr algn="l"/>
            <a:r>
              <a:rPr lang="en-US" sz="1000" i="1" dirty="0" smtClean="0">
                <a:solidFill>
                  <a:schemeClr val="bg1">
                    <a:lumMod val="65000"/>
                  </a:schemeClr>
                </a:solidFill>
                <a:latin typeface="Helvetica LT Std Light" pitchFamily="34" charset="0"/>
              </a:rPr>
              <a:t>Inside Sales Manager, </a:t>
            </a:r>
            <a:r>
              <a:rPr lang="en-US" sz="1000" b="1" i="1" dirty="0" smtClean="0">
                <a:solidFill>
                  <a:schemeClr val="bg1">
                    <a:lumMod val="65000"/>
                  </a:schemeClr>
                </a:solidFill>
                <a:latin typeface="Helvetica LT Std Light" pitchFamily="34" charset="0"/>
              </a:rPr>
              <a:t>3xLOGIC, Inc</a:t>
            </a:r>
            <a:r>
              <a:rPr lang="en-US" sz="1000" b="1" i="1" dirty="0" smtClean="0">
                <a:solidFill>
                  <a:schemeClr val="bg1">
                    <a:lumMod val="65000"/>
                  </a:schemeClr>
                </a:solidFill>
                <a:latin typeface="Helvetica LT Std Light" pitchFamily="34" charset="0"/>
              </a:rPr>
              <a:t>.</a:t>
            </a:r>
            <a:endParaRPr lang="en-US" sz="1000" b="1" i="1" dirty="0" smtClean="0">
              <a:solidFill>
                <a:schemeClr val="bg1">
                  <a:lumMod val="65000"/>
                </a:schemeClr>
              </a:solidFill>
              <a:latin typeface="Helvetica LT Std Light" pitchFamily="34" charset="0"/>
            </a:endParaRPr>
          </a:p>
        </p:txBody>
      </p:sp>
      <p:sp>
        <p:nvSpPr>
          <p:cNvPr id="9" name="Title 1"/>
          <p:cNvSpPr txBox="1">
            <a:spLocks/>
          </p:cNvSpPr>
          <p:nvPr/>
        </p:nvSpPr>
        <p:spPr>
          <a:xfrm>
            <a:off x="457200" y="1581150"/>
            <a:ext cx="8229600" cy="533400"/>
          </a:xfrm>
          <a:prstGeom prst="rect">
            <a:avLst/>
          </a:prstGeom>
          <a:effectLst/>
        </p:spPr>
        <p:txBody>
          <a:bodyPr vert="horz" lIns="91440" tIns="45720" rIns="91440" bIns="45720" rtlCol="0" anchor="ctr">
            <a:noAutofit/>
          </a:bodyPr>
          <a:lstStyle>
            <a:lvl1pPr algn="l" defTabSz="914400" rtl="0" eaLnBrk="1" latinLnBrk="0" hangingPunct="1">
              <a:spcBef>
                <a:spcPct val="0"/>
              </a:spcBef>
              <a:buNone/>
              <a:defRPr sz="3600" kern="1200" baseline="0">
                <a:solidFill>
                  <a:schemeClr val="tx1"/>
                </a:solidFill>
                <a:effectLst>
                  <a:outerShdw blurRad="50800" dist="38100" dir="2700000" algn="tl" rotWithShape="0">
                    <a:prstClr val="black">
                      <a:alpha val="40000"/>
                    </a:prstClr>
                  </a:outerShdw>
                </a:effectLst>
                <a:latin typeface="Arial" pitchFamily="34" charset="0"/>
                <a:ea typeface="+mj-ea"/>
                <a:cs typeface="+mj-cs"/>
              </a:defRPr>
            </a:lvl1pPr>
          </a:lstStyle>
          <a:p>
            <a:pPr>
              <a:lnSpc>
                <a:spcPct val="150000"/>
              </a:lnSpc>
            </a:pPr>
            <a:r>
              <a:rPr lang="en-US" sz="2500" b="1" spc="-60" dirty="0" smtClean="0">
                <a:solidFill>
                  <a:srgbClr val="C00000"/>
                </a:solidFill>
                <a:effectLst/>
                <a:latin typeface="Helvetica LT Std Light" pitchFamily="34" charset="0"/>
              </a:rPr>
              <a:t>Unleashing the Power of Megapixel</a:t>
            </a:r>
          </a:p>
          <a:p>
            <a:pPr>
              <a:lnSpc>
                <a:spcPct val="150000"/>
              </a:lnSpc>
            </a:pPr>
            <a:r>
              <a:rPr lang="en-US" sz="1800" b="1" spc="-60" dirty="0" smtClean="0">
                <a:effectLst/>
                <a:latin typeface="Helvetica LT Std Light" pitchFamily="34" charset="0"/>
              </a:rPr>
              <a:t>180° Panoramic Cameras </a:t>
            </a:r>
            <a:endParaRPr lang="en-US" sz="1800" b="1" spc="-60" dirty="0">
              <a:effectLst/>
              <a:latin typeface="Helvetica LT Std Light" pitchFamily="34" charset="0"/>
            </a:endParaRPr>
          </a:p>
        </p:txBody>
      </p:sp>
      <p:pic>
        <p:nvPicPr>
          <p:cNvPr id="10" name="Picture 9"/>
          <p:cNvPicPr>
            <a:picLocks noChangeAspect="1"/>
          </p:cNvPicPr>
          <p:nvPr/>
        </p:nvPicPr>
        <p:blipFill rotWithShape="1">
          <a:blip r:embed="rId5" cstate="print">
            <a:extLst>
              <a:ext uri="{28A0092B-C50C-407E-A947-70E740481C1C}">
                <a14:useLocalDpi xmlns:a14="http://schemas.microsoft.com/office/drawing/2010/main" val="0"/>
              </a:ext>
            </a:extLst>
          </a:blip>
          <a:srcRect l="9597" t="20257" r="9333" b="21359"/>
          <a:stretch/>
        </p:blipFill>
        <p:spPr>
          <a:xfrm>
            <a:off x="533400" y="311982"/>
            <a:ext cx="1387620" cy="430968"/>
          </a:xfrm>
          <a:prstGeom prst="rect">
            <a:avLst/>
          </a:prstGeom>
        </p:spPr>
      </p:pic>
      <p:pic>
        <p:nvPicPr>
          <p:cNvPr id="13" name="Picture 2" descr="C:\Users\jschimpf\Documents\Arecont Vision (temp)\Programs\Technology Partner Program\MegaLab\Logos\Arecont Vison MegaLab Logo_White_High Resolution.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514957" y="44837"/>
            <a:ext cx="1423447" cy="5112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1793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right)">
                                      <p:cBhvr>
                                        <p:cTn id="7" dur="1000"/>
                                        <p:tgtEl>
                                          <p:spTgt spid="11"/>
                                        </p:tgtEl>
                                      </p:cBhvr>
                                    </p:animEffect>
                                  </p:childTnLst>
                                </p:cTn>
                              </p:par>
                              <p:par>
                                <p:cTn id="8" presetID="22" presetClass="entr" presetSubtype="8" fill="hold" nodeType="withEffect">
                                  <p:stCondLst>
                                    <p:cond delay="700"/>
                                  </p:stCondLst>
                                  <p:childTnLst>
                                    <p:set>
                                      <p:cBhvr>
                                        <p:cTn id="9" dur="1" fill="hold">
                                          <p:stCondLst>
                                            <p:cond delay="0"/>
                                          </p:stCondLst>
                                        </p:cTn>
                                        <p:tgtEl>
                                          <p:spTgt spid="3"/>
                                        </p:tgtEl>
                                        <p:attrNameLst>
                                          <p:attrName>style.visibility</p:attrName>
                                        </p:attrNameLst>
                                      </p:cBhvr>
                                      <p:to>
                                        <p:strVal val="visible"/>
                                      </p:to>
                                    </p:set>
                                    <p:animEffect transition="in" filter="wipe(left)">
                                      <p:cBhvr>
                                        <p:cTn id="10" dur="1000"/>
                                        <p:tgtEl>
                                          <p:spTgt spid="3"/>
                                        </p:tgtEl>
                                      </p:cBhvr>
                                    </p:animEffect>
                                  </p:childTnLst>
                                </p:cTn>
                              </p:par>
                            </p:childTnLst>
                          </p:cTn>
                        </p:par>
                        <p:par>
                          <p:cTn id="11" fill="hold">
                            <p:stCondLst>
                              <p:cond delay="1700"/>
                            </p:stCondLst>
                            <p:childTnLst>
                              <p:par>
                                <p:cTn id="12" presetID="22" presetClass="entr" presetSubtype="8" fill="hold" grpId="0" nodeType="after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wipe(left)">
                                      <p:cBhvr>
                                        <p:cTn id="14" dur="500"/>
                                        <p:tgtEl>
                                          <p:spTgt spid="9"/>
                                        </p:tgtEl>
                                      </p:cBhvr>
                                    </p:animEffect>
                                  </p:childTnLst>
                                </p:cTn>
                              </p:par>
                            </p:childTnLst>
                          </p:cTn>
                        </p:par>
                        <p:par>
                          <p:cTn id="15" fill="hold">
                            <p:stCondLst>
                              <p:cond delay="2200"/>
                            </p:stCondLst>
                            <p:childTnLst>
                              <p:par>
                                <p:cTn id="16" presetID="10" presetClass="entr" presetSubtype="0" fill="hold" grpId="0" nodeType="after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jschimpf\Documents\Arecont Vision (temp)\Programs\Technology Partner Program\MegaLab\Logos\Arecont Vison MegaLab Logo_White_High Resolution.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20000" y="4552950"/>
            <a:ext cx="1423447" cy="51120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9597" t="20257" r="9333" b="21359"/>
          <a:stretch/>
        </p:blipFill>
        <p:spPr>
          <a:xfrm>
            <a:off x="152400" y="4578702"/>
            <a:ext cx="1387620" cy="430968"/>
          </a:xfrm>
          <a:prstGeom prst="rect">
            <a:avLst/>
          </a:prstGeom>
        </p:spPr>
      </p:pic>
      <p:sp>
        <p:nvSpPr>
          <p:cNvPr id="7" name="Title 1"/>
          <p:cNvSpPr>
            <a:spLocks noGrp="1"/>
          </p:cNvSpPr>
          <p:nvPr>
            <p:ph type="title"/>
          </p:nvPr>
        </p:nvSpPr>
        <p:spPr>
          <a:xfrm>
            <a:off x="152400" y="0"/>
            <a:ext cx="7162800" cy="438150"/>
          </a:xfrm>
        </p:spPr>
        <p:txBody>
          <a:bodyPr>
            <a:normAutofit/>
          </a:bodyPr>
          <a:lstStyle/>
          <a:p>
            <a:r>
              <a:rPr lang="en-US" b="1" dirty="0" smtClean="0"/>
              <a:t>3xLOGIC Opens Doors</a:t>
            </a:r>
            <a:endParaRPr lang="en-US" b="1" dirty="0"/>
          </a:p>
        </p:txBody>
      </p:sp>
      <p:sp>
        <p:nvSpPr>
          <p:cNvPr id="8" name="Content Placeholder 2"/>
          <p:cNvSpPr>
            <a:spLocks noGrp="1"/>
          </p:cNvSpPr>
          <p:nvPr>
            <p:ph idx="1"/>
          </p:nvPr>
        </p:nvSpPr>
        <p:spPr>
          <a:xfrm>
            <a:off x="514482" y="848888"/>
            <a:ext cx="4038600" cy="1219200"/>
          </a:xfrm>
        </p:spPr>
        <p:txBody>
          <a:bodyPr>
            <a:normAutofit fontScale="70000" lnSpcReduction="20000"/>
          </a:bodyPr>
          <a:lstStyle/>
          <a:p>
            <a:r>
              <a:rPr lang="en-US" sz="2000" b="1" i="1" dirty="0" smtClean="0"/>
              <a:t>AZTECH</a:t>
            </a:r>
            <a:r>
              <a:rPr lang="en-US" sz="2000" dirty="0" smtClean="0"/>
              <a:t> – Allows large megapixel images to be recorded at low frame rates with great quality.  Video compression up to 90% savings without video loss.</a:t>
            </a:r>
          </a:p>
        </p:txBody>
      </p:sp>
      <p:sp>
        <p:nvSpPr>
          <p:cNvPr id="9" name="Content Placeholder 2"/>
          <p:cNvSpPr txBox="1">
            <a:spLocks/>
          </p:cNvSpPr>
          <p:nvPr/>
        </p:nvSpPr>
        <p:spPr>
          <a:xfrm>
            <a:off x="514482" y="2101938"/>
            <a:ext cx="4038600" cy="12192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Arial" pitchFamily="34"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Arial" pitchFamily="34" charset="0"/>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Arial" pitchFamily="34" charset="0"/>
                <a:ea typeface="+mn-ea"/>
                <a:cs typeface="+mn-cs"/>
              </a:defRPr>
            </a:lvl3pPr>
            <a:lvl4pPr marL="1600200" indent="-228600" algn="l" defTabSz="914400" rtl="0" eaLnBrk="1" latinLnBrk="0" hangingPunct="1">
              <a:spcBef>
                <a:spcPct val="20000"/>
              </a:spcBef>
              <a:buFont typeface="Arial" pitchFamily="34" charset="0"/>
              <a:buChar char="–"/>
              <a:defRPr sz="2000" kern="1200" baseline="0">
                <a:solidFill>
                  <a:schemeClr val="tx1"/>
                </a:solidFill>
                <a:latin typeface="Arial" pitchFamily="34" charset="0"/>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700" b="1" i="1" dirty="0" smtClean="0"/>
              <a:t>RapidStream - Transcoding</a:t>
            </a:r>
            <a:r>
              <a:rPr lang="en-US" sz="1700" dirty="0" smtClean="0"/>
              <a:t> that enables megapixel and HD cameras to be used in analog or low bandwidth situations.</a:t>
            </a:r>
          </a:p>
        </p:txBody>
      </p:sp>
      <p:pic>
        <p:nvPicPr>
          <p:cNvPr id="2" name="Picture 1"/>
          <p:cNvPicPr>
            <a:picLocks noChangeAspect="1"/>
          </p:cNvPicPr>
          <p:nvPr/>
        </p:nvPicPr>
        <p:blipFill rotWithShape="1">
          <a:blip r:embed="rId4" cstate="print">
            <a:extLst>
              <a:ext uri="{28A0092B-C50C-407E-A947-70E740481C1C}">
                <a14:useLocalDpi xmlns:a14="http://schemas.microsoft.com/office/drawing/2010/main" val="0"/>
              </a:ext>
            </a:extLst>
          </a:blip>
          <a:srcRect b="36761"/>
          <a:stretch/>
        </p:blipFill>
        <p:spPr>
          <a:xfrm>
            <a:off x="5334000" y="906471"/>
            <a:ext cx="2057400" cy="2385323"/>
          </a:xfrm>
          <a:prstGeom prst="rect">
            <a:avLst/>
          </a:prstGeom>
        </p:spPr>
      </p:pic>
    </p:spTree>
    <p:extLst>
      <p:ext uri="{BB962C8B-B14F-4D97-AF65-F5344CB8AC3E}">
        <p14:creationId xmlns:p14="http://schemas.microsoft.com/office/powerpoint/2010/main" val="140152620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jschimpf\Documents\Arecont Vision (temp)\Programs\Technology Partner Program\MegaLab\Logos\Arecont Vison MegaLab Logo_White_High Resolution.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20000" y="4552950"/>
            <a:ext cx="1423447" cy="51120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9597" t="20257" r="9333" b="21359"/>
          <a:stretch/>
        </p:blipFill>
        <p:spPr>
          <a:xfrm>
            <a:off x="152400" y="4578702"/>
            <a:ext cx="1387620" cy="430968"/>
          </a:xfrm>
          <a:prstGeom prst="rect">
            <a:avLst/>
          </a:prstGeom>
        </p:spPr>
      </p:pic>
      <p:sp>
        <p:nvSpPr>
          <p:cNvPr id="7" name="Title 1"/>
          <p:cNvSpPr>
            <a:spLocks noGrp="1"/>
          </p:cNvSpPr>
          <p:nvPr>
            <p:ph type="title"/>
          </p:nvPr>
        </p:nvSpPr>
        <p:spPr>
          <a:xfrm>
            <a:off x="0" y="0"/>
            <a:ext cx="6858000" cy="438150"/>
          </a:xfrm>
        </p:spPr>
        <p:txBody>
          <a:bodyPr>
            <a:normAutofit/>
          </a:bodyPr>
          <a:lstStyle/>
          <a:p>
            <a:r>
              <a:rPr lang="en-US" b="1" dirty="0" smtClean="0"/>
              <a:t>3xLOGIC Opens Doors </a:t>
            </a:r>
            <a:r>
              <a:rPr lang="en-US" b="1" dirty="0" smtClean="0">
                <a:solidFill>
                  <a:srgbClr val="FF0000"/>
                </a:solidFill>
              </a:rPr>
              <a:t>&amp; Closes Sales</a:t>
            </a:r>
            <a:endParaRPr lang="en-US" b="1" dirty="0">
              <a:solidFill>
                <a:srgbClr val="FF0000"/>
              </a:solidFill>
            </a:endParaRPr>
          </a:p>
        </p:txBody>
      </p:sp>
      <p:sp>
        <p:nvSpPr>
          <p:cNvPr id="8" name="Content Placeholder 2"/>
          <p:cNvSpPr>
            <a:spLocks noGrp="1"/>
          </p:cNvSpPr>
          <p:nvPr>
            <p:ph idx="1"/>
          </p:nvPr>
        </p:nvSpPr>
        <p:spPr>
          <a:xfrm>
            <a:off x="520788" y="800232"/>
            <a:ext cx="4038600" cy="1752600"/>
          </a:xfrm>
        </p:spPr>
        <p:txBody>
          <a:bodyPr>
            <a:noAutofit/>
          </a:bodyPr>
          <a:lstStyle/>
          <a:p>
            <a:r>
              <a:rPr lang="en-US" sz="1700" b="1" i="1" dirty="0" smtClean="0"/>
              <a:t>RapidStream </a:t>
            </a:r>
            <a:r>
              <a:rPr lang="en-US" sz="1700" dirty="0" smtClean="0"/>
              <a:t>lets users stream 20MP or larger video allowing users to remotely access high resolution video even in low bandwidth applications.</a:t>
            </a:r>
          </a:p>
          <a:p>
            <a:endParaRPr lang="en-US" sz="1700" dirty="0"/>
          </a:p>
        </p:txBody>
      </p:sp>
      <p:pic>
        <p:nvPicPr>
          <p:cNvPr id="9" name="Picture 8"/>
          <p:cNvPicPr>
            <a:picLocks noChangeAspect="1"/>
          </p:cNvPicPr>
          <p:nvPr/>
        </p:nvPicPr>
        <p:blipFill rotWithShape="1">
          <a:blip r:embed="rId4" cstate="print">
            <a:extLst>
              <a:ext uri="{28A0092B-C50C-407E-A947-70E740481C1C}">
                <a14:useLocalDpi xmlns:a14="http://schemas.microsoft.com/office/drawing/2010/main" val="0"/>
              </a:ext>
            </a:extLst>
          </a:blip>
          <a:srcRect l="9635" t="19781" r="13197" b="16745"/>
          <a:stretch/>
        </p:blipFill>
        <p:spPr>
          <a:xfrm>
            <a:off x="4572000" y="1200150"/>
            <a:ext cx="4114800" cy="2917767"/>
          </a:xfrm>
          <a:prstGeom prst="rect">
            <a:avLst/>
          </a:prstGeom>
        </p:spPr>
      </p:pic>
    </p:spTree>
    <p:extLst>
      <p:ext uri="{BB962C8B-B14F-4D97-AF65-F5344CB8AC3E}">
        <p14:creationId xmlns:p14="http://schemas.microsoft.com/office/powerpoint/2010/main" val="263764601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7447" y="776776"/>
            <a:ext cx="5680953" cy="3702996"/>
          </a:xfrm>
          <a:prstGeom prst="rect">
            <a:avLst/>
          </a:prstGeom>
        </p:spPr>
      </p:pic>
      <p:sp>
        <p:nvSpPr>
          <p:cNvPr id="5" name="TextBox 4"/>
          <p:cNvSpPr txBox="1"/>
          <p:nvPr/>
        </p:nvSpPr>
        <p:spPr>
          <a:xfrm>
            <a:off x="6324600" y="1047750"/>
            <a:ext cx="2895600" cy="1859420"/>
          </a:xfrm>
          <a:prstGeom prst="rect">
            <a:avLst/>
          </a:prstGeom>
          <a:noFill/>
        </p:spPr>
        <p:txBody>
          <a:bodyPr wrap="square" rtlCol="0">
            <a:spAutoFit/>
          </a:bodyPr>
          <a:lstStyle/>
          <a:p>
            <a:pPr>
              <a:lnSpc>
                <a:spcPct val="150000"/>
              </a:lnSpc>
            </a:pPr>
            <a:r>
              <a:rPr lang="en-US" sz="1600" b="1" dirty="0" smtClean="0">
                <a:latin typeface="Arial" pitchFamily="34" charset="0"/>
                <a:cs typeface="Arial" pitchFamily="34" charset="0"/>
              </a:rPr>
              <a:t>RapidStream</a:t>
            </a:r>
            <a:r>
              <a:rPr lang="en-US" sz="1600" dirty="0" smtClean="0">
                <a:latin typeface="Arial" pitchFamily="34" charset="0"/>
                <a:cs typeface="Arial" pitchFamily="34" charset="0"/>
              </a:rPr>
              <a:t> enables high definition megapixel to be streamed at a fraction of the native file size.</a:t>
            </a:r>
          </a:p>
          <a:p>
            <a:pPr>
              <a:lnSpc>
                <a:spcPct val="150000"/>
              </a:lnSpc>
            </a:pPr>
            <a:endParaRPr lang="en-US" sz="1400" dirty="0"/>
          </a:p>
        </p:txBody>
      </p:sp>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9597" t="20257" r="9333" b="21359"/>
          <a:stretch/>
        </p:blipFill>
        <p:spPr>
          <a:xfrm>
            <a:off x="152400" y="4578702"/>
            <a:ext cx="1387620" cy="430968"/>
          </a:xfrm>
          <a:prstGeom prst="rect">
            <a:avLst/>
          </a:prstGeom>
        </p:spPr>
      </p:pic>
      <p:pic>
        <p:nvPicPr>
          <p:cNvPr id="8" name="Picture 2" descr="C:\Users\jschimpf\Documents\Arecont Vision (temp)\Programs\Technology Partner Program\MegaLab\Logos\Arecont Vison MegaLab Logo_White_High Resolution.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20000" y="4552950"/>
            <a:ext cx="1423447" cy="511207"/>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
          <p:cNvSpPr>
            <a:spLocks noGrp="1"/>
          </p:cNvSpPr>
          <p:nvPr>
            <p:ph type="title"/>
          </p:nvPr>
        </p:nvSpPr>
        <p:spPr>
          <a:xfrm>
            <a:off x="152400" y="0"/>
            <a:ext cx="6248400" cy="438150"/>
          </a:xfrm>
        </p:spPr>
        <p:txBody>
          <a:bodyPr>
            <a:normAutofit/>
          </a:bodyPr>
          <a:lstStyle/>
          <a:p>
            <a:r>
              <a:rPr lang="en-US" b="1" dirty="0" smtClean="0"/>
              <a:t>Making Megapixel Manageable	</a:t>
            </a:r>
            <a:endParaRPr lang="en-US" b="1" dirty="0"/>
          </a:p>
        </p:txBody>
      </p:sp>
    </p:spTree>
    <p:extLst>
      <p:ext uri="{BB962C8B-B14F-4D97-AF65-F5344CB8AC3E}">
        <p14:creationId xmlns:p14="http://schemas.microsoft.com/office/powerpoint/2010/main" val="171968621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jschimpf\Documents\Arecont Vision (temp)\Programs\Technology Partner Program\MegaLab\Logos\Arecont Vison MegaLab Logo_White_High Resolution.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20000" y="4552950"/>
            <a:ext cx="1423447" cy="51120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9597" t="20257" r="9333" b="21359"/>
          <a:stretch/>
        </p:blipFill>
        <p:spPr>
          <a:xfrm>
            <a:off x="152400" y="4578702"/>
            <a:ext cx="1387620" cy="430968"/>
          </a:xfrm>
          <a:prstGeom prst="rect">
            <a:avLst/>
          </a:prstGeom>
        </p:spPr>
      </p:pic>
      <p:sp>
        <p:nvSpPr>
          <p:cNvPr id="7" name="Title 1"/>
          <p:cNvSpPr>
            <a:spLocks noGrp="1"/>
          </p:cNvSpPr>
          <p:nvPr>
            <p:ph type="title"/>
          </p:nvPr>
        </p:nvSpPr>
        <p:spPr>
          <a:xfrm>
            <a:off x="152400" y="0"/>
            <a:ext cx="7162800" cy="438150"/>
          </a:xfrm>
        </p:spPr>
        <p:txBody>
          <a:bodyPr>
            <a:normAutofit/>
          </a:bodyPr>
          <a:lstStyle/>
          <a:p>
            <a:r>
              <a:rPr lang="en-US" b="1" dirty="0" smtClean="0"/>
              <a:t>Warehouses – </a:t>
            </a:r>
            <a:r>
              <a:rPr lang="en-US" dirty="0" smtClean="0"/>
              <a:t>Cover More with Less</a:t>
            </a:r>
            <a:endParaRPr lang="en-US" dirty="0"/>
          </a:p>
        </p:txBody>
      </p:sp>
      <p:pic>
        <p:nvPicPr>
          <p:cNvPr id="3" name="Content Placeholder 2"/>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604784" y="758396"/>
            <a:ext cx="8164522" cy="1572222"/>
          </a:xfr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7164" y="2485012"/>
            <a:ext cx="8184200" cy="1534538"/>
          </a:xfrm>
          <a:prstGeom prst="rect">
            <a:avLst/>
          </a:prstGeom>
        </p:spPr>
      </p:pic>
    </p:spTree>
    <p:extLst>
      <p:ext uri="{BB962C8B-B14F-4D97-AF65-F5344CB8AC3E}">
        <p14:creationId xmlns:p14="http://schemas.microsoft.com/office/powerpoint/2010/main" val="23852182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jschimpf\Documents\Arecont Vision (temp)\Programs\Technology Partner Program\MegaLab\Logos\Arecont Vison MegaLab Logo_White_High Resolution.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20000" y="4552950"/>
            <a:ext cx="1423447" cy="51120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9597" t="20257" r="9333" b="21359"/>
          <a:stretch/>
        </p:blipFill>
        <p:spPr>
          <a:xfrm>
            <a:off x="152400" y="4578702"/>
            <a:ext cx="1387620" cy="430968"/>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7168" y="762743"/>
            <a:ext cx="8153400" cy="1528763"/>
          </a:xfrm>
          <a:prstGeom prst="rect">
            <a:avLst/>
          </a:prstGeom>
        </p:spPr>
      </p:pic>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7168" y="2384003"/>
            <a:ext cx="8153400" cy="1543050"/>
          </a:xfrm>
          <a:prstGeom prst="rect">
            <a:avLst/>
          </a:prstGeom>
        </p:spPr>
      </p:pic>
      <p:sp>
        <p:nvSpPr>
          <p:cNvPr id="9" name="Title 1"/>
          <p:cNvSpPr>
            <a:spLocks noGrp="1"/>
          </p:cNvSpPr>
          <p:nvPr>
            <p:ph type="title"/>
          </p:nvPr>
        </p:nvSpPr>
        <p:spPr>
          <a:xfrm>
            <a:off x="152400" y="0"/>
            <a:ext cx="7162800" cy="438150"/>
          </a:xfrm>
        </p:spPr>
        <p:txBody>
          <a:bodyPr>
            <a:normAutofit/>
          </a:bodyPr>
          <a:lstStyle/>
          <a:p>
            <a:r>
              <a:rPr lang="en-US" b="1" dirty="0" smtClean="0"/>
              <a:t>Parking Lots – </a:t>
            </a:r>
            <a:r>
              <a:rPr lang="en-US" dirty="0" smtClean="0"/>
              <a:t>Cover More with Less</a:t>
            </a:r>
            <a:endParaRPr lang="en-US" dirty="0"/>
          </a:p>
        </p:txBody>
      </p:sp>
    </p:spTree>
    <p:extLst>
      <p:ext uri="{BB962C8B-B14F-4D97-AF65-F5344CB8AC3E}">
        <p14:creationId xmlns:p14="http://schemas.microsoft.com/office/powerpoint/2010/main" val="5025513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jschimpf\Documents\Arecont Vision (temp)\Programs\Technology Partner Program\MegaLab\Logos\Arecont Vison MegaLab Logo_White_High Resolution.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20000" y="4552950"/>
            <a:ext cx="1423447" cy="51120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9597" t="20257" r="9333" b="21359"/>
          <a:stretch/>
        </p:blipFill>
        <p:spPr>
          <a:xfrm>
            <a:off x="152400" y="4578702"/>
            <a:ext cx="1387620" cy="430968"/>
          </a:xfrm>
          <a:prstGeom prst="rect">
            <a:avLst/>
          </a:prstGeom>
        </p:spPr>
      </p:pic>
      <p:sp>
        <p:nvSpPr>
          <p:cNvPr id="4" name="TextBox 3"/>
          <p:cNvSpPr txBox="1"/>
          <p:nvPr/>
        </p:nvSpPr>
        <p:spPr>
          <a:xfrm>
            <a:off x="492868" y="4019550"/>
            <a:ext cx="8267700" cy="369332"/>
          </a:xfrm>
          <a:prstGeom prst="rect">
            <a:avLst/>
          </a:prstGeom>
          <a:noFill/>
        </p:spPr>
        <p:txBody>
          <a:bodyPr wrap="square" rtlCol="0">
            <a:spAutoFit/>
          </a:bodyPr>
          <a:lstStyle/>
          <a:p>
            <a:pPr algn="ctr"/>
            <a:r>
              <a:rPr lang="en-US" b="1" i="1" dirty="0" smtClean="0"/>
              <a:t>Even at Night</a:t>
            </a:r>
            <a:endParaRPr lang="en-US" b="1" i="1" dirty="0"/>
          </a:p>
        </p:txBody>
      </p: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7168" y="2419350"/>
            <a:ext cx="8153400" cy="1524000"/>
          </a:xfrm>
          <a:prstGeom prst="rect">
            <a:avLst/>
          </a:prstGeom>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7168" y="762743"/>
            <a:ext cx="8153400" cy="1528763"/>
          </a:xfrm>
          <a:prstGeom prst="rect">
            <a:avLst/>
          </a:prstGeom>
        </p:spPr>
      </p:pic>
      <p:sp>
        <p:nvSpPr>
          <p:cNvPr id="11" name="Title 1"/>
          <p:cNvSpPr>
            <a:spLocks noGrp="1"/>
          </p:cNvSpPr>
          <p:nvPr>
            <p:ph type="title"/>
          </p:nvPr>
        </p:nvSpPr>
        <p:spPr>
          <a:xfrm>
            <a:off x="152400" y="0"/>
            <a:ext cx="7162800" cy="438150"/>
          </a:xfrm>
        </p:spPr>
        <p:txBody>
          <a:bodyPr>
            <a:normAutofit/>
          </a:bodyPr>
          <a:lstStyle/>
          <a:p>
            <a:r>
              <a:rPr lang="en-US" b="1" dirty="0" smtClean="0"/>
              <a:t>Parking Lots – </a:t>
            </a:r>
            <a:r>
              <a:rPr lang="en-US" dirty="0" smtClean="0"/>
              <a:t>Cover More with Less</a:t>
            </a:r>
            <a:endParaRPr lang="en-US" dirty="0"/>
          </a:p>
        </p:txBody>
      </p:sp>
    </p:spTree>
    <p:extLst>
      <p:ext uri="{BB962C8B-B14F-4D97-AF65-F5344CB8AC3E}">
        <p14:creationId xmlns:p14="http://schemas.microsoft.com/office/powerpoint/2010/main" val="262181802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jschimpf\Documents\Arecont Vision (temp)\Programs\Technology Partner Program\MegaLab\Logos\Arecont Vison MegaLab Logo_White_High Resolution.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20000" y="4552950"/>
            <a:ext cx="1423447" cy="51120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9597" t="20257" r="9333" b="21359"/>
          <a:stretch/>
        </p:blipFill>
        <p:spPr>
          <a:xfrm>
            <a:off x="152400" y="4578702"/>
            <a:ext cx="1387620" cy="430968"/>
          </a:xfrm>
          <a:prstGeom prst="rect">
            <a:avLst/>
          </a:prstGeom>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7168" y="745864"/>
            <a:ext cx="8041532" cy="1503189"/>
          </a:xfrm>
          <a:prstGeom prst="rect">
            <a:avLst/>
          </a:prstGeom>
        </p:spPr>
      </p:pic>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7168" y="2421444"/>
            <a:ext cx="8041532" cy="1505475"/>
          </a:xfrm>
          <a:prstGeom prst="rect">
            <a:avLst/>
          </a:prstGeom>
        </p:spPr>
      </p:pic>
      <p:sp>
        <p:nvSpPr>
          <p:cNvPr id="9" name="Title 1"/>
          <p:cNvSpPr>
            <a:spLocks noGrp="1"/>
          </p:cNvSpPr>
          <p:nvPr>
            <p:ph type="title"/>
          </p:nvPr>
        </p:nvSpPr>
        <p:spPr>
          <a:xfrm>
            <a:off x="152400" y="0"/>
            <a:ext cx="6858000" cy="438150"/>
          </a:xfrm>
        </p:spPr>
        <p:txBody>
          <a:bodyPr>
            <a:normAutofit/>
          </a:bodyPr>
          <a:lstStyle/>
          <a:p>
            <a:r>
              <a:rPr lang="en-US" b="1" dirty="0" smtClean="0"/>
              <a:t>Schools – </a:t>
            </a:r>
            <a:r>
              <a:rPr lang="en-US" dirty="0" smtClean="0"/>
              <a:t>Cover More with Less</a:t>
            </a:r>
            <a:endParaRPr lang="en-US" dirty="0"/>
          </a:p>
        </p:txBody>
      </p:sp>
    </p:spTree>
    <p:extLst>
      <p:ext uri="{BB962C8B-B14F-4D97-AF65-F5344CB8AC3E}">
        <p14:creationId xmlns:p14="http://schemas.microsoft.com/office/powerpoint/2010/main" val="420440425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jschimpf\Documents\Arecont Vision (temp)\Programs\Technology Partner Program\MegaLab\Logos\Arecont Vison MegaLab Logo_White_High Resolution.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20000" y="4552950"/>
            <a:ext cx="1423447" cy="51120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9597" t="20257" r="9333" b="21359"/>
          <a:stretch/>
        </p:blipFill>
        <p:spPr>
          <a:xfrm>
            <a:off x="152400" y="4578702"/>
            <a:ext cx="1387620" cy="430968"/>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0683" y="800520"/>
            <a:ext cx="8077200" cy="1528293"/>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0682" y="2401388"/>
            <a:ext cx="8077201" cy="1514475"/>
          </a:xfrm>
          <a:prstGeom prst="rect">
            <a:avLst/>
          </a:prstGeom>
        </p:spPr>
      </p:pic>
      <p:sp>
        <p:nvSpPr>
          <p:cNvPr id="10" name="Title 1"/>
          <p:cNvSpPr>
            <a:spLocks noGrp="1"/>
          </p:cNvSpPr>
          <p:nvPr>
            <p:ph type="title"/>
          </p:nvPr>
        </p:nvSpPr>
        <p:spPr>
          <a:xfrm>
            <a:off x="152400" y="0"/>
            <a:ext cx="7162800" cy="438150"/>
          </a:xfrm>
        </p:spPr>
        <p:txBody>
          <a:bodyPr>
            <a:normAutofit/>
          </a:bodyPr>
          <a:lstStyle/>
          <a:p>
            <a:r>
              <a:rPr lang="en-US" b="1" dirty="0" smtClean="0"/>
              <a:t>Retail – </a:t>
            </a:r>
            <a:r>
              <a:rPr lang="en-US" dirty="0" smtClean="0"/>
              <a:t>Cover More with Less</a:t>
            </a:r>
            <a:endParaRPr lang="en-US" dirty="0"/>
          </a:p>
        </p:txBody>
      </p:sp>
    </p:spTree>
    <p:extLst>
      <p:ext uri="{BB962C8B-B14F-4D97-AF65-F5344CB8AC3E}">
        <p14:creationId xmlns:p14="http://schemas.microsoft.com/office/powerpoint/2010/main" val="121987027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jschimpf\Documents\Arecont Vision (temp)\Programs\Technology Partner Program\MegaLab\Logos\Arecont Vison MegaLab Logo_White_High Resolution.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20000" y="4552950"/>
            <a:ext cx="1423447" cy="51120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9597" t="20257" r="9333" b="21359"/>
          <a:stretch/>
        </p:blipFill>
        <p:spPr>
          <a:xfrm>
            <a:off x="152400" y="4578702"/>
            <a:ext cx="1387620" cy="430968"/>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7168" y="745864"/>
            <a:ext cx="8153400" cy="1591992"/>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5546" y="2400722"/>
            <a:ext cx="8155022" cy="1618828"/>
          </a:xfrm>
          <a:prstGeom prst="rect">
            <a:avLst/>
          </a:prstGeom>
        </p:spPr>
      </p:pic>
      <p:sp>
        <p:nvSpPr>
          <p:cNvPr id="9" name="Title 1"/>
          <p:cNvSpPr>
            <a:spLocks noGrp="1"/>
          </p:cNvSpPr>
          <p:nvPr>
            <p:ph type="title"/>
          </p:nvPr>
        </p:nvSpPr>
        <p:spPr>
          <a:xfrm>
            <a:off x="152400" y="0"/>
            <a:ext cx="7162800" cy="438150"/>
          </a:xfrm>
        </p:spPr>
        <p:txBody>
          <a:bodyPr>
            <a:normAutofit/>
          </a:bodyPr>
          <a:lstStyle/>
          <a:p>
            <a:r>
              <a:rPr lang="en-US" b="1" dirty="0" smtClean="0"/>
              <a:t>Car Washes – </a:t>
            </a:r>
            <a:r>
              <a:rPr lang="en-US" dirty="0" smtClean="0"/>
              <a:t>Cover More with Less</a:t>
            </a:r>
            <a:endParaRPr lang="en-US" dirty="0"/>
          </a:p>
        </p:txBody>
      </p:sp>
    </p:spTree>
    <p:extLst>
      <p:ext uri="{BB962C8B-B14F-4D97-AF65-F5344CB8AC3E}">
        <p14:creationId xmlns:p14="http://schemas.microsoft.com/office/powerpoint/2010/main" val="365249277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76200" y="-19050"/>
            <a:ext cx="9220200" cy="516255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1" name="Picture 10" descr="Background.jpg"/>
          <p:cNvPicPr>
            <a:picLocks noChangeAspect="1"/>
          </p:cNvPicPr>
          <p:nvPr/>
        </p:nvPicPr>
        <p:blipFill>
          <a:blip r:embed="rId3" cstate="print">
            <a:alphaModFix/>
            <a:extLst>
              <a:ext uri="{28A0092B-C50C-407E-A947-70E740481C1C}">
                <a14:useLocalDpi xmlns:a14="http://schemas.microsoft.com/office/drawing/2010/main" val="0"/>
              </a:ext>
            </a:extLst>
          </a:blip>
          <a:stretch>
            <a:fillRect/>
          </a:stretch>
        </p:blipFill>
        <p:spPr>
          <a:xfrm>
            <a:off x="-76200" y="-38101"/>
            <a:ext cx="9220200" cy="5186363"/>
          </a:xfrm>
          <a:prstGeom prst="rect">
            <a:avLst/>
          </a:prstGeom>
        </p:spPr>
      </p:pic>
      <p:sp>
        <p:nvSpPr>
          <p:cNvPr id="5" name="Subtitle 3"/>
          <p:cNvSpPr txBox="1">
            <a:spLocks/>
          </p:cNvSpPr>
          <p:nvPr/>
        </p:nvSpPr>
        <p:spPr>
          <a:xfrm>
            <a:off x="457200" y="2571750"/>
            <a:ext cx="7772400" cy="91440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Arial" pitchFamily="34" charset="0"/>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Arial" pitchFamily="34" charset="0"/>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Arial" pitchFamily="34" charset="0"/>
                <a:ea typeface="+mn-ea"/>
                <a:cs typeface="+mn-cs"/>
              </a:defRPr>
            </a:lvl3pPr>
            <a:lvl4pPr marL="1371600" indent="0" algn="ctr" defTabSz="914400" rtl="0" eaLnBrk="1" latinLnBrk="0" hangingPunct="1">
              <a:spcBef>
                <a:spcPct val="20000"/>
              </a:spcBef>
              <a:buFont typeface="Arial" pitchFamily="34" charset="0"/>
              <a:buNone/>
              <a:defRPr sz="2000" kern="1200" baseline="0">
                <a:solidFill>
                  <a:schemeClr val="tx1">
                    <a:tint val="75000"/>
                  </a:schemeClr>
                </a:solidFill>
                <a:latin typeface="Arial" pitchFamily="34" charset="0"/>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Arial" pitchFamily="34" charset="0"/>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r>
              <a:rPr lang="en-US" sz="1200" dirty="0" smtClean="0">
                <a:solidFill>
                  <a:schemeClr val="tx1">
                    <a:lumMod val="75000"/>
                    <a:lumOff val="25000"/>
                  </a:schemeClr>
                </a:solidFill>
                <a:latin typeface="Arial Black"/>
                <a:cs typeface="Arial Black"/>
              </a:rPr>
              <a:t>Scott Schafer</a:t>
            </a:r>
          </a:p>
          <a:p>
            <a:pPr algn="l"/>
            <a:r>
              <a:rPr lang="en-US" sz="1200" dirty="0" smtClean="0">
                <a:solidFill>
                  <a:schemeClr val="tx1">
                    <a:lumMod val="75000"/>
                    <a:lumOff val="25000"/>
                  </a:schemeClr>
                </a:solidFill>
                <a:latin typeface="Arial Black"/>
                <a:cs typeface="Arial Black"/>
              </a:rPr>
              <a:t>Executive Vice President</a:t>
            </a:r>
          </a:p>
        </p:txBody>
      </p:sp>
      <p:sp>
        <p:nvSpPr>
          <p:cNvPr id="4" name="Title 1"/>
          <p:cNvSpPr txBox="1">
            <a:spLocks/>
          </p:cNvSpPr>
          <p:nvPr/>
        </p:nvSpPr>
        <p:spPr>
          <a:xfrm>
            <a:off x="457200" y="1885950"/>
            <a:ext cx="9144000" cy="533400"/>
          </a:xfrm>
          <a:prstGeom prst="rect">
            <a:avLst/>
          </a:prstGeom>
          <a:effectLst/>
        </p:spPr>
        <p:txBody>
          <a:bodyPr vert="horz" lIns="91440" tIns="45720" rIns="91440" bIns="45720" rtlCol="0" anchor="ctr">
            <a:noAutofit/>
          </a:bodyPr>
          <a:lstStyle>
            <a:lvl1pPr algn="l" defTabSz="914400" rtl="0" eaLnBrk="1" latinLnBrk="0" hangingPunct="1">
              <a:spcBef>
                <a:spcPct val="0"/>
              </a:spcBef>
              <a:buNone/>
              <a:defRPr sz="3600" kern="1200" baseline="0">
                <a:solidFill>
                  <a:schemeClr val="tx1"/>
                </a:solidFill>
                <a:effectLst>
                  <a:outerShdw blurRad="50800" dist="38100" dir="2700000" algn="tl" rotWithShape="0">
                    <a:prstClr val="black">
                      <a:alpha val="40000"/>
                    </a:prstClr>
                  </a:outerShdw>
                </a:effectLst>
                <a:latin typeface="Arial" pitchFamily="34" charset="0"/>
                <a:ea typeface="+mj-ea"/>
                <a:cs typeface="+mj-cs"/>
              </a:defRPr>
            </a:lvl1pPr>
          </a:lstStyle>
          <a:p>
            <a:r>
              <a:rPr lang="en-US" sz="2500" spc="-60" dirty="0" smtClean="0">
                <a:solidFill>
                  <a:srgbClr val="C00000"/>
                </a:solidFill>
                <a:effectLst/>
                <a:latin typeface="Arial"/>
                <a:cs typeface="Arial"/>
              </a:rPr>
              <a:t>Arecont Vision Update</a:t>
            </a:r>
            <a:endParaRPr lang="en-US" sz="2500" spc="-60" dirty="0">
              <a:solidFill>
                <a:srgbClr val="C00000"/>
              </a:solidFill>
              <a:effectLst/>
              <a:latin typeface="Arial"/>
              <a:cs typeface="Arial"/>
            </a:endParaRPr>
          </a:p>
        </p:txBody>
      </p:sp>
      <p:pic>
        <p:nvPicPr>
          <p:cNvPr id="3" name="Picture 2"/>
          <p:cNvPicPr>
            <a:picLocks noChangeAspect="1"/>
          </p:cNvPicPr>
          <p:nvPr/>
        </p:nvPicPr>
        <p:blipFill>
          <a:blip r:embed="rId4" cstate="print"/>
          <a:stretch>
            <a:fillRect/>
          </a:stretch>
        </p:blipFill>
        <p:spPr>
          <a:xfrm>
            <a:off x="-2096153" y="4421334"/>
            <a:ext cx="11246503" cy="614216"/>
          </a:xfrm>
          <a:prstGeom prst="rect">
            <a:avLst/>
          </a:prstGeom>
        </p:spPr>
      </p:pic>
    </p:spTree>
    <p:extLst>
      <p:ext uri="{BB962C8B-B14F-4D97-AF65-F5344CB8AC3E}">
        <p14:creationId xmlns:p14="http://schemas.microsoft.com/office/powerpoint/2010/main" val="2351793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right)">
                                      <p:cBhvr>
                                        <p:cTn id="7" dur="1000"/>
                                        <p:tgtEl>
                                          <p:spTgt spid="11"/>
                                        </p:tgtEl>
                                      </p:cBhvr>
                                    </p:animEffect>
                                  </p:childTnLst>
                                </p:cTn>
                              </p:par>
                              <p:par>
                                <p:cTn id="8" presetID="22" presetClass="entr" presetSubtype="8" fill="hold" nodeType="withEffect">
                                  <p:stCondLst>
                                    <p:cond delay="700"/>
                                  </p:stCondLst>
                                  <p:childTnLst>
                                    <p:set>
                                      <p:cBhvr>
                                        <p:cTn id="9" dur="1" fill="hold">
                                          <p:stCondLst>
                                            <p:cond delay="0"/>
                                          </p:stCondLst>
                                        </p:cTn>
                                        <p:tgtEl>
                                          <p:spTgt spid="3"/>
                                        </p:tgtEl>
                                        <p:attrNameLst>
                                          <p:attrName>style.visibility</p:attrName>
                                        </p:attrNameLst>
                                      </p:cBhvr>
                                      <p:to>
                                        <p:strVal val="visible"/>
                                      </p:to>
                                    </p:set>
                                    <p:animEffect transition="in" filter="wipe(left)">
                                      <p:cBhvr>
                                        <p:cTn id="10" dur="1000"/>
                                        <p:tgtEl>
                                          <p:spTgt spid="3"/>
                                        </p:tgtEl>
                                      </p:cBhvr>
                                    </p:animEffect>
                                  </p:childTnLst>
                                </p:cTn>
                              </p:par>
                            </p:childTnLst>
                          </p:cTn>
                        </p:par>
                        <p:par>
                          <p:cTn id="11" fill="hold">
                            <p:stCondLst>
                              <p:cond delay="1700"/>
                            </p:stCondLst>
                            <p:childTnLst>
                              <p:par>
                                <p:cTn id="12" presetID="22" presetClass="entr" presetSubtype="8" fill="hold" grpId="0" nodeType="after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left)">
                                      <p:cBhvr>
                                        <p:cTn id="14" dur="500"/>
                                        <p:tgtEl>
                                          <p:spTgt spid="4"/>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jschimpf\Documents\Arecont Vision (temp)\Programs\Technology Partner Program\MegaLab\Logos\Arecont Vison MegaLab Logo_White_High Resolution.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20000" y="4552950"/>
            <a:ext cx="1423447" cy="51120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9597" t="20257" r="9333" b="21359"/>
          <a:stretch/>
        </p:blipFill>
        <p:spPr>
          <a:xfrm>
            <a:off x="152400" y="4578702"/>
            <a:ext cx="1387620" cy="430968"/>
          </a:xfrm>
          <a:prstGeom prst="rect">
            <a:avLst/>
          </a:prstGeom>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8107" y="780786"/>
            <a:ext cx="6905357" cy="1140086"/>
          </a:xfrm>
          <a:prstGeom prst="rect">
            <a:avLst/>
          </a:prstGeom>
        </p:spPr>
      </p:pic>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5283" y="3181350"/>
            <a:ext cx="6924472" cy="1175187"/>
          </a:xfrm>
          <a:prstGeom prst="rect">
            <a:avLst/>
          </a:prstGeom>
        </p:spPr>
      </p:pic>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15283" y="1971089"/>
            <a:ext cx="6924472" cy="1157288"/>
          </a:xfrm>
          <a:prstGeom prst="rect">
            <a:avLst/>
          </a:prstGeom>
        </p:spPr>
      </p:pic>
      <p:sp>
        <p:nvSpPr>
          <p:cNvPr id="10" name="Title 1"/>
          <p:cNvSpPr>
            <a:spLocks noGrp="1"/>
          </p:cNvSpPr>
          <p:nvPr>
            <p:ph type="title"/>
          </p:nvPr>
        </p:nvSpPr>
        <p:spPr>
          <a:xfrm>
            <a:off x="152400" y="0"/>
            <a:ext cx="6858000" cy="438150"/>
          </a:xfrm>
        </p:spPr>
        <p:txBody>
          <a:bodyPr>
            <a:normAutofit/>
          </a:bodyPr>
          <a:lstStyle/>
          <a:p>
            <a:r>
              <a:rPr lang="en-US" b="1" dirty="0" smtClean="0"/>
              <a:t>Sporting Arenas – </a:t>
            </a:r>
            <a:r>
              <a:rPr lang="en-US" dirty="0" smtClean="0"/>
              <a:t>Cover More with Less</a:t>
            </a:r>
            <a:endParaRPr lang="en-US" dirty="0"/>
          </a:p>
        </p:txBody>
      </p:sp>
    </p:spTree>
    <p:extLst>
      <p:ext uri="{BB962C8B-B14F-4D97-AF65-F5344CB8AC3E}">
        <p14:creationId xmlns:p14="http://schemas.microsoft.com/office/powerpoint/2010/main" val="18315118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Users\jschimpf\Documents\Arecont Vision (temp)\Programs\Technology Partner Program\MegaLab\Logos\Arecont Vison MegaLab Logo_White_High Resolution.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20000" y="4552950"/>
            <a:ext cx="1423447" cy="51120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9597" t="20257" r="9333" b="21359"/>
          <a:stretch/>
        </p:blipFill>
        <p:spPr>
          <a:xfrm>
            <a:off x="152400" y="4578702"/>
            <a:ext cx="1387620" cy="430968"/>
          </a:xfrm>
          <a:prstGeom prst="rect">
            <a:avLst/>
          </a:prstGeom>
        </p:spPr>
      </p:pic>
      <p:sp>
        <p:nvSpPr>
          <p:cNvPr id="8" name="Title 1"/>
          <p:cNvSpPr>
            <a:spLocks noGrp="1"/>
          </p:cNvSpPr>
          <p:nvPr>
            <p:ph type="title"/>
          </p:nvPr>
        </p:nvSpPr>
        <p:spPr>
          <a:xfrm>
            <a:off x="152400" y="0"/>
            <a:ext cx="6553200" cy="438150"/>
          </a:xfrm>
        </p:spPr>
        <p:txBody>
          <a:bodyPr>
            <a:normAutofit/>
          </a:bodyPr>
          <a:lstStyle/>
          <a:p>
            <a:r>
              <a:rPr lang="en-US" b="1" dirty="0" smtClean="0"/>
              <a:t>Allowing Arecont Vision to Shine</a:t>
            </a:r>
            <a:endParaRPr lang="en-US" b="1" dirty="0"/>
          </a:p>
        </p:txBody>
      </p: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2400" y="718566"/>
            <a:ext cx="6937248" cy="3706368"/>
          </a:xfrm>
          <a:prstGeom prst="rect">
            <a:avLst/>
          </a:prstGeom>
        </p:spPr>
      </p:pic>
      <p:sp>
        <p:nvSpPr>
          <p:cNvPr id="10" name="TextBox 9"/>
          <p:cNvSpPr txBox="1"/>
          <p:nvPr/>
        </p:nvSpPr>
        <p:spPr>
          <a:xfrm>
            <a:off x="7162800" y="718566"/>
            <a:ext cx="1905000" cy="3105145"/>
          </a:xfrm>
          <a:prstGeom prst="rect">
            <a:avLst/>
          </a:prstGeom>
          <a:noFill/>
        </p:spPr>
        <p:txBody>
          <a:bodyPr wrap="square" rtlCol="0">
            <a:spAutoFit/>
          </a:bodyPr>
          <a:lstStyle/>
          <a:p>
            <a:pPr>
              <a:lnSpc>
                <a:spcPct val="150000"/>
              </a:lnSpc>
            </a:pPr>
            <a:r>
              <a:rPr lang="en-US" sz="1200" b="1" dirty="0" smtClean="0"/>
              <a:t>CUSTOMER SPECS: </a:t>
            </a:r>
            <a:r>
              <a:rPr lang="en-US" sz="1200" b="1" dirty="0" smtClean="0">
                <a:solidFill>
                  <a:schemeClr val="bg1">
                    <a:lumMod val="50000"/>
                  </a:schemeClr>
                </a:solidFill>
              </a:rPr>
              <a:t>Download two minutes of video inside of three minutes </a:t>
            </a:r>
          </a:p>
          <a:p>
            <a:pPr>
              <a:lnSpc>
                <a:spcPct val="150000"/>
              </a:lnSpc>
            </a:pPr>
            <a:r>
              <a:rPr lang="en-US" sz="1200" b="1" i="1" dirty="0" smtClean="0">
                <a:solidFill>
                  <a:srgbClr val="FF0000"/>
                </a:solidFill>
              </a:rPr>
              <a:t>for 16 channels simultaneously!</a:t>
            </a:r>
          </a:p>
          <a:p>
            <a:pPr>
              <a:lnSpc>
                <a:spcPct val="150000"/>
              </a:lnSpc>
            </a:pPr>
            <a:endParaRPr lang="en-US" sz="1200" b="1" dirty="0">
              <a:solidFill>
                <a:srgbClr val="FF0000"/>
              </a:solidFill>
            </a:endParaRPr>
          </a:p>
          <a:p>
            <a:pPr>
              <a:lnSpc>
                <a:spcPct val="150000"/>
              </a:lnSpc>
            </a:pPr>
            <a:r>
              <a:rPr lang="en-US" sz="1200" b="1" i="1" dirty="0" smtClean="0">
                <a:solidFill>
                  <a:schemeClr val="bg1">
                    <a:lumMod val="50000"/>
                  </a:schemeClr>
                </a:solidFill>
              </a:rPr>
              <a:t>Images on left are Arecont AV 20185 cameras. </a:t>
            </a:r>
          </a:p>
          <a:p>
            <a:pPr>
              <a:lnSpc>
                <a:spcPct val="150000"/>
              </a:lnSpc>
            </a:pPr>
            <a:r>
              <a:rPr lang="en-US" sz="1200" b="1" i="1" dirty="0" smtClean="0">
                <a:solidFill>
                  <a:srgbClr val="FF0000"/>
                </a:solidFill>
              </a:rPr>
              <a:t>Note the file sizes!</a:t>
            </a:r>
            <a:endParaRPr lang="en-US" sz="1200" b="1" i="1" dirty="0">
              <a:solidFill>
                <a:srgbClr val="FF0000"/>
              </a:solidFill>
            </a:endParaRPr>
          </a:p>
        </p:txBody>
      </p:sp>
      <p:sp>
        <p:nvSpPr>
          <p:cNvPr id="11" name="Oval 10"/>
          <p:cNvSpPr/>
          <p:nvPr/>
        </p:nvSpPr>
        <p:spPr>
          <a:xfrm>
            <a:off x="3852867" y="1885950"/>
            <a:ext cx="304800" cy="2286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Oval 11"/>
          <p:cNvSpPr/>
          <p:nvPr/>
        </p:nvSpPr>
        <p:spPr>
          <a:xfrm>
            <a:off x="4076696" y="3028950"/>
            <a:ext cx="304800" cy="2286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Oval 12"/>
          <p:cNvSpPr/>
          <p:nvPr/>
        </p:nvSpPr>
        <p:spPr>
          <a:xfrm>
            <a:off x="4043355" y="4052891"/>
            <a:ext cx="304800" cy="2286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p:cNvSpPr txBox="1"/>
          <p:nvPr/>
        </p:nvSpPr>
        <p:spPr>
          <a:xfrm>
            <a:off x="5334000" y="1138239"/>
            <a:ext cx="1143000" cy="215444"/>
          </a:xfrm>
          <a:prstGeom prst="rect">
            <a:avLst/>
          </a:prstGeom>
          <a:noFill/>
        </p:spPr>
        <p:txBody>
          <a:bodyPr wrap="square" rtlCol="0">
            <a:spAutoFit/>
          </a:bodyPr>
          <a:lstStyle/>
          <a:p>
            <a:r>
              <a:rPr lang="en-US" sz="800" b="1" dirty="0" smtClean="0">
                <a:solidFill>
                  <a:srgbClr val="C00000"/>
                </a:solidFill>
              </a:rPr>
              <a:t>AZTECH PLAYBACK</a:t>
            </a:r>
            <a:endParaRPr lang="en-US" sz="800" b="1" dirty="0">
              <a:solidFill>
                <a:srgbClr val="C00000"/>
              </a:solidFill>
            </a:endParaRPr>
          </a:p>
        </p:txBody>
      </p:sp>
      <p:sp>
        <p:nvSpPr>
          <p:cNvPr id="15" name="TextBox 14"/>
          <p:cNvSpPr txBox="1"/>
          <p:nvPr/>
        </p:nvSpPr>
        <p:spPr>
          <a:xfrm>
            <a:off x="5334000" y="2184862"/>
            <a:ext cx="1143000" cy="215444"/>
          </a:xfrm>
          <a:prstGeom prst="rect">
            <a:avLst/>
          </a:prstGeom>
          <a:noFill/>
        </p:spPr>
        <p:txBody>
          <a:bodyPr wrap="square" rtlCol="0">
            <a:spAutoFit/>
          </a:bodyPr>
          <a:lstStyle/>
          <a:p>
            <a:r>
              <a:rPr lang="en-US" sz="800" b="1" dirty="0" smtClean="0">
                <a:solidFill>
                  <a:srgbClr val="C00000"/>
                </a:solidFill>
              </a:rPr>
              <a:t>RAW JEPG</a:t>
            </a:r>
            <a:endParaRPr lang="en-US" sz="800" b="1" dirty="0">
              <a:solidFill>
                <a:srgbClr val="C00000"/>
              </a:solidFill>
            </a:endParaRPr>
          </a:p>
        </p:txBody>
      </p:sp>
      <p:sp>
        <p:nvSpPr>
          <p:cNvPr id="16" name="TextBox 15"/>
          <p:cNvSpPr txBox="1"/>
          <p:nvPr/>
        </p:nvSpPr>
        <p:spPr>
          <a:xfrm>
            <a:off x="5334000" y="3213558"/>
            <a:ext cx="1143000" cy="215444"/>
          </a:xfrm>
          <a:prstGeom prst="rect">
            <a:avLst/>
          </a:prstGeom>
          <a:noFill/>
        </p:spPr>
        <p:txBody>
          <a:bodyPr wrap="square" rtlCol="0">
            <a:spAutoFit/>
          </a:bodyPr>
          <a:lstStyle/>
          <a:p>
            <a:r>
              <a:rPr lang="en-US" sz="800" b="1" dirty="0" smtClean="0">
                <a:solidFill>
                  <a:srgbClr val="C00000"/>
                </a:solidFill>
              </a:rPr>
              <a:t>AZTECH LIVE</a:t>
            </a:r>
            <a:endParaRPr lang="en-US" sz="800" b="1" dirty="0">
              <a:solidFill>
                <a:srgbClr val="C00000"/>
              </a:solidFill>
            </a:endParaRPr>
          </a:p>
        </p:txBody>
      </p:sp>
    </p:spTree>
    <p:extLst>
      <p:ext uri="{BB962C8B-B14F-4D97-AF65-F5344CB8AC3E}">
        <p14:creationId xmlns:p14="http://schemas.microsoft.com/office/powerpoint/2010/main" val="336973023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jschimpf\Documents\Arecont Vision (temp)\Programs\Technology Partner Program\MegaLab\Logos\Arecont Vison MegaLab Logo_White_High Resolution.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20000" y="4552950"/>
            <a:ext cx="1423447" cy="51120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9597" t="20257" r="9333" b="21359"/>
          <a:stretch/>
        </p:blipFill>
        <p:spPr>
          <a:xfrm>
            <a:off x="152400" y="4578702"/>
            <a:ext cx="1387620" cy="430968"/>
          </a:xfrm>
          <a:prstGeom prst="rect">
            <a:avLst/>
          </a:prstGeom>
        </p:spPr>
      </p:pic>
      <p:sp>
        <p:nvSpPr>
          <p:cNvPr id="7" name="Title 1"/>
          <p:cNvSpPr>
            <a:spLocks noGrp="1"/>
          </p:cNvSpPr>
          <p:nvPr>
            <p:ph type="title"/>
          </p:nvPr>
        </p:nvSpPr>
        <p:spPr>
          <a:xfrm>
            <a:off x="152400" y="0"/>
            <a:ext cx="7162800" cy="438150"/>
          </a:xfrm>
        </p:spPr>
        <p:txBody>
          <a:bodyPr>
            <a:normAutofit/>
          </a:bodyPr>
          <a:lstStyle/>
          <a:p>
            <a:r>
              <a:rPr lang="en-US" b="1" dirty="0" smtClean="0"/>
              <a:t>Why 3xLOGIC?  </a:t>
            </a:r>
            <a:r>
              <a:rPr lang="en-US" dirty="0" smtClean="0"/>
              <a:t>We Open Doors</a:t>
            </a:r>
            <a:endParaRPr lang="en-US" dirty="0"/>
          </a:p>
        </p:txBody>
      </p:sp>
      <p:sp>
        <p:nvSpPr>
          <p:cNvPr id="8" name="Content Placeholder 2"/>
          <p:cNvSpPr>
            <a:spLocks noGrp="1"/>
          </p:cNvSpPr>
          <p:nvPr>
            <p:ph idx="1"/>
          </p:nvPr>
        </p:nvSpPr>
        <p:spPr>
          <a:xfrm>
            <a:off x="457200" y="819150"/>
            <a:ext cx="2057400" cy="3574329"/>
          </a:xfrm>
        </p:spPr>
        <p:txBody>
          <a:bodyPr>
            <a:normAutofit fontScale="70000" lnSpcReduction="20000"/>
          </a:bodyPr>
          <a:lstStyle/>
          <a:p>
            <a:pPr marL="0" indent="0">
              <a:lnSpc>
                <a:spcPct val="140000"/>
              </a:lnSpc>
              <a:spcAft>
                <a:spcPts val="600"/>
              </a:spcAft>
              <a:buNone/>
            </a:pPr>
            <a:r>
              <a:rPr lang="en-US" sz="2000" b="1" i="1" dirty="0" smtClean="0"/>
              <a:t>3xPanoramic </a:t>
            </a:r>
            <a:r>
              <a:rPr lang="en-US" sz="2000" b="1" i="1" dirty="0"/>
              <a:t>- </a:t>
            </a:r>
            <a:r>
              <a:rPr lang="en-US" sz="2000" dirty="0" smtClean="0"/>
              <a:t>Only takes one channel on our Servers to support the Surround Video IP cameras from Arecont.  </a:t>
            </a:r>
          </a:p>
          <a:p>
            <a:pPr marL="0" indent="0">
              <a:lnSpc>
                <a:spcPct val="140000"/>
              </a:lnSpc>
              <a:spcAft>
                <a:spcPts val="600"/>
              </a:spcAft>
              <a:buNone/>
            </a:pPr>
            <a:r>
              <a:rPr lang="en-US" sz="2000" b="1" i="1" dirty="0" smtClean="0"/>
              <a:t>3xRemote - </a:t>
            </a:r>
            <a:r>
              <a:rPr lang="en-US" sz="2000" dirty="0" smtClean="0"/>
              <a:t>Access HD video anytime, anywhere</a:t>
            </a:r>
            <a:r>
              <a:rPr lang="en-US" sz="2000" dirty="0"/>
              <a:t> </a:t>
            </a:r>
            <a:r>
              <a:rPr lang="en-US" sz="2000" dirty="0" smtClean="0"/>
              <a:t>over almost any network.</a:t>
            </a:r>
          </a:p>
          <a:p>
            <a:pPr marL="0" indent="0">
              <a:lnSpc>
                <a:spcPct val="140000"/>
              </a:lnSpc>
              <a:spcAft>
                <a:spcPts val="600"/>
              </a:spcAft>
              <a:buNone/>
            </a:pPr>
            <a:r>
              <a:rPr lang="en-US" sz="2000" b="1" i="1" dirty="0" smtClean="0"/>
              <a:t>RapidStream - </a:t>
            </a:r>
            <a:r>
              <a:rPr lang="en-US" sz="2000" dirty="0" smtClean="0"/>
              <a:t>We make Megapixel manageable.</a:t>
            </a:r>
          </a:p>
          <a:p>
            <a:pPr marL="0" indent="0">
              <a:lnSpc>
                <a:spcPct val="140000"/>
              </a:lnSpc>
              <a:spcAft>
                <a:spcPts val="600"/>
              </a:spcAft>
              <a:buNone/>
            </a:pPr>
            <a:endParaRPr lang="en-US" sz="2000" dirty="0"/>
          </a:p>
        </p:txBody>
      </p:sp>
      <p:pic>
        <p:nvPicPr>
          <p:cNvPr id="3" name="Picture 2"/>
          <p:cNvPicPr>
            <a:picLocks noChangeAspect="1"/>
          </p:cNvPicPr>
          <p:nvPr/>
        </p:nvPicPr>
        <p:blipFill>
          <a:blip r:embed="rId4" cstate="print"/>
          <a:stretch>
            <a:fillRect/>
          </a:stretch>
        </p:blipFill>
        <p:spPr>
          <a:xfrm>
            <a:off x="2590800" y="922282"/>
            <a:ext cx="6230207" cy="3500144"/>
          </a:xfrm>
          <a:prstGeom prst="rect">
            <a:avLst/>
          </a:prstGeom>
        </p:spPr>
      </p:pic>
    </p:spTree>
    <p:extLst>
      <p:ext uri="{BB962C8B-B14F-4D97-AF65-F5344CB8AC3E}">
        <p14:creationId xmlns:p14="http://schemas.microsoft.com/office/powerpoint/2010/main" val="105888335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jschimpf\Documents\Arecont Vision (temp)\Programs\Technology Partner Program\MegaLab\Logos\Arecont Vison MegaLab Logo_White_High Resolution.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20000" y="4552950"/>
            <a:ext cx="1423447" cy="51120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9597" t="20257" r="9333" b="21359"/>
          <a:stretch/>
        </p:blipFill>
        <p:spPr>
          <a:xfrm>
            <a:off x="2603412" y="1885950"/>
            <a:ext cx="3924004" cy="1218720"/>
          </a:xfrm>
          <a:prstGeom prst="rect">
            <a:avLst/>
          </a:prstGeom>
        </p:spPr>
      </p:pic>
      <p:sp>
        <p:nvSpPr>
          <p:cNvPr id="7" name="Title 1"/>
          <p:cNvSpPr>
            <a:spLocks noGrp="1"/>
          </p:cNvSpPr>
          <p:nvPr>
            <p:ph type="title"/>
          </p:nvPr>
        </p:nvSpPr>
        <p:spPr>
          <a:xfrm>
            <a:off x="152400" y="0"/>
            <a:ext cx="6858000" cy="438150"/>
          </a:xfrm>
        </p:spPr>
        <p:txBody>
          <a:bodyPr>
            <a:normAutofit/>
          </a:bodyPr>
          <a:lstStyle/>
          <a:p>
            <a:r>
              <a:rPr lang="en-US" b="1" dirty="0" smtClean="0"/>
              <a:t>We Are Here to Help You…Close Sales!</a:t>
            </a:r>
            <a:endParaRPr lang="en-US" i="1" dirty="0"/>
          </a:p>
        </p:txBody>
      </p:sp>
      <p:sp>
        <p:nvSpPr>
          <p:cNvPr id="9" name="Content Placeholder 2"/>
          <p:cNvSpPr>
            <a:spLocks noGrp="1"/>
          </p:cNvSpPr>
          <p:nvPr>
            <p:ph idx="1"/>
          </p:nvPr>
        </p:nvSpPr>
        <p:spPr>
          <a:xfrm>
            <a:off x="533400" y="742950"/>
            <a:ext cx="4038600" cy="914400"/>
          </a:xfrm>
        </p:spPr>
        <p:txBody>
          <a:bodyPr>
            <a:noAutofit/>
          </a:bodyPr>
          <a:lstStyle/>
          <a:p>
            <a:r>
              <a:rPr lang="en-US" sz="1700" i="1" dirty="0" smtClean="0"/>
              <a:t>Personalized Webinars</a:t>
            </a:r>
          </a:p>
          <a:p>
            <a:r>
              <a:rPr lang="en-US" sz="1700" i="1" dirty="0" smtClean="0"/>
              <a:t>Supported Sales Calls</a:t>
            </a:r>
          </a:p>
          <a:p>
            <a:r>
              <a:rPr lang="en-US" sz="1700" i="1" dirty="0" smtClean="0"/>
              <a:t>Reference Sites</a:t>
            </a:r>
          </a:p>
        </p:txBody>
      </p:sp>
      <p:sp>
        <p:nvSpPr>
          <p:cNvPr id="10" name="Subtitle 3"/>
          <p:cNvSpPr txBox="1">
            <a:spLocks/>
          </p:cNvSpPr>
          <p:nvPr/>
        </p:nvSpPr>
        <p:spPr>
          <a:xfrm>
            <a:off x="2558990" y="3181350"/>
            <a:ext cx="2298892" cy="1219200"/>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Arial" pitchFamily="34" charset="0"/>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Arial" pitchFamily="34" charset="0"/>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Arial" pitchFamily="34" charset="0"/>
                <a:ea typeface="+mn-ea"/>
                <a:cs typeface="+mn-cs"/>
              </a:defRPr>
            </a:lvl3pPr>
            <a:lvl4pPr marL="1371600" indent="0" algn="ctr" defTabSz="914400" rtl="0" eaLnBrk="1" latinLnBrk="0" hangingPunct="1">
              <a:spcBef>
                <a:spcPct val="20000"/>
              </a:spcBef>
              <a:buFont typeface="Arial" pitchFamily="34" charset="0"/>
              <a:buNone/>
              <a:defRPr sz="2000" kern="1200" baseline="0">
                <a:solidFill>
                  <a:schemeClr val="tx1">
                    <a:tint val="75000"/>
                  </a:schemeClr>
                </a:solidFill>
                <a:latin typeface="Arial" pitchFamily="34" charset="0"/>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Arial" pitchFamily="34" charset="0"/>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r>
              <a:rPr lang="en-US" sz="1600" b="1" dirty="0" smtClean="0">
                <a:solidFill>
                  <a:schemeClr val="tx1">
                    <a:lumMod val="50000"/>
                    <a:lumOff val="50000"/>
                  </a:schemeClr>
                </a:solidFill>
                <a:latin typeface="HelveticaNeueLT Std Med" pitchFamily="34" charset="0"/>
              </a:rPr>
              <a:t>Brian Davis</a:t>
            </a:r>
          </a:p>
          <a:p>
            <a:pPr algn="l"/>
            <a:r>
              <a:rPr lang="en-US" sz="1100" i="1" dirty="0" smtClean="0">
                <a:solidFill>
                  <a:schemeClr val="bg1">
                    <a:lumMod val="65000"/>
                  </a:schemeClr>
                </a:solidFill>
                <a:latin typeface="Helvetica LT Std Light" pitchFamily="34" charset="0"/>
              </a:rPr>
              <a:t>Director of Sales, </a:t>
            </a:r>
            <a:r>
              <a:rPr lang="en-US" sz="1100" b="1" i="1" dirty="0" smtClean="0">
                <a:solidFill>
                  <a:schemeClr val="bg1">
                    <a:lumMod val="65000"/>
                  </a:schemeClr>
                </a:solidFill>
                <a:latin typeface="Helvetica LT Std Light" pitchFamily="34" charset="0"/>
              </a:rPr>
              <a:t>3xLOGIC, Inc.</a:t>
            </a:r>
          </a:p>
          <a:p>
            <a:pPr algn="l"/>
            <a:r>
              <a:rPr lang="en-US" sz="1100" i="1" dirty="0" smtClean="0">
                <a:solidFill>
                  <a:schemeClr val="bg1">
                    <a:lumMod val="65000"/>
                  </a:schemeClr>
                </a:solidFill>
                <a:latin typeface="Helvetica LT Std Light" pitchFamily="34" charset="0"/>
              </a:rPr>
              <a:t>303.430.1969</a:t>
            </a:r>
          </a:p>
          <a:p>
            <a:pPr algn="l"/>
            <a:r>
              <a:rPr lang="en-US" sz="1100" i="1" dirty="0" smtClean="0">
                <a:solidFill>
                  <a:schemeClr val="bg1">
                    <a:lumMod val="65000"/>
                  </a:schemeClr>
                </a:solidFill>
                <a:latin typeface="Helvetica LT Std Light" pitchFamily="34" charset="0"/>
              </a:rPr>
              <a:t>brian@3xlogic.com</a:t>
            </a:r>
          </a:p>
        </p:txBody>
      </p:sp>
    </p:spTree>
    <p:extLst>
      <p:ext uri="{BB962C8B-B14F-4D97-AF65-F5344CB8AC3E}">
        <p14:creationId xmlns:p14="http://schemas.microsoft.com/office/powerpoint/2010/main" val="3823713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76200" y="-19050"/>
            <a:ext cx="9220200" cy="516255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1" name="Picture 10" descr="Background.jpg"/>
          <p:cNvPicPr>
            <a:picLocks noChangeAspect="1"/>
          </p:cNvPicPr>
          <p:nvPr/>
        </p:nvPicPr>
        <p:blipFill>
          <a:blip r:embed="rId3" cstate="print">
            <a:alphaModFix/>
            <a:extLst>
              <a:ext uri="{28A0092B-C50C-407E-A947-70E740481C1C}">
                <a14:useLocalDpi xmlns:a14="http://schemas.microsoft.com/office/drawing/2010/main" val="0"/>
              </a:ext>
            </a:extLst>
          </a:blip>
          <a:stretch>
            <a:fillRect/>
          </a:stretch>
        </p:blipFill>
        <p:spPr>
          <a:xfrm>
            <a:off x="-76200" y="-38101"/>
            <a:ext cx="9220200" cy="5186363"/>
          </a:xfrm>
          <a:prstGeom prst="rect">
            <a:avLst/>
          </a:prstGeom>
        </p:spPr>
      </p:pic>
      <p:sp>
        <p:nvSpPr>
          <p:cNvPr id="5" name="Subtitle 3"/>
          <p:cNvSpPr txBox="1">
            <a:spLocks/>
          </p:cNvSpPr>
          <p:nvPr/>
        </p:nvSpPr>
        <p:spPr>
          <a:xfrm>
            <a:off x="457200" y="3638550"/>
            <a:ext cx="7772400" cy="91440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Arial" pitchFamily="34" charset="0"/>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Arial" pitchFamily="34" charset="0"/>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Arial" pitchFamily="34" charset="0"/>
                <a:ea typeface="+mn-ea"/>
                <a:cs typeface="+mn-cs"/>
              </a:defRPr>
            </a:lvl3pPr>
            <a:lvl4pPr marL="1371600" indent="0" algn="ctr" defTabSz="914400" rtl="0" eaLnBrk="1" latinLnBrk="0" hangingPunct="1">
              <a:spcBef>
                <a:spcPct val="20000"/>
              </a:spcBef>
              <a:buFont typeface="Arial" pitchFamily="34" charset="0"/>
              <a:buNone/>
              <a:defRPr sz="2000" kern="1200" baseline="0">
                <a:solidFill>
                  <a:schemeClr val="tx1">
                    <a:tint val="75000"/>
                  </a:schemeClr>
                </a:solidFill>
                <a:latin typeface="Arial" pitchFamily="34" charset="0"/>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Arial" pitchFamily="34" charset="0"/>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r>
              <a:rPr lang="en-US" sz="1200" dirty="0" smtClean="0">
                <a:solidFill>
                  <a:schemeClr val="tx1">
                    <a:lumMod val="75000"/>
                    <a:lumOff val="25000"/>
                  </a:schemeClr>
                </a:solidFill>
                <a:latin typeface="Arial Black"/>
                <a:cs typeface="Arial Black"/>
              </a:rPr>
              <a:t>Ted Brahms</a:t>
            </a:r>
          </a:p>
          <a:p>
            <a:pPr algn="l"/>
            <a:r>
              <a:rPr lang="en-US" sz="1200" dirty="0" smtClean="0">
                <a:solidFill>
                  <a:schemeClr val="tx1">
                    <a:lumMod val="75000"/>
                    <a:lumOff val="25000"/>
                  </a:schemeClr>
                </a:solidFill>
                <a:latin typeface="Arial Black"/>
                <a:cs typeface="Arial Black"/>
              </a:rPr>
              <a:t>Director Field Applications</a:t>
            </a:r>
          </a:p>
        </p:txBody>
      </p:sp>
      <p:pic>
        <p:nvPicPr>
          <p:cNvPr id="3" name="Picture 2"/>
          <p:cNvPicPr>
            <a:picLocks noChangeAspect="1"/>
          </p:cNvPicPr>
          <p:nvPr/>
        </p:nvPicPr>
        <p:blipFill>
          <a:blip r:embed="rId4" cstate="print"/>
          <a:stretch>
            <a:fillRect/>
          </a:stretch>
        </p:blipFill>
        <p:spPr>
          <a:xfrm>
            <a:off x="-2096153" y="4421334"/>
            <a:ext cx="11246503" cy="614216"/>
          </a:xfrm>
          <a:prstGeom prst="rect">
            <a:avLst/>
          </a:prstGeom>
        </p:spPr>
      </p:pic>
      <p:sp>
        <p:nvSpPr>
          <p:cNvPr id="7" name="Title 1"/>
          <p:cNvSpPr>
            <a:spLocks noGrp="1"/>
          </p:cNvSpPr>
          <p:nvPr>
            <p:ph type="ctrTitle"/>
          </p:nvPr>
        </p:nvSpPr>
        <p:spPr>
          <a:xfrm>
            <a:off x="685800" y="1276350"/>
            <a:ext cx="7772400" cy="1102519"/>
          </a:xfrm>
        </p:spPr>
        <p:txBody>
          <a:bodyPr>
            <a:normAutofit/>
          </a:bodyPr>
          <a:lstStyle/>
          <a:p>
            <a:r>
              <a:rPr lang="en-US" dirty="0" smtClean="0"/>
              <a:t>Best Uses for Arecont Vision Panoramic Cameras</a:t>
            </a:r>
            <a:endParaRPr lang="en-US" dirty="0"/>
          </a:p>
        </p:txBody>
      </p:sp>
      <p:pic>
        <p:nvPicPr>
          <p:cNvPr id="8" name="Picture 2"/>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rightnessContrast bright="-12000" contrast="40000"/>
                    </a14:imgEffect>
                  </a14:imgLayer>
                </a14:imgProps>
              </a:ext>
              <a:ext uri="{28A0092B-C50C-407E-A947-70E740481C1C}">
                <a14:useLocalDpi xmlns:a14="http://schemas.microsoft.com/office/drawing/2010/main" val="0"/>
              </a:ext>
            </a:extLst>
          </a:blip>
          <a:srcRect/>
          <a:stretch/>
        </p:blipFill>
        <p:spPr bwMode="auto">
          <a:xfrm>
            <a:off x="1752600" y="2174081"/>
            <a:ext cx="1143000" cy="1094402"/>
          </a:xfrm>
          <a:prstGeom prst="rect">
            <a:avLst/>
          </a:prstGeom>
          <a:ln w="12700" cap="sq">
            <a:no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9" name="Picture 2" descr="E:\DCIM\101CANON\IMG_4360.JPG"/>
          <p:cNvPicPr>
            <a:picLocks noChangeAspect="1" noChangeArrowheads="1"/>
          </p:cNvPicPr>
          <p:nvPr/>
        </p:nvPicPr>
        <p:blipFill>
          <a:blip r:embed="rId7" cstate="print">
            <a:lum bright="20000" contrast="40000"/>
          </a:blip>
          <a:srcRect l="21667" t="4445" r="16667" b="6663"/>
          <a:stretch>
            <a:fillRect/>
          </a:stretch>
        </p:blipFill>
        <p:spPr bwMode="auto">
          <a:xfrm rot="10800000">
            <a:off x="3733800" y="2603277"/>
            <a:ext cx="1371600" cy="1482811"/>
          </a:xfrm>
          <a:prstGeom prst="rect">
            <a:avLst/>
          </a:prstGeom>
          <a:ln w="12700" cap="sq">
            <a:noFill/>
            <a:prstDash val="solid"/>
            <a:miter lim="800000"/>
          </a:ln>
          <a:effectLst>
            <a:outerShdw blurRad="50800" dist="38100" dir="2700000" algn="tl" rotWithShape="0">
              <a:srgbClr val="000000">
                <a:alpha val="43000"/>
              </a:srgbClr>
            </a:outerShdw>
          </a:effectLst>
        </p:spPr>
      </p:pic>
      <p:pic>
        <p:nvPicPr>
          <p:cNvPr id="10" name="Picture 3" descr="E:\DCIM\101CANON\IMG_4385.JPG"/>
          <p:cNvPicPr>
            <a:picLocks noChangeAspect="1" noChangeArrowheads="1"/>
          </p:cNvPicPr>
          <p:nvPr/>
        </p:nvPicPr>
        <p:blipFill>
          <a:blip r:embed="rId8" cstate="print">
            <a:lum bright="20000" contrast="40000"/>
          </a:blip>
          <a:srcRect l="20000" t="2774" r="13333" b="6111"/>
          <a:stretch>
            <a:fillRect/>
          </a:stretch>
        </p:blipFill>
        <p:spPr bwMode="auto">
          <a:xfrm rot="10800000">
            <a:off x="5791200" y="2141779"/>
            <a:ext cx="1371600" cy="1405890"/>
          </a:xfrm>
          <a:prstGeom prst="rect">
            <a:avLst/>
          </a:prstGeom>
          <a:ln w="12700" cap="sq">
            <a:no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351793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right)">
                                      <p:cBhvr>
                                        <p:cTn id="7" dur="1000"/>
                                        <p:tgtEl>
                                          <p:spTgt spid="11"/>
                                        </p:tgtEl>
                                      </p:cBhvr>
                                    </p:animEffect>
                                  </p:childTnLst>
                                </p:cTn>
                              </p:par>
                              <p:par>
                                <p:cTn id="8" presetID="22" presetClass="entr" presetSubtype="8" fill="hold" nodeType="withEffect">
                                  <p:stCondLst>
                                    <p:cond delay="700"/>
                                  </p:stCondLst>
                                  <p:childTnLst>
                                    <p:set>
                                      <p:cBhvr>
                                        <p:cTn id="9" dur="1" fill="hold">
                                          <p:stCondLst>
                                            <p:cond delay="0"/>
                                          </p:stCondLst>
                                        </p:cTn>
                                        <p:tgtEl>
                                          <p:spTgt spid="3"/>
                                        </p:tgtEl>
                                        <p:attrNameLst>
                                          <p:attrName>style.visibility</p:attrName>
                                        </p:attrNameLst>
                                      </p:cBhvr>
                                      <p:to>
                                        <p:strVal val="visible"/>
                                      </p:to>
                                    </p:set>
                                    <p:animEffect transition="in" filter="wipe(left)">
                                      <p:cBhvr>
                                        <p:cTn id="10" dur="1000"/>
                                        <p:tgtEl>
                                          <p:spTgt spid="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SurroundVideo</a:t>
            </a:r>
            <a:r>
              <a:rPr lang="en-US" sz="1800" dirty="0" smtClean="0"/>
              <a:t>®</a:t>
            </a:r>
            <a:endParaRPr lang="en-US" sz="1800" dirty="0"/>
          </a:p>
        </p:txBody>
      </p:sp>
      <p:sp>
        <p:nvSpPr>
          <p:cNvPr id="3" name="Content Placeholder 2"/>
          <p:cNvSpPr>
            <a:spLocks noGrp="1"/>
          </p:cNvSpPr>
          <p:nvPr>
            <p:ph idx="1"/>
          </p:nvPr>
        </p:nvSpPr>
        <p:spPr>
          <a:xfrm>
            <a:off x="838200" y="1504950"/>
            <a:ext cx="7467600" cy="3429000"/>
          </a:xfrm>
        </p:spPr>
        <p:txBody>
          <a:bodyPr>
            <a:normAutofit/>
          </a:bodyPr>
          <a:lstStyle/>
          <a:p>
            <a:r>
              <a:rPr lang="en-US" sz="1800" dirty="0" smtClean="0"/>
              <a:t>One of Arecont Vision’s most unique and iconic product families.</a:t>
            </a:r>
          </a:p>
          <a:p>
            <a:r>
              <a:rPr lang="en-US" sz="1800" dirty="0" smtClean="0"/>
              <a:t>Can enable dramatic camera reductions in system designs.</a:t>
            </a:r>
          </a:p>
          <a:p>
            <a:r>
              <a:rPr lang="en-US" sz="1800" dirty="0" smtClean="0"/>
              <a:t>Coverage and field of view for the 180° products is impressive, like “being there.”</a:t>
            </a:r>
          </a:p>
          <a:p>
            <a:endParaRPr lang="en-US" sz="1800" dirty="0"/>
          </a:p>
        </p:txBody>
      </p:sp>
    </p:spTree>
    <p:extLst>
      <p:ext uri="{BB962C8B-B14F-4D97-AF65-F5344CB8AC3E}">
        <p14:creationId xmlns:p14="http://schemas.microsoft.com/office/powerpoint/2010/main" val="267580141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SurroundVideo</a:t>
            </a:r>
            <a:r>
              <a:rPr lang="en-US" sz="1800" baseline="30000" dirty="0" smtClean="0"/>
              <a:t>®</a:t>
            </a:r>
            <a:r>
              <a:rPr lang="en-US" sz="1800" dirty="0" smtClean="0"/>
              <a:t> </a:t>
            </a:r>
            <a:r>
              <a:rPr lang="en-US" dirty="0"/>
              <a:t>Best </a:t>
            </a:r>
            <a:r>
              <a:rPr lang="en-US" dirty="0" smtClean="0"/>
              <a:t>Applications</a:t>
            </a:r>
            <a:endParaRPr lang="en-US" dirty="0"/>
          </a:p>
        </p:txBody>
      </p:sp>
      <p:sp>
        <p:nvSpPr>
          <p:cNvPr id="3" name="Content Placeholder 2"/>
          <p:cNvSpPr>
            <a:spLocks noGrp="1"/>
          </p:cNvSpPr>
          <p:nvPr>
            <p:ph idx="1"/>
          </p:nvPr>
        </p:nvSpPr>
        <p:spPr/>
        <p:txBody>
          <a:bodyPr>
            <a:normAutofit/>
          </a:bodyPr>
          <a:lstStyle/>
          <a:p>
            <a:r>
              <a:rPr lang="en-US" sz="1800" dirty="0" smtClean="0"/>
              <a:t>Anywhere you have a very large space to cover with minimum mounting points.</a:t>
            </a:r>
          </a:p>
          <a:p>
            <a:r>
              <a:rPr lang="en-US" sz="1800" dirty="0" smtClean="0"/>
              <a:t>Common applications include:</a:t>
            </a:r>
          </a:p>
          <a:p>
            <a:pPr lvl="1">
              <a:buFont typeface="Wingdings" pitchFamily="2" charset="2"/>
              <a:buChar char="§"/>
            </a:pPr>
            <a:r>
              <a:rPr lang="en-US" sz="1800" dirty="0" smtClean="0"/>
              <a:t>Parking Lots</a:t>
            </a:r>
          </a:p>
          <a:p>
            <a:pPr lvl="1">
              <a:buFont typeface="Wingdings" pitchFamily="2" charset="2"/>
              <a:buChar char="§"/>
            </a:pPr>
            <a:r>
              <a:rPr lang="en-US" sz="1800" dirty="0" smtClean="0"/>
              <a:t>Campus Quads and Lecture Halls</a:t>
            </a:r>
          </a:p>
          <a:p>
            <a:pPr lvl="1">
              <a:buFont typeface="Wingdings" pitchFamily="2" charset="2"/>
              <a:buChar char="§"/>
            </a:pPr>
            <a:r>
              <a:rPr lang="en-US" sz="1800" dirty="0" smtClean="0"/>
              <a:t>Cafeterias and Building Lobbies</a:t>
            </a:r>
          </a:p>
          <a:p>
            <a:pPr lvl="1">
              <a:buFont typeface="Wingdings" pitchFamily="2" charset="2"/>
              <a:buChar char="§"/>
            </a:pPr>
            <a:r>
              <a:rPr lang="en-US" sz="1800" dirty="0" smtClean="0"/>
              <a:t>Large Industrial Spaces</a:t>
            </a:r>
          </a:p>
          <a:p>
            <a:pPr lvl="1">
              <a:buFont typeface="Wingdings" pitchFamily="2" charset="2"/>
              <a:buChar char="§"/>
            </a:pPr>
            <a:r>
              <a:rPr lang="en-US" sz="1800" dirty="0" smtClean="0"/>
              <a:t>Large Retail Space and Storage Yards</a:t>
            </a:r>
          </a:p>
          <a:p>
            <a:pPr lvl="1"/>
            <a:endParaRPr lang="en-US" sz="1800" dirty="0"/>
          </a:p>
        </p:txBody>
      </p:sp>
    </p:spTree>
    <p:extLst>
      <p:ext uri="{BB962C8B-B14F-4D97-AF65-F5344CB8AC3E}">
        <p14:creationId xmlns:p14="http://schemas.microsoft.com/office/powerpoint/2010/main" val="273751122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152400" y="0"/>
            <a:ext cx="9144000" cy="438150"/>
          </a:xfrm>
          <a:prstGeom prst="rect">
            <a:avLst/>
          </a:prstGeom>
          <a:effectLst/>
        </p:spPr>
        <p:txBody>
          <a:bodyPr vert="horz" lIns="91440" tIns="45720" rIns="91440" bIns="45720" rtlCol="0" anchor="ctr">
            <a:noAutofit/>
          </a:bodyPr>
          <a:lstStyle>
            <a:lvl1pPr algn="l" defTabSz="914400" rtl="0" eaLnBrk="1" latinLnBrk="0" hangingPunct="1">
              <a:spcBef>
                <a:spcPct val="0"/>
              </a:spcBef>
              <a:buNone/>
              <a:defRPr sz="2500" kern="1200" baseline="0">
                <a:solidFill>
                  <a:schemeClr val="bg1">
                    <a:lumMod val="50000"/>
                  </a:schemeClr>
                </a:solidFill>
                <a:effectLst/>
                <a:latin typeface="Arial" pitchFamily="34" charset="0"/>
                <a:ea typeface="+mj-ea"/>
                <a:cs typeface="+mj-cs"/>
              </a:defRPr>
            </a:lvl1pPr>
          </a:lstStyle>
          <a:p>
            <a:r>
              <a:rPr lang="en-US" sz="1800" dirty="0">
                <a:solidFill>
                  <a:schemeClr val="tx1">
                    <a:lumMod val="85000"/>
                    <a:lumOff val="15000"/>
                  </a:schemeClr>
                </a:solidFill>
              </a:rPr>
              <a:t>SurroundVideo</a:t>
            </a:r>
            <a:r>
              <a:rPr lang="en-US" sz="1800" baseline="30000" dirty="0">
                <a:solidFill>
                  <a:schemeClr val="tx1">
                    <a:lumMod val="85000"/>
                    <a:lumOff val="15000"/>
                  </a:schemeClr>
                </a:solidFill>
              </a:rPr>
              <a:t>®</a:t>
            </a:r>
            <a:r>
              <a:rPr lang="en-US" sz="1800" dirty="0">
                <a:solidFill>
                  <a:schemeClr val="tx1">
                    <a:lumMod val="85000"/>
                    <a:lumOff val="15000"/>
                  </a:schemeClr>
                </a:solidFill>
              </a:rPr>
              <a:t> </a:t>
            </a:r>
            <a:r>
              <a:rPr lang="en-US" sz="1800" dirty="0" smtClean="0">
                <a:solidFill>
                  <a:schemeClr val="tx1">
                    <a:lumMod val="85000"/>
                    <a:lumOff val="15000"/>
                  </a:schemeClr>
                </a:solidFill>
              </a:rPr>
              <a:t>Parking Lot</a:t>
            </a:r>
            <a:endParaRPr lang="en-US" sz="1800" spc="-60" dirty="0">
              <a:solidFill>
                <a:schemeClr val="tx1">
                  <a:lumMod val="85000"/>
                  <a:lumOff val="15000"/>
                </a:schemeClr>
              </a:solidFill>
              <a:latin typeface="Arial"/>
              <a:cs typeface="Arial"/>
            </a:endParaRPr>
          </a:p>
        </p:txBody>
      </p:sp>
      <p:pic>
        <p:nvPicPr>
          <p:cNvPr id="7"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6200000">
            <a:off x="5292766" y="1165284"/>
            <a:ext cx="4349668" cy="3352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3669" y="816093"/>
            <a:ext cx="5697531" cy="42300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28323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HEB-Arecont180-ParkingLot.jpg">
            <a:hlinkClick r:id="rId3" action="ppaction://hlinkfile"/>
          </p:cNvPr>
          <p:cNvPicPr>
            <a:picLocks noGrp="1" noChangeAspect="1"/>
          </p:cNvPicPr>
          <p:nvPr>
            <p:ph idx="1"/>
          </p:nvPr>
        </p:nvPicPr>
        <p:blipFill>
          <a:blip r:embed="rId4" cstate="print"/>
          <a:srcRect r="3333"/>
          <a:stretch>
            <a:fillRect/>
          </a:stretch>
        </p:blipFill>
        <p:spPr>
          <a:xfrm>
            <a:off x="152400" y="2952750"/>
            <a:ext cx="8763000" cy="1686976"/>
          </a:xfrm>
          <a:prstGeom prst="rect">
            <a:avLst/>
          </a:prstGeom>
          <a:noFill/>
        </p:spPr>
      </p:pic>
      <p:pic>
        <p:nvPicPr>
          <p:cNvPr id="6" name="Picture 2" descr="H:\Sams Club Parking Lot - Front.jpg"/>
          <p:cNvPicPr>
            <a:picLocks noChangeAspect="1" noChangeArrowheads="1"/>
          </p:cNvPicPr>
          <p:nvPr/>
        </p:nvPicPr>
        <p:blipFill>
          <a:blip r:embed="rId5" cstate="print"/>
          <a:srcRect/>
          <a:stretch>
            <a:fillRect/>
          </a:stretch>
        </p:blipFill>
        <p:spPr bwMode="auto">
          <a:xfrm>
            <a:off x="159544" y="971550"/>
            <a:ext cx="8755856" cy="1781432"/>
          </a:xfrm>
          <a:prstGeom prst="rect">
            <a:avLst/>
          </a:prstGeom>
          <a:noFill/>
        </p:spPr>
      </p:pic>
      <p:sp>
        <p:nvSpPr>
          <p:cNvPr id="7" name="Title 1"/>
          <p:cNvSpPr txBox="1">
            <a:spLocks/>
          </p:cNvSpPr>
          <p:nvPr/>
        </p:nvSpPr>
        <p:spPr>
          <a:xfrm>
            <a:off x="152400" y="0"/>
            <a:ext cx="9144000" cy="438150"/>
          </a:xfrm>
          <a:prstGeom prst="rect">
            <a:avLst/>
          </a:prstGeom>
          <a:effectLst/>
        </p:spPr>
        <p:txBody>
          <a:bodyPr vert="horz" lIns="91440" tIns="45720" rIns="91440" bIns="45720" rtlCol="0" anchor="ctr">
            <a:noAutofit/>
          </a:bodyPr>
          <a:lstStyle>
            <a:lvl1pPr algn="l" defTabSz="914400" rtl="0" eaLnBrk="1" latinLnBrk="0" hangingPunct="1">
              <a:spcBef>
                <a:spcPct val="0"/>
              </a:spcBef>
              <a:buNone/>
              <a:defRPr sz="2500" kern="1200" baseline="0">
                <a:solidFill>
                  <a:schemeClr val="bg1">
                    <a:lumMod val="50000"/>
                  </a:schemeClr>
                </a:solidFill>
                <a:effectLst/>
                <a:latin typeface="Arial" pitchFamily="34" charset="0"/>
                <a:ea typeface="+mj-ea"/>
                <a:cs typeface="+mj-cs"/>
              </a:defRPr>
            </a:lvl1pPr>
          </a:lstStyle>
          <a:p>
            <a:r>
              <a:rPr lang="en-US" sz="1800" dirty="0">
                <a:solidFill>
                  <a:schemeClr val="tx1">
                    <a:lumMod val="85000"/>
                    <a:lumOff val="15000"/>
                  </a:schemeClr>
                </a:solidFill>
              </a:rPr>
              <a:t>SurroundVideo</a:t>
            </a:r>
            <a:r>
              <a:rPr lang="en-US" sz="1800" baseline="30000" dirty="0">
                <a:solidFill>
                  <a:schemeClr val="tx1">
                    <a:lumMod val="85000"/>
                    <a:lumOff val="15000"/>
                  </a:schemeClr>
                </a:solidFill>
              </a:rPr>
              <a:t>®</a:t>
            </a:r>
            <a:r>
              <a:rPr lang="en-US" sz="1800" dirty="0">
                <a:solidFill>
                  <a:schemeClr val="tx1">
                    <a:lumMod val="85000"/>
                    <a:lumOff val="15000"/>
                  </a:schemeClr>
                </a:solidFill>
              </a:rPr>
              <a:t> </a:t>
            </a:r>
            <a:r>
              <a:rPr lang="en-US" sz="1800" dirty="0" smtClean="0">
                <a:solidFill>
                  <a:schemeClr val="tx1">
                    <a:lumMod val="85000"/>
                    <a:lumOff val="15000"/>
                  </a:schemeClr>
                </a:solidFill>
              </a:rPr>
              <a:t>Parking Lot</a:t>
            </a:r>
            <a:endParaRPr lang="en-US" sz="1800" spc="-60" dirty="0">
              <a:solidFill>
                <a:schemeClr val="tx1">
                  <a:lumMod val="85000"/>
                  <a:lumOff val="15000"/>
                </a:schemeClr>
              </a:solidFill>
              <a:latin typeface="Arial"/>
              <a:cs typeface="Arial"/>
            </a:endParaRPr>
          </a:p>
        </p:txBody>
      </p:sp>
    </p:spTree>
    <p:extLst>
      <p:ext uri="{BB962C8B-B14F-4D97-AF65-F5344CB8AC3E}">
        <p14:creationId xmlns:p14="http://schemas.microsoft.com/office/powerpoint/2010/main" val="3472580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WDR Panoramic Covered Parking</a:t>
            </a:r>
            <a:endParaRPr lang="en-US" dirty="0"/>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 y="971550"/>
            <a:ext cx="9144000" cy="34062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0" y="4520684"/>
            <a:ext cx="9143999" cy="369332"/>
          </a:xfrm>
          <a:prstGeom prst="rect">
            <a:avLst/>
          </a:prstGeom>
          <a:noFill/>
        </p:spPr>
        <p:txBody>
          <a:bodyPr wrap="square" rtlCol="0">
            <a:spAutoFit/>
          </a:bodyPr>
          <a:lstStyle/>
          <a:p>
            <a:pPr algn="ctr"/>
            <a:r>
              <a:rPr lang="en-US" dirty="0" smtClean="0"/>
              <a:t>AV12186DN Garage Shot with and without WDR.</a:t>
            </a:r>
            <a:endParaRPr lang="en-US" dirty="0"/>
          </a:p>
        </p:txBody>
      </p:sp>
    </p:spTree>
    <p:extLst>
      <p:ext uri="{BB962C8B-B14F-4D97-AF65-F5344CB8AC3E}">
        <p14:creationId xmlns:p14="http://schemas.microsoft.com/office/powerpoint/2010/main" val="312610042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Arecont Vision Progress</a:t>
            </a:r>
            <a:endParaRPr lang="en-US" dirty="0"/>
          </a:p>
        </p:txBody>
      </p:sp>
      <p:pic>
        <p:nvPicPr>
          <p:cNvPr id="1026" name="Picture 2"/>
          <p:cNvPicPr>
            <a:picLocks noChangeAspect="1" noChangeArrowheads="1"/>
          </p:cNvPicPr>
          <p:nvPr/>
        </p:nvPicPr>
        <p:blipFill>
          <a:blip r:embed="rId2" cstate="print"/>
          <a:stretch>
            <a:fillRect/>
          </a:stretch>
        </p:blipFill>
        <p:spPr bwMode="auto">
          <a:xfrm>
            <a:off x="1371600" y="743090"/>
            <a:ext cx="6171781" cy="4114520"/>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721028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2"/>
          <p:cNvSpPr txBox="1">
            <a:spLocks/>
          </p:cNvSpPr>
          <p:nvPr/>
        </p:nvSpPr>
        <p:spPr>
          <a:xfrm>
            <a:off x="4987269" y="764225"/>
            <a:ext cx="3733801" cy="121539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0"/>
              </a:spcBef>
              <a:buNone/>
            </a:pPr>
            <a:r>
              <a:rPr lang="en-US" sz="1600" b="1" dirty="0">
                <a:latin typeface="Arial" pitchFamily="34" charset="0"/>
              </a:rPr>
              <a:t>Megapixel</a:t>
            </a:r>
          </a:p>
          <a:p>
            <a:pPr marL="0" indent="0">
              <a:spcBef>
                <a:spcPts val="0"/>
              </a:spcBef>
              <a:buNone/>
            </a:pPr>
            <a:r>
              <a:rPr lang="en-US" sz="1600" dirty="0">
                <a:latin typeface="Arial" pitchFamily="34" charset="0"/>
              </a:rPr>
              <a:t>8 panoramic cameras give better coverage </a:t>
            </a:r>
            <a:r>
              <a:rPr lang="en-US" sz="1600" dirty="0" smtClean="0">
                <a:latin typeface="Arial" pitchFamily="34" charset="0"/>
              </a:rPr>
              <a:t>and more resolution</a:t>
            </a:r>
            <a:endParaRPr lang="en-US" sz="1800" dirty="0">
              <a:solidFill>
                <a:schemeClr val="bg1">
                  <a:lumMod val="50000"/>
                </a:schemeClr>
              </a:solidFill>
              <a:latin typeface="Arial" pitchFamily="34" charset="0"/>
              <a:cs typeface="Arial" pitchFamily="34" charset="0"/>
            </a:endParaRPr>
          </a:p>
        </p:txBody>
      </p:sp>
      <p:sp>
        <p:nvSpPr>
          <p:cNvPr id="15" name="Content Placeholder 47"/>
          <p:cNvSpPr txBox="1">
            <a:spLocks/>
          </p:cNvSpPr>
          <p:nvPr/>
        </p:nvSpPr>
        <p:spPr>
          <a:xfrm>
            <a:off x="533400" y="764225"/>
            <a:ext cx="3962400" cy="1052068"/>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0"/>
              </a:spcBef>
              <a:buNone/>
            </a:pPr>
            <a:r>
              <a:rPr lang="en-US" sz="1600" b="1" dirty="0">
                <a:latin typeface="Arial" pitchFamily="34" charset="0"/>
              </a:rPr>
              <a:t>Analog</a:t>
            </a:r>
          </a:p>
          <a:p>
            <a:pPr marL="0" indent="0">
              <a:spcBef>
                <a:spcPts val="0"/>
              </a:spcBef>
              <a:buNone/>
            </a:pPr>
            <a:r>
              <a:rPr lang="en-US" sz="1600" dirty="0">
                <a:latin typeface="Arial" pitchFamily="34" charset="0"/>
              </a:rPr>
              <a:t>24 cameras cover this public </a:t>
            </a:r>
            <a:r>
              <a:rPr lang="en-US" sz="1600" dirty="0" smtClean="0">
                <a:latin typeface="Arial" pitchFamily="34" charset="0"/>
              </a:rPr>
              <a:t>area and key areas of interest</a:t>
            </a:r>
            <a:endParaRPr lang="en-US" sz="1600" dirty="0">
              <a:latin typeface="Arial" pitchFamily="34" charset="0"/>
            </a:endParaRPr>
          </a:p>
        </p:txBody>
      </p:sp>
      <p:pic>
        <p:nvPicPr>
          <p:cNvPr id="16" name="Picture 2"/>
          <p:cNvPicPr>
            <a:picLocks noChangeAspect="1" noChangeArrowheads="1"/>
          </p:cNvPicPr>
          <p:nvPr/>
        </p:nvPicPr>
        <p:blipFill>
          <a:blip r:embed="rId3" cstate="screen">
            <a:extLst>
              <a:ext uri="{28A0092B-C50C-407E-A947-70E740481C1C}">
                <a14:useLocalDpi xmlns:a14="http://schemas.microsoft.com/office/drawing/2010/main"/>
              </a:ext>
            </a:extLst>
          </a:blip>
          <a:stretch>
            <a:fillRect/>
          </a:stretch>
        </p:blipFill>
        <p:spPr bwMode="auto">
          <a:xfrm>
            <a:off x="489509" y="1733550"/>
            <a:ext cx="4050182" cy="2521306"/>
          </a:xfrm>
          <a:prstGeom prst="rect">
            <a:avLst/>
          </a:prstGeom>
          <a:noFill/>
          <a:ln w="12700">
            <a:solidFill>
              <a:schemeClr val="tx1"/>
            </a:solidFill>
            <a:miter lim="800000"/>
            <a:headEnd/>
            <a:tailEnd/>
          </a:ln>
          <a:effectLst>
            <a:outerShdw blurRad="50800" dist="38100" dir="2700000" algn="tl" rotWithShape="0">
              <a:prstClr val="black">
                <a:alpha val="40000"/>
              </a:prstClr>
            </a:outerShdw>
          </a:effectLst>
        </p:spPr>
      </p:pic>
      <p:pic>
        <p:nvPicPr>
          <p:cNvPr id="17" name="Picture 3"/>
          <p:cNvPicPr>
            <a:picLocks noChangeAspect="1" noChangeArrowheads="1"/>
          </p:cNvPicPr>
          <p:nvPr/>
        </p:nvPicPr>
        <p:blipFill>
          <a:blip r:embed="rId4" cstate="screen">
            <a:extLst>
              <a:ext uri="{28A0092B-C50C-407E-A947-70E740481C1C}">
                <a14:useLocalDpi xmlns:a14="http://schemas.microsoft.com/office/drawing/2010/main"/>
              </a:ext>
            </a:extLst>
          </a:blip>
          <a:stretch>
            <a:fillRect/>
          </a:stretch>
        </p:blipFill>
        <p:spPr bwMode="auto">
          <a:xfrm>
            <a:off x="4815666" y="1733550"/>
            <a:ext cx="4077005" cy="2528011"/>
          </a:xfrm>
          <a:prstGeom prst="rect">
            <a:avLst/>
          </a:prstGeom>
          <a:noFill/>
          <a:ln w="12700">
            <a:solidFill>
              <a:schemeClr val="tx1"/>
            </a:solidFill>
            <a:miter lim="800000"/>
            <a:headEnd/>
            <a:tailEnd/>
          </a:ln>
          <a:effectLst>
            <a:outerShdw blurRad="50800" dist="38100" dir="2700000" algn="tl" rotWithShape="0">
              <a:prstClr val="black">
                <a:alpha val="40000"/>
              </a:prstClr>
            </a:outerShdw>
          </a:effectLst>
        </p:spPr>
      </p:pic>
      <p:sp>
        <p:nvSpPr>
          <p:cNvPr id="8" name="Title 1"/>
          <p:cNvSpPr txBox="1">
            <a:spLocks/>
          </p:cNvSpPr>
          <p:nvPr/>
        </p:nvSpPr>
        <p:spPr>
          <a:xfrm>
            <a:off x="152400" y="57150"/>
            <a:ext cx="9144000" cy="381000"/>
          </a:xfrm>
          <a:prstGeom prst="rect">
            <a:avLst/>
          </a:prstGeom>
          <a:effectLst/>
        </p:spPr>
        <p:txBody>
          <a:bodyPr vert="horz" lIns="91440" tIns="45720" rIns="91440" bIns="45720" rtlCol="0" anchor="ctr">
            <a:noAutofit/>
          </a:bodyPr>
          <a:lstStyle>
            <a:lvl1pPr algn="l" defTabSz="914400" rtl="0" eaLnBrk="1" latinLnBrk="0" hangingPunct="1">
              <a:spcBef>
                <a:spcPct val="0"/>
              </a:spcBef>
              <a:buNone/>
              <a:defRPr sz="2500" kern="1200" baseline="0">
                <a:solidFill>
                  <a:schemeClr val="bg1">
                    <a:lumMod val="50000"/>
                  </a:schemeClr>
                </a:solidFill>
                <a:effectLst/>
                <a:latin typeface="Arial" pitchFamily="34" charset="0"/>
                <a:ea typeface="+mj-ea"/>
                <a:cs typeface="+mj-cs"/>
              </a:defRPr>
            </a:lvl1pPr>
          </a:lstStyle>
          <a:p>
            <a:r>
              <a:rPr lang="en-US" sz="1800" dirty="0">
                <a:solidFill>
                  <a:schemeClr val="tx1">
                    <a:lumMod val="85000"/>
                    <a:lumOff val="15000"/>
                  </a:schemeClr>
                </a:solidFill>
              </a:rPr>
              <a:t>SurroundVideo</a:t>
            </a:r>
            <a:r>
              <a:rPr lang="en-US" sz="1800" baseline="30000" dirty="0">
                <a:solidFill>
                  <a:schemeClr val="tx1">
                    <a:lumMod val="85000"/>
                    <a:lumOff val="15000"/>
                  </a:schemeClr>
                </a:solidFill>
              </a:rPr>
              <a:t>®</a:t>
            </a:r>
            <a:r>
              <a:rPr lang="en-US" sz="1800" dirty="0">
                <a:solidFill>
                  <a:schemeClr val="tx1">
                    <a:lumMod val="85000"/>
                    <a:lumOff val="15000"/>
                  </a:schemeClr>
                </a:solidFill>
              </a:rPr>
              <a:t> </a:t>
            </a:r>
            <a:r>
              <a:rPr lang="en-US" sz="1800" dirty="0" smtClean="0">
                <a:solidFill>
                  <a:schemeClr val="tx1">
                    <a:lumMod val="85000"/>
                    <a:lumOff val="15000"/>
                  </a:schemeClr>
                </a:solidFill>
              </a:rPr>
              <a:t>Open Quad</a:t>
            </a:r>
            <a:endParaRPr lang="en-US" sz="1800" spc="-60" dirty="0">
              <a:solidFill>
                <a:schemeClr val="tx1">
                  <a:lumMod val="85000"/>
                  <a:lumOff val="15000"/>
                </a:schemeClr>
              </a:solidFill>
              <a:latin typeface="Arial"/>
              <a:cs typeface="Arial"/>
            </a:endParaRPr>
          </a:p>
        </p:txBody>
      </p:sp>
    </p:spTree>
    <p:extLst>
      <p:ext uri="{BB962C8B-B14F-4D97-AF65-F5344CB8AC3E}">
        <p14:creationId xmlns:p14="http://schemas.microsoft.com/office/powerpoint/2010/main" val="2434969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152400" y="57150"/>
            <a:ext cx="9144000" cy="381000"/>
          </a:xfrm>
          <a:prstGeom prst="rect">
            <a:avLst/>
          </a:prstGeom>
          <a:effectLst/>
        </p:spPr>
        <p:txBody>
          <a:bodyPr vert="horz" lIns="91440" tIns="45720" rIns="91440" bIns="45720" rtlCol="0" anchor="ctr">
            <a:noAutofit/>
          </a:bodyPr>
          <a:lstStyle>
            <a:lvl1pPr algn="l" defTabSz="914400" rtl="0" eaLnBrk="1" latinLnBrk="0" hangingPunct="1">
              <a:spcBef>
                <a:spcPct val="0"/>
              </a:spcBef>
              <a:buNone/>
              <a:defRPr sz="2500" kern="1200" baseline="0">
                <a:solidFill>
                  <a:schemeClr val="bg1">
                    <a:lumMod val="50000"/>
                  </a:schemeClr>
                </a:solidFill>
                <a:effectLst/>
                <a:latin typeface="Arial" pitchFamily="34" charset="0"/>
                <a:ea typeface="+mj-ea"/>
                <a:cs typeface="+mj-cs"/>
              </a:defRPr>
            </a:lvl1pPr>
          </a:lstStyle>
          <a:p>
            <a:r>
              <a:rPr lang="en-US" sz="1800" dirty="0">
                <a:solidFill>
                  <a:schemeClr val="tx1">
                    <a:lumMod val="85000"/>
                    <a:lumOff val="15000"/>
                  </a:schemeClr>
                </a:solidFill>
              </a:rPr>
              <a:t>SurroundVideo</a:t>
            </a:r>
            <a:r>
              <a:rPr lang="en-US" sz="1800" baseline="30000" dirty="0">
                <a:solidFill>
                  <a:schemeClr val="tx1">
                    <a:lumMod val="85000"/>
                    <a:lumOff val="15000"/>
                  </a:schemeClr>
                </a:solidFill>
              </a:rPr>
              <a:t>®</a:t>
            </a:r>
            <a:r>
              <a:rPr lang="en-US" sz="1800" dirty="0">
                <a:solidFill>
                  <a:schemeClr val="tx1">
                    <a:lumMod val="85000"/>
                    <a:lumOff val="15000"/>
                  </a:schemeClr>
                </a:solidFill>
              </a:rPr>
              <a:t> </a:t>
            </a:r>
            <a:r>
              <a:rPr lang="en-US" sz="1800" dirty="0" smtClean="0">
                <a:solidFill>
                  <a:schemeClr val="tx1">
                    <a:lumMod val="85000"/>
                    <a:lumOff val="15000"/>
                  </a:schemeClr>
                </a:solidFill>
              </a:rPr>
              <a:t>Other Spaces</a:t>
            </a:r>
            <a:endParaRPr lang="en-US" sz="1800" spc="-60" dirty="0">
              <a:solidFill>
                <a:schemeClr val="tx1">
                  <a:lumMod val="85000"/>
                  <a:lumOff val="15000"/>
                </a:schemeClr>
              </a:solidFill>
              <a:latin typeface="Arial"/>
              <a:cs typeface="Arial"/>
            </a:endParaRPr>
          </a:p>
        </p:txBody>
      </p:sp>
      <p:pic>
        <p:nvPicPr>
          <p:cNvPr id="7" name="Picture 3" descr="C:\Users\tbrahms\Documents\Presentations\SchoolPictures\Arecont Vision 08 Megapixel 025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2338" y="1068664"/>
            <a:ext cx="8829261" cy="165548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C:\Users\tbrahms\Documents\Presentations\SchoolPictures\Arecont Vision 08 Megapixel 025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2400" y="2930033"/>
            <a:ext cx="8829261" cy="16577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7403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6200" y="590550"/>
            <a:ext cx="8686800" cy="338554"/>
          </a:xfrm>
          <a:prstGeom prst="rect">
            <a:avLst/>
          </a:prstGeom>
          <a:noFill/>
        </p:spPr>
        <p:txBody>
          <a:bodyPr wrap="square" rtlCol="0">
            <a:spAutoFit/>
          </a:bodyPr>
          <a:lstStyle/>
          <a:p>
            <a:r>
              <a:rPr lang="en-US" sz="1600" b="1" u="sng" dirty="0" smtClean="0">
                <a:latin typeface="Arial" pitchFamily="34" charset="0"/>
                <a:cs typeface="Arial" pitchFamily="34" charset="0"/>
              </a:rPr>
              <a:t>CAMERA REDUCTION / INCREASED RESOLUTION | AIRPORT</a:t>
            </a:r>
            <a:endParaRPr lang="en-US" sz="1600" b="1" u="sng" dirty="0">
              <a:latin typeface="Arial" pitchFamily="34" charset="0"/>
              <a:cs typeface="Arial" pitchFamily="34" charset="0"/>
            </a:endParaRPr>
          </a:p>
        </p:txBody>
      </p:sp>
      <p:sp>
        <p:nvSpPr>
          <p:cNvPr id="6" name="Content Placeholder 2"/>
          <p:cNvSpPr>
            <a:spLocks noGrp="1"/>
          </p:cNvSpPr>
          <p:nvPr>
            <p:ph sz="half" idx="1"/>
          </p:nvPr>
        </p:nvSpPr>
        <p:spPr>
          <a:xfrm>
            <a:off x="4800599" y="971550"/>
            <a:ext cx="4217991" cy="1215390"/>
          </a:xfrm>
        </p:spPr>
        <p:txBody>
          <a:bodyPr>
            <a:noAutofit/>
          </a:bodyPr>
          <a:lstStyle/>
          <a:p>
            <a:pPr marL="0" indent="0">
              <a:spcBef>
                <a:spcPts val="0"/>
              </a:spcBef>
              <a:buNone/>
            </a:pPr>
            <a:r>
              <a:rPr lang="en-US" sz="1800" dirty="0" smtClean="0"/>
              <a:t>Megapixel</a:t>
            </a:r>
          </a:p>
          <a:p>
            <a:pPr marL="0" lvl="1" indent="0">
              <a:spcBef>
                <a:spcPts val="0"/>
              </a:spcBef>
              <a:buNone/>
            </a:pPr>
            <a:r>
              <a:rPr lang="en-US" sz="1800" dirty="0" smtClean="0"/>
              <a:t>3 Arecont Vision megapixel cameras better coverage and double the resolution.</a:t>
            </a:r>
            <a:endParaRPr lang="en-US" sz="1800" dirty="0"/>
          </a:p>
        </p:txBody>
      </p:sp>
      <p:sp>
        <p:nvSpPr>
          <p:cNvPr id="7" name="Content Placeholder 47"/>
          <p:cNvSpPr txBox="1">
            <a:spLocks/>
          </p:cNvSpPr>
          <p:nvPr/>
        </p:nvSpPr>
        <p:spPr>
          <a:xfrm>
            <a:off x="240351" y="971550"/>
            <a:ext cx="4179249" cy="913787"/>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110000"/>
              </a:lnSpc>
              <a:spcBef>
                <a:spcPts val="0"/>
              </a:spcBef>
              <a:buNone/>
            </a:pPr>
            <a:r>
              <a:rPr lang="en-US" sz="1800" dirty="0">
                <a:solidFill>
                  <a:schemeClr val="tx1">
                    <a:lumMod val="75000"/>
                    <a:lumOff val="25000"/>
                  </a:schemeClr>
                </a:solidFill>
                <a:latin typeface="Arial" pitchFamily="34" charset="0"/>
              </a:rPr>
              <a:t>Analog</a:t>
            </a:r>
          </a:p>
          <a:p>
            <a:pPr marL="0" lvl="1" indent="0">
              <a:lnSpc>
                <a:spcPct val="110000"/>
              </a:lnSpc>
              <a:spcBef>
                <a:spcPts val="0"/>
              </a:spcBef>
              <a:buNone/>
            </a:pPr>
            <a:r>
              <a:rPr lang="en-US" sz="1800" dirty="0">
                <a:solidFill>
                  <a:schemeClr val="tx1">
                    <a:lumMod val="75000"/>
                    <a:lumOff val="25000"/>
                  </a:schemeClr>
                </a:solidFill>
                <a:latin typeface="Arial" pitchFamily="34" charset="0"/>
              </a:rPr>
              <a:t>11 cameras to cover ticketing public area</a:t>
            </a:r>
            <a:r>
              <a:rPr lang="en-US" sz="1800" dirty="0" smtClean="0">
                <a:solidFill>
                  <a:schemeClr val="tx1">
                    <a:lumMod val="75000"/>
                    <a:lumOff val="25000"/>
                  </a:schemeClr>
                </a:solidFill>
                <a:latin typeface="Arial" pitchFamily="34" charset="0"/>
                <a:cs typeface="Arial" pitchFamily="34" charset="0"/>
              </a:rPr>
              <a:t>.</a:t>
            </a:r>
          </a:p>
        </p:txBody>
      </p:sp>
      <p:graphicFrame>
        <p:nvGraphicFramePr>
          <p:cNvPr id="1026" name="Object 2"/>
          <p:cNvGraphicFramePr>
            <a:graphicFrameLocks noChangeAspect="1"/>
          </p:cNvGraphicFramePr>
          <p:nvPr>
            <p:extLst>
              <p:ext uri="{D42A27DB-BD31-4B8C-83A1-F6EECF244321}">
                <p14:modId xmlns:p14="http://schemas.microsoft.com/office/powerpoint/2010/main" val="1297261779"/>
              </p:ext>
            </p:extLst>
          </p:nvPr>
        </p:nvGraphicFramePr>
        <p:xfrm>
          <a:off x="399594" y="2343150"/>
          <a:ext cx="4070633" cy="1981200"/>
        </p:xfrm>
        <a:graphic>
          <a:graphicData uri="http://schemas.openxmlformats.org/presentationml/2006/ole">
            <mc:AlternateContent xmlns:mc="http://schemas.openxmlformats.org/markup-compatibility/2006">
              <mc:Choice xmlns:v="urn:schemas-microsoft-com:vml" Requires="v">
                <p:oleObj spid="_x0000_s1028" name="Visio" r:id="rId3" imgW="32623199" imgH="15878567" progId="">
                  <p:embed/>
                </p:oleObj>
              </mc:Choice>
              <mc:Fallback>
                <p:oleObj name="Visio" r:id="rId3" imgW="32623199" imgH="15878567" progId="">
                  <p:embed/>
                  <p:pic>
                    <p:nvPicPr>
                      <p:cNvPr id="0" name="Object 3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9594" y="2343150"/>
                        <a:ext cx="4070633" cy="19812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027" name="Object 3"/>
          <p:cNvGraphicFramePr>
            <a:graphicFrameLocks noChangeAspect="1"/>
          </p:cNvGraphicFramePr>
          <p:nvPr>
            <p:extLst>
              <p:ext uri="{D42A27DB-BD31-4B8C-83A1-F6EECF244321}">
                <p14:modId xmlns:p14="http://schemas.microsoft.com/office/powerpoint/2010/main" val="3866458997"/>
              </p:ext>
            </p:extLst>
          </p:nvPr>
        </p:nvGraphicFramePr>
        <p:xfrm>
          <a:off x="4616167" y="2343150"/>
          <a:ext cx="4070633" cy="1981200"/>
        </p:xfrm>
        <a:graphic>
          <a:graphicData uri="http://schemas.openxmlformats.org/presentationml/2006/ole">
            <mc:AlternateContent xmlns:mc="http://schemas.openxmlformats.org/markup-compatibility/2006">
              <mc:Choice xmlns:v="urn:schemas-microsoft-com:vml" Requires="v">
                <p:oleObj spid="_x0000_s1029" name="Visio" r:id="rId5" imgW="32623199" imgH="15878567" progId="">
                  <p:embed/>
                </p:oleObj>
              </mc:Choice>
              <mc:Fallback>
                <p:oleObj name="Visio" r:id="rId5" imgW="32623199" imgH="15878567" progId="">
                  <p:embed/>
                  <p:pic>
                    <p:nvPicPr>
                      <p:cNvPr id="0" name="Object 3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16167" y="2343150"/>
                        <a:ext cx="4070633" cy="19812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8" name="TextBox 7"/>
          <p:cNvSpPr txBox="1"/>
          <p:nvPr/>
        </p:nvSpPr>
        <p:spPr>
          <a:xfrm>
            <a:off x="0" y="68818"/>
            <a:ext cx="7391400" cy="369332"/>
          </a:xfrm>
          <a:prstGeom prst="rect">
            <a:avLst/>
          </a:prstGeom>
          <a:noFill/>
          <a:effectLst/>
        </p:spPr>
        <p:txBody>
          <a:bodyPr wrap="square" rtlCol="0">
            <a:spAutoFit/>
          </a:bodyPr>
          <a:lstStyle/>
          <a:p>
            <a:pPr>
              <a:spcBef>
                <a:spcPct val="0"/>
              </a:spcBef>
            </a:pPr>
            <a:r>
              <a:rPr lang="en-US" dirty="0">
                <a:solidFill>
                  <a:schemeClr val="tx1">
                    <a:lumMod val="85000"/>
                    <a:lumOff val="15000"/>
                  </a:schemeClr>
                </a:solidFill>
                <a:latin typeface="Arial" pitchFamily="34" charset="0"/>
                <a:ea typeface="+mj-ea"/>
                <a:cs typeface="+mj-cs"/>
              </a:rPr>
              <a:t>SurroundVideo</a:t>
            </a:r>
            <a:r>
              <a:rPr lang="en-US" baseline="30000" dirty="0">
                <a:solidFill>
                  <a:schemeClr val="tx1">
                    <a:lumMod val="85000"/>
                    <a:lumOff val="15000"/>
                  </a:schemeClr>
                </a:solidFill>
                <a:latin typeface="Arial" pitchFamily="34" charset="0"/>
                <a:ea typeface="+mj-ea"/>
                <a:cs typeface="+mj-cs"/>
              </a:rPr>
              <a:t>®</a:t>
            </a:r>
            <a:r>
              <a:rPr lang="en-US" dirty="0">
                <a:solidFill>
                  <a:schemeClr val="tx1">
                    <a:lumMod val="85000"/>
                    <a:lumOff val="15000"/>
                  </a:schemeClr>
                </a:solidFill>
                <a:latin typeface="Arial" pitchFamily="34" charset="0"/>
                <a:ea typeface="+mj-ea"/>
                <a:cs typeface="+mj-cs"/>
              </a:rPr>
              <a:t> </a:t>
            </a:r>
            <a:r>
              <a:rPr lang="en-US" dirty="0" smtClean="0">
                <a:solidFill>
                  <a:schemeClr val="tx1">
                    <a:lumMod val="85000"/>
                    <a:lumOff val="15000"/>
                  </a:schemeClr>
                </a:solidFill>
                <a:latin typeface="Arial" pitchFamily="34" charset="0"/>
                <a:ea typeface="+mj-ea"/>
                <a:cs typeface="+mj-cs"/>
              </a:rPr>
              <a:t>Open Space</a:t>
            </a:r>
            <a:endParaRPr lang="en-US" dirty="0">
              <a:solidFill>
                <a:schemeClr val="tx1">
                  <a:lumMod val="85000"/>
                  <a:lumOff val="15000"/>
                </a:schemeClr>
              </a:solidFill>
              <a:latin typeface="Arial" pitchFamily="34" charset="0"/>
              <a:ea typeface="+mj-ea"/>
              <a:cs typeface="+mj-cs"/>
            </a:endParaRPr>
          </a:p>
        </p:txBody>
      </p:sp>
    </p:spTree>
    <p:extLst>
      <p:ext uri="{BB962C8B-B14F-4D97-AF65-F5344CB8AC3E}">
        <p14:creationId xmlns:p14="http://schemas.microsoft.com/office/powerpoint/2010/main" val="221430559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2339" y="819150"/>
            <a:ext cx="8772982" cy="16293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2" descr="C:\Documents and Settings\oisarevich\Desktop\19, 87 Industrial.jpg"/>
          <p:cNvPicPr>
            <a:picLocks noChangeAspect="1" noChangeArrowheads="1"/>
          </p:cNvPicPr>
          <p:nvPr/>
        </p:nvPicPr>
        <p:blipFill>
          <a:blip r:embed="rId4" cstate="print"/>
          <a:srcRect t="2022"/>
          <a:stretch>
            <a:fillRect/>
          </a:stretch>
        </p:blipFill>
        <p:spPr bwMode="auto">
          <a:xfrm>
            <a:off x="172278" y="2724150"/>
            <a:ext cx="8753104" cy="1696165"/>
          </a:xfrm>
          <a:prstGeom prst="rect">
            <a:avLst/>
          </a:prstGeom>
          <a:noFill/>
        </p:spPr>
      </p:pic>
      <p:sp>
        <p:nvSpPr>
          <p:cNvPr id="7" name="Title 1"/>
          <p:cNvSpPr txBox="1">
            <a:spLocks/>
          </p:cNvSpPr>
          <p:nvPr/>
        </p:nvSpPr>
        <p:spPr>
          <a:xfrm>
            <a:off x="152400" y="57150"/>
            <a:ext cx="9144000" cy="381000"/>
          </a:xfrm>
          <a:prstGeom prst="rect">
            <a:avLst/>
          </a:prstGeom>
          <a:effectLst/>
        </p:spPr>
        <p:txBody>
          <a:bodyPr vert="horz" lIns="91440" tIns="45720" rIns="91440" bIns="45720" rtlCol="0" anchor="ctr">
            <a:noAutofit/>
          </a:bodyPr>
          <a:lstStyle>
            <a:lvl1pPr algn="l" defTabSz="914400" rtl="0" eaLnBrk="1" latinLnBrk="0" hangingPunct="1">
              <a:spcBef>
                <a:spcPct val="0"/>
              </a:spcBef>
              <a:buNone/>
              <a:defRPr sz="2500" kern="1200" baseline="0">
                <a:solidFill>
                  <a:schemeClr val="bg1">
                    <a:lumMod val="50000"/>
                  </a:schemeClr>
                </a:solidFill>
                <a:effectLst/>
                <a:latin typeface="Arial" pitchFamily="34" charset="0"/>
                <a:ea typeface="+mj-ea"/>
                <a:cs typeface="+mj-cs"/>
              </a:defRPr>
            </a:lvl1pPr>
          </a:lstStyle>
          <a:p>
            <a:r>
              <a:rPr lang="en-US" sz="1800" dirty="0">
                <a:solidFill>
                  <a:schemeClr val="tx1">
                    <a:lumMod val="85000"/>
                    <a:lumOff val="15000"/>
                  </a:schemeClr>
                </a:solidFill>
              </a:rPr>
              <a:t>SurroundVideo</a:t>
            </a:r>
            <a:r>
              <a:rPr lang="en-US" sz="1800" baseline="30000" dirty="0">
                <a:solidFill>
                  <a:schemeClr val="tx1">
                    <a:lumMod val="85000"/>
                    <a:lumOff val="15000"/>
                  </a:schemeClr>
                </a:solidFill>
              </a:rPr>
              <a:t>®</a:t>
            </a:r>
            <a:r>
              <a:rPr lang="en-US" sz="1800" dirty="0">
                <a:solidFill>
                  <a:schemeClr val="tx1">
                    <a:lumMod val="85000"/>
                    <a:lumOff val="15000"/>
                  </a:schemeClr>
                </a:solidFill>
              </a:rPr>
              <a:t> </a:t>
            </a:r>
            <a:r>
              <a:rPr lang="en-US" sz="1800" dirty="0" smtClean="0">
                <a:solidFill>
                  <a:schemeClr val="tx1">
                    <a:lumMod val="85000"/>
                    <a:lumOff val="15000"/>
                  </a:schemeClr>
                </a:solidFill>
              </a:rPr>
              <a:t>Other Spaces</a:t>
            </a:r>
            <a:endParaRPr lang="en-US" sz="1800" spc="-60" dirty="0">
              <a:solidFill>
                <a:schemeClr val="tx1">
                  <a:lumMod val="85000"/>
                  <a:lumOff val="15000"/>
                </a:schemeClr>
              </a:solidFill>
              <a:latin typeface="Arial"/>
              <a:cs typeface="Arial"/>
            </a:endParaRPr>
          </a:p>
        </p:txBody>
      </p:sp>
    </p:spTree>
    <p:extLst>
      <p:ext uri="{BB962C8B-B14F-4D97-AF65-F5344CB8AC3E}">
        <p14:creationId xmlns:p14="http://schemas.microsoft.com/office/powerpoint/2010/main" val="565358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SurroundVideo</a:t>
            </a:r>
            <a:r>
              <a:rPr lang="en-US" baseline="30000" dirty="0"/>
              <a:t>®</a:t>
            </a:r>
            <a:r>
              <a:rPr lang="en-US" dirty="0"/>
              <a:t> Other </a:t>
            </a:r>
            <a:r>
              <a:rPr lang="en-US" dirty="0" smtClean="0"/>
              <a:t>Space 360°</a:t>
            </a:r>
            <a:endParaRPr lang="en-US" dirty="0"/>
          </a:p>
        </p:txBody>
      </p:sp>
      <p:pic>
        <p:nvPicPr>
          <p:cNvPr id="9" name="Content Placeholder 8" descr="Arecont Vision_AV8360_2_Combined_ME PPT.jpg"/>
          <p:cNvPicPr>
            <a:picLocks noGrp="1" noChangeAspect="1"/>
          </p:cNvPicPr>
          <p:nvPr>
            <p:ph idx="1"/>
          </p:nvPr>
        </p:nvPicPr>
        <p:blipFill>
          <a:blip r:embed="rId2" cstate="print"/>
          <a:stretch>
            <a:fillRect/>
          </a:stretch>
        </p:blipFill>
        <p:spPr>
          <a:xfrm>
            <a:off x="1905000" y="742950"/>
            <a:ext cx="5588000" cy="4191000"/>
          </a:xfrm>
          <a:prstGeom prst="rect">
            <a:avLst/>
          </a:prstGeom>
          <a:ln w="12700">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599633668"/>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SurroundVideo</a:t>
            </a:r>
            <a:r>
              <a:rPr lang="en-US" baseline="30000" dirty="0"/>
              <a:t>®</a:t>
            </a:r>
            <a:r>
              <a:rPr lang="en-US" dirty="0"/>
              <a:t> </a:t>
            </a:r>
            <a:r>
              <a:rPr lang="en-US" dirty="0" smtClean="0"/>
              <a:t>Retail Coverage</a:t>
            </a:r>
            <a:endParaRPr lang="en-US" dirty="0"/>
          </a:p>
        </p:txBody>
      </p:sp>
      <p:pic>
        <p:nvPicPr>
          <p:cNvPr id="717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76400" y="819150"/>
            <a:ext cx="5596955" cy="41128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87167650"/>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SurroundVideo</a:t>
            </a:r>
            <a:r>
              <a:rPr lang="en-US" baseline="30000" dirty="0" smtClean="0"/>
              <a:t>®</a:t>
            </a:r>
            <a:r>
              <a:rPr lang="en-US" dirty="0" smtClean="0"/>
              <a:t> Grocery 180°</a:t>
            </a:r>
            <a:endParaRPr lang="en-US" dirty="0"/>
          </a:p>
        </p:txBody>
      </p:sp>
      <p:pic>
        <p:nvPicPr>
          <p:cNvPr id="4" name="Picture 2" descr="H:\Produce Shot 5 retouch copy.jpg"/>
          <p:cNvPicPr>
            <a:picLocks noGrp="1" noChangeAspect="1" noChangeArrowheads="1"/>
          </p:cNvPicPr>
          <p:nvPr>
            <p:ph idx="1"/>
          </p:nvPr>
        </p:nvPicPr>
        <p:blipFill>
          <a:blip r:embed="rId2" cstate="print"/>
          <a:srcRect t="2500" r="2344"/>
          <a:stretch>
            <a:fillRect/>
          </a:stretch>
        </p:blipFill>
        <p:spPr bwMode="auto">
          <a:xfrm>
            <a:off x="239270" y="895350"/>
            <a:ext cx="8686800" cy="1624488"/>
          </a:xfrm>
          <a:prstGeom prst="rect">
            <a:avLst/>
          </a:prstGeom>
          <a:noFill/>
        </p:spPr>
      </p:pic>
      <p:pic>
        <p:nvPicPr>
          <p:cNvPr id="5" name="Picture 2" descr="C:\Users\tbrahms\Documents\Presentations\Mike3x\Images\Arecont Vision_AV8180_The Boys Insid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8478" y="2876550"/>
            <a:ext cx="8668385" cy="15604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176225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SurroundVideo</a:t>
            </a:r>
            <a:r>
              <a:rPr lang="en-US" dirty="0" smtClean="0"/>
              <a:t>® Big Box 180°</a:t>
            </a:r>
            <a:endParaRPr lang="en-US" dirty="0"/>
          </a:p>
        </p:txBody>
      </p:sp>
      <p:pic>
        <p:nvPicPr>
          <p:cNvPr id="6" name="Picture 2" descr="C:\Users\tbrahms\Documents\Presentations\Corporate\Home Depot.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8600" y="971550"/>
            <a:ext cx="8686800" cy="160477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p:cNvPicPr>
            <a:picLocks noChangeAspect="1" noChangeArrowheads="1"/>
          </p:cNvPicPr>
          <p:nvPr/>
        </p:nvPicPr>
        <p:blipFill>
          <a:blip r:embed="rId3" cstate="print"/>
          <a:srcRect l="9167" r="17500" b="-923"/>
          <a:stretch>
            <a:fillRect/>
          </a:stretch>
        </p:blipFill>
        <p:spPr bwMode="auto">
          <a:xfrm>
            <a:off x="255104" y="2800350"/>
            <a:ext cx="8686800" cy="1590691"/>
          </a:xfrm>
          <a:prstGeom prst="rect">
            <a:avLst/>
          </a:prstGeom>
          <a:noFill/>
          <a:ln w="9525">
            <a:noFill/>
            <a:miter lim="800000"/>
            <a:headEnd/>
            <a:tailEnd/>
          </a:ln>
          <a:effectLst/>
        </p:spPr>
      </p:pic>
    </p:spTree>
    <p:extLst>
      <p:ext uri="{BB962C8B-B14F-4D97-AF65-F5344CB8AC3E}">
        <p14:creationId xmlns:p14="http://schemas.microsoft.com/office/powerpoint/2010/main" val="285946172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SurroundVideo</a:t>
            </a:r>
            <a:r>
              <a:rPr lang="en-US" dirty="0" smtClean="0"/>
              <a:t>® Retail 360°</a:t>
            </a:r>
            <a:endParaRPr lang="en-US" dirty="0"/>
          </a:p>
        </p:txBody>
      </p:sp>
      <p:grpSp>
        <p:nvGrpSpPr>
          <p:cNvPr id="3" name="Group 3"/>
          <p:cNvGrpSpPr/>
          <p:nvPr/>
        </p:nvGrpSpPr>
        <p:grpSpPr>
          <a:xfrm>
            <a:off x="221974" y="895350"/>
            <a:ext cx="4121426" cy="3200400"/>
            <a:chOff x="3234866" y="2782149"/>
            <a:chExt cx="5128926" cy="3851823"/>
          </a:xfrm>
        </p:grpSpPr>
        <p:pic>
          <p:nvPicPr>
            <p:cNvPr id="5" name="Picture 4" descr="O:\for Alex\Raul\AV8 series\Feed Store\Feed Store 2.jpg"/>
            <p:cNvPicPr>
              <a:picLocks noChangeAspect="1" noChangeArrowheads="1"/>
            </p:cNvPicPr>
            <p:nvPr/>
          </p:nvPicPr>
          <p:blipFill>
            <a:blip r:embed="rId2" cstate="print"/>
            <a:srcRect/>
            <a:stretch>
              <a:fillRect/>
            </a:stretch>
          </p:blipFill>
          <p:spPr bwMode="auto">
            <a:xfrm>
              <a:off x="3234866" y="2784947"/>
              <a:ext cx="2564463" cy="1923347"/>
            </a:xfrm>
            <a:prstGeom prst="rect">
              <a:avLst/>
            </a:prstGeom>
            <a:noFill/>
          </p:spPr>
        </p:pic>
        <p:pic>
          <p:nvPicPr>
            <p:cNvPr id="6" name="Picture 5" descr="O:\for Alex\Raul\AV8 series\Feed Store\Feed Store 3.jpg"/>
            <p:cNvPicPr>
              <a:picLocks noChangeAspect="1" noChangeArrowheads="1"/>
            </p:cNvPicPr>
            <p:nvPr/>
          </p:nvPicPr>
          <p:blipFill>
            <a:blip r:embed="rId3" cstate="print"/>
            <a:srcRect/>
            <a:stretch>
              <a:fillRect/>
            </a:stretch>
          </p:blipFill>
          <p:spPr bwMode="auto">
            <a:xfrm>
              <a:off x="5799329" y="2782149"/>
              <a:ext cx="2564463" cy="1923347"/>
            </a:xfrm>
            <a:prstGeom prst="rect">
              <a:avLst/>
            </a:prstGeom>
            <a:noFill/>
          </p:spPr>
        </p:pic>
        <p:pic>
          <p:nvPicPr>
            <p:cNvPr id="7" name="Picture 6" descr="O:\for Alex\Raul\AV8 series\Feed Store\Feed Store 4.jpg"/>
            <p:cNvPicPr>
              <a:picLocks noChangeAspect="1" noChangeArrowheads="1"/>
            </p:cNvPicPr>
            <p:nvPr/>
          </p:nvPicPr>
          <p:blipFill>
            <a:blip r:embed="rId4" cstate="print"/>
            <a:srcRect/>
            <a:stretch>
              <a:fillRect/>
            </a:stretch>
          </p:blipFill>
          <p:spPr bwMode="auto">
            <a:xfrm>
              <a:off x="3234866" y="4708448"/>
              <a:ext cx="2564463" cy="1923347"/>
            </a:xfrm>
            <a:prstGeom prst="rect">
              <a:avLst/>
            </a:prstGeom>
            <a:noFill/>
          </p:spPr>
        </p:pic>
        <p:pic>
          <p:nvPicPr>
            <p:cNvPr id="8" name="Picture 7" descr="O:\for Alex\Raul\AV8 series\Feed Store\Feed Store 1.jpg"/>
            <p:cNvPicPr>
              <a:picLocks noChangeAspect="1" noChangeArrowheads="1"/>
            </p:cNvPicPr>
            <p:nvPr/>
          </p:nvPicPr>
          <p:blipFill>
            <a:blip r:embed="rId5" cstate="print"/>
            <a:srcRect/>
            <a:stretch>
              <a:fillRect/>
            </a:stretch>
          </p:blipFill>
          <p:spPr bwMode="auto">
            <a:xfrm>
              <a:off x="5799329" y="4710625"/>
              <a:ext cx="2564463" cy="1923347"/>
            </a:xfrm>
            <a:prstGeom prst="rect">
              <a:avLst/>
            </a:prstGeom>
            <a:noFill/>
          </p:spPr>
        </p:pic>
      </p:grpSp>
      <p:pic>
        <p:nvPicPr>
          <p:cNvPr id="9" name="Picture 2" descr="F:\Retail-360.jpg"/>
          <p:cNvPicPr>
            <a:picLocks noGrp="1" noChangeAspect="1" noChangeArrowheads="1"/>
          </p:cNvPicPr>
          <p:nvPr>
            <p:ph idx="1"/>
          </p:nvPr>
        </p:nvPicPr>
        <p:blipFill>
          <a:blip r:embed="rId6" cstate="print"/>
          <a:srcRect/>
          <a:stretch>
            <a:fillRect/>
          </a:stretch>
        </p:blipFill>
        <p:spPr bwMode="auto">
          <a:xfrm>
            <a:off x="4648200" y="897619"/>
            <a:ext cx="4306957" cy="3231523"/>
          </a:xfrm>
          <a:prstGeom prst="rect">
            <a:avLst/>
          </a:prstGeom>
          <a:noFill/>
        </p:spPr>
      </p:pic>
    </p:spTree>
    <p:extLst>
      <p:ext uri="{BB962C8B-B14F-4D97-AF65-F5344CB8AC3E}">
        <p14:creationId xmlns:p14="http://schemas.microsoft.com/office/powerpoint/2010/main" val="158023768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Isosceles Triangle 13"/>
          <p:cNvSpPr/>
          <p:nvPr/>
        </p:nvSpPr>
        <p:spPr>
          <a:xfrm rot="17932633">
            <a:off x="3428140" y="-1433093"/>
            <a:ext cx="3816968" cy="6102046"/>
          </a:xfrm>
          <a:prstGeom prst="triangle">
            <a:avLst>
              <a:gd name="adj" fmla="val 12581"/>
            </a:avLst>
          </a:prstGeom>
          <a:gradFill>
            <a:gsLst>
              <a:gs pos="6000">
                <a:srgbClr val="8488C4">
                  <a:alpha val="13000"/>
                </a:srgbClr>
              </a:gs>
              <a:gs pos="37000">
                <a:srgbClr val="D4DEFF"/>
              </a:gs>
              <a:gs pos="83000">
                <a:srgbClr val="D4DEFF"/>
              </a:gs>
              <a:gs pos="96000">
                <a:srgbClr val="96AB94"/>
              </a:gs>
            </a:gsLst>
            <a:lin ang="2220000" scaled="0"/>
          </a:gradFill>
          <a:ln w="12700">
            <a:solidFill>
              <a:schemeClr val="accent4">
                <a:lumMod val="75000"/>
                <a:alpha val="4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5" name="Picture 20" descr="imag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38780" y="1004888"/>
            <a:ext cx="514944" cy="514350"/>
          </a:xfrm>
          <a:prstGeom prst="rect">
            <a:avLst/>
          </a:prstGeom>
          <a:noFill/>
          <a:extLst>
            <a:ext uri="{909E8E84-426E-40DD-AFC4-6F175D3DCCD1}">
              <a14:hiddenFill xmlns:a14="http://schemas.microsoft.com/office/drawing/2010/main">
                <a:solidFill>
                  <a:srgbClr val="FFFFFF"/>
                </a:solidFill>
              </a14:hiddenFill>
            </a:ext>
          </a:extLst>
        </p:spPr>
      </p:pic>
      <p:cxnSp>
        <p:nvCxnSpPr>
          <p:cNvPr id="56" name="直線コネクタ 55"/>
          <p:cNvCxnSpPr/>
          <p:nvPr/>
        </p:nvCxnSpPr>
        <p:spPr>
          <a:xfrm>
            <a:off x="1996252" y="1386832"/>
            <a:ext cx="55469" cy="269227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26" name="直線矢印コネクタ 25"/>
          <p:cNvCxnSpPr/>
          <p:nvPr/>
        </p:nvCxnSpPr>
        <p:spPr>
          <a:xfrm flipV="1">
            <a:off x="4267200" y="1428750"/>
            <a:ext cx="529554" cy="1371600"/>
          </a:xfrm>
          <a:prstGeom prst="straightConnector1">
            <a:avLst/>
          </a:prstGeom>
          <a:ln w="1270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2" name="Rectangle 1"/>
          <p:cNvSpPr/>
          <p:nvPr/>
        </p:nvSpPr>
        <p:spPr>
          <a:xfrm>
            <a:off x="76200" y="68818"/>
            <a:ext cx="7467600" cy="369332"/>
          </a:xfrm>
          <a:prstGeom prst="rect">
            <a:avLst/>
          </a:prstGeom>
        </p:spPr>
        <p:txBody>
          <a:bodyPr wrap="square">
            <a:spAutoFit/>
          </a:bodyPr>
          <a:lstStyle/>
          <a:p>
            <a:r>
              <a:rPr lang="en-US" dirty="0" smtClean="0">
                <a:solidFill>
                  <a:schemeClr val="tx1">
                    <a:lumMod val="85000"/>
                    <a:lumOff val="15000"/>
                  </a:schemeClr>
                </a:solidFill>
                <a:latin typeface="Arial" pitchFamily="34" charset="0"/>
                <a:ea typeface="+mj-ea"/>
                <a:cs typeface="+mj-cs"/>
              </a:rPr>
              <a:t>Panoramic Best Mounting Height </a:t>
            </a:r>
            <a:endParaRPr lang="en-US" dirty="0">
              <a:solidFill>
                <a:schemeClr val="tx1">
                  <a:lumMod val="85000"/>
                  <a:lumOff val="15000"/>
                </a:schemeClr>
              </a:solidFill>
              <a:latin typeface="Arial" pitchFamily="34" charset="0"/>
              <a:ea typeface="+mj-ea"/>
              <a:cs typeface="+mj-cs"/>
            </a:endParaRPr>
          </a:p>
        </p:txBody>
      </p:sp>
      <p:cxnSp>
        <p:nvCxnSpPr>
          <p:cNvPr id="37" name="直線矢印コネクタ 25"/>
          <p:cNvCxnSpPr/>
          <p:nvPr/>
        </p:nvCxnSpPr>
        <p:spPr>
          <a:xfrm flipH="1" flipV="1">
            <a:off x="1866900" y="1519238"/>
            <a:ext cx="38100" cy="2559332"/>
          </a:xfrm>
          <a:prstGeom prst="straightConnector1">
            <a:avLst/>
          </a:prstGeom>
          <a:ln w="38100">
            <a:headEnd type="arrow"/>
            <a:tailEnd type="arrow"/>
          </a:ln>
        </p:spPr>
        <p:style>
          <a:lnRef idx="1">
            <a:schemeClr val="accent1"/>
          </a:lnRef>
          <a:fillRef idx="0">
            <a:schemeClr val="accent1"/>
          </a:fillRef>
          <a:effectRef idx="0">
            <a:schemeClr val="accent1"/>
          </a:effectRef>
          <a:fontRef idx="minor">
            <a:schemeClr val="tx1"/>
          </a:fontRef>
        </p:style>
      </p:cxnSp>
      <p:pic>
        <p:nvPicPr>
          <p:cNvPr id="4100" name="Picture 4" descr="C:\Users\tbrahms\AppData\Local\Microsoft\Windows\Temporary Internet Files\Content.IE5\3AY8HUIU\MC900437525[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58542" y="2647950"/>
            <a:ext cx="1876425" cy="1514475"/>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p:cNvSpPr txBox="1"/>
          <p:nvPr/>
        </p:nvSpPr>
        <p:spPr>
          <a:xfrm>
            <a:off x="4004488" y="1853684"/>
            <a:ext cx="537246" cy="369332"/>
          </a:xfrm>
          <a:prstGeom prst="rect">
            <a:avLst/>
          </a:prstGeom>
          <a:noFill/>
        </p:spPr>
        <p:txBody>
          <a:bodyPr wrap="square" rtlCol="0">
            <a:spAutoFit/>
          </a:bodyPr>
          <a:lstStyle/>
          <a:p>
            <a:r>
              <a:rPr lang="en-US" dirty="0" smtClean="0"/>
              <a:t>37°</a:t>
            </a:r>
            <a:endParaRPr lang="en-US" dirty="0"/>
          </a:p>
        </p:txBody>
      </p:sp>
      <p:sp>
        <p:nvSpPr>
          <p:cNvPr id="18" name="TextBox 17"/>
          <p:cNvSpPr txBox="1"/>
          <p:nvPr/>
        </p:nvSpPr>
        <p:spPr>
          <a:xfrm>
            <a:off x="533400" y="2548301"/>
            <a:ext cx="1295400" cy="646331"/>
          </a:xfrm>
          <a:prstGeom prst="rect">
            <a:avLst/>
          </a:prstGeom>
          <a:noFill/>
        </p:spPr>
        <p:txBody>
          <a:bodyPr wrap="square" rtlCol="0">
            <a:spAutoFit/>
          </a:bodyPr>
          <a:lstStyle/>
          <a:p>
            <a:pPr algn="ctr"/>
            <a:r>
              <a:rPr lang="en-US" dirty="0" smtClean="0">
                <a:solidFill>
                  <a:srgbClr val="FF0000"/>
                </a:solidFill>
              </a:rPr>
              <a:t>15-20’ High</a:t>
            </a:r>
            <a:endParaRPr lang="en-US" dirty="0">
              <a:solidFill>
                <a:srgbClr val="FF0000"/>
              </a:solidFill>
            </a:endParaRPr>
          </a:p>
        </p:txBody>
      </p:sp>
      <p:cxnSp>
        <p:nvCxnSpPr>
          <p:cNvPr id="54" name="直線コネクタ 53"/>
          <p:cNvCxnSpPr/>
          <p:nvPr/>
        </p:nvCxnSpPr>
        <p:spPr>
          <a:xfrm>
            <a:off x="1728340" y="4078570"/>
            <a:ext cx="7415660" cy="532"/>
          </a:xfrm>
          <a:prstGeom prst="line">
            <a:avLst/>
          </a:prstGeom>
          <a:ln>
            <a:prstDash val="dash"/>
          </a:ln>
        </p:spPr>
        <p:style>
          <a:lnRef idx="1">
            <a:schemeClr val="accent1"/>
          </a:lnRef>
          <a:fillRef idx="0">
            <a:schemeClr val="accent1"/>
          </a:fillRef>
          <a:effectRef idx="0">
            <a:schemeClr val="accent1"/>
          </a:effectRef>
          <a:fontRef idx="minor">
            <a:schemeClr val="tx1"/>
          </a:fontRef>
        </p:style>
      </p:cxnSp>
      <p:pic>
        <p:nvPicPr>
          <p:cNvPr id="4103" name="Picture 7" descr="C:\Users\tbrahms\AppData\Local\Microsoft\Windows\Temporary Internet Files\Content.IE5\4930HDQD\MC900157569[1].wm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07918" y="3173712"/>
            <a:ext cx="2326481" cy="9053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91823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Company Update</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Record Breaking Results in 1Q13, April, and May!</a:t>
            </a:r>
          </a:p>
          <a:p>
            <a:pPr marL="114300" indent="0">
              <a:buNone/>
            </a:pPr>
            <a:endParaRPr lang="en-US" dirty="0" smtClean="0"/>
          </a:p>
          <a:p>
            <a:r>
              <a:rPr lang="en-US" dirty="0" smtClean="0"/>
              <a:t>New Product Releases</a:t>
            </a:r>
            <a:endParaRPr lang="en-US" dirty="0"/>
          </a:p>
          <a:p>
            <a:pPr lvl="1">
              <a:buFont typeface="Wingdings" pitchFamily="2" charset="2"/>
              <a:buChar char="§"/>
            </a:pPr>
            <a:r>
              <a:rPr lang="en-US" dirty="0" smtClean="0"/>
              <a:t>MegaDome2, </a:t>
            </a:r>
            <a:r>
              <a:rPr lang="en-US" dirty="0"/>
              <a:t>MegaBall, </a:t>
            </a:r>
            <a:r>
              <a:rPr lang="en-US" dirty="0" smtClean="0"/>
              <a:t>12MP WDR Panoramic, WDR Shipping at Start of 2013</a:t>
            </a:r>
            <a:endParaRPr lang="en-US" dirty="0"/>
          </a:p>
          <a:p>
            <a:pPr lvl="1">
              <a:buFont typeface="Wingdings" pitchFamily="2" charset="2"/>
              <a:buChar char="§"/>
            </a:pPr>
            <a:r>
              <a:rPr lang="en-US" dirty="0" smtClean="0"/>
              <a:t>MicroDome Shipping in June 2013</a:t>
            </a:r>
            <a:endParaRPr lang="en-US" dirty="0"/>
          </a:p>
          <a:p>
            <a:pPr lvl="1">
              <a:buFont typeface="Wingdings" pitchFamily="2" charset="2"/>
              <a:buChar char="§"/>
            </a:pPr>
            <a:r>
              <a:rPr lang="en-US" dirty="0" smtClean="0"/>
              <a:t>40MP </a:t>
            </a:r>
            <a:r>
              <a:rPr lang="en-US" dirty="0"/>
              <a:t>Panoramic Camera </a:t>
            </a:r>
            <a:r>
              <a:rPr lang="en-US" dirty="0" smtClean="0"/>
              <a:t>Systems Shipping in July 2013</a:t>
            </a:r>
          </a:p>
          <a:p>
            <a:pPr lvl="1">
              <a:buFont typeface="Wingdings" pitchFamily="2" charset="2"/>
              <a:buChar char="§"/>
            </a:pPr>
            <a:r>
              <a:rPr lang="en-US" dirty="0" smtClean="0"/>
              <a:t>Strong support of the Arecont Vision Advance Replacement Process</a:t>
            </a:r>
          </a:p>
          <a:p>
            <a:endParaRPr lang="en-US" dirty="0" smtClean="0"/>
          </a:p>
          <a:p>
            <a:r>
              <a:rPr lang="en-US" dirty="0" smtClean="0"/>
              <a:t>Global Events have been very successful this year</a:t>
            </a:r>
          </a:p>
          <a:p>
            <a:endParaRPr lang="en-US" dirty="0" smtClean="0"/>
          </a:p>
          <a:p>
            <a:r>
              <a:rPr lang="en-US" dirty="0" smtClean="0"/>
              <a:t>New Press Releases on Products, Customer </a:t>
            </a:r>
            <a:r>
              <a:rPr lang="en-US" dirty="0"/>
              <a:t>T</a:t>
            </a:r>
            <a:r>
              <a:rPr lang="en-US" dirty="0" smtClean="0"/>
              <a:t>estimonials, and our new People have been released</a:t>
            </a:r>
          </a:p>
          <a:p>
            <a:endParaRPr lang="en-US" dirty="0" smtClean="0"/>
          </a:p>
          <a:p>
            <a:r>
              <a:rPr lang="en-US" dirty="0" smtClean="0"/>
              <a:t>Thought leading Articles Published </a:t>
            </a:r>
            <a:r>
              <a:rPr lang="en-US" dirty="0"/>
              <a:t>G</a:t>
            </a:r>
            <a:r>
              <a:rPr lang="en-US" dirty="0" smtClean="0"/>
              <a:t>lobally</a:t>
            </a:r>
          </a:p>
          <a:p>
            <a:endParaRPr lang="en-US" dirty="0"/>
          </a:p>
          <a:p>
            <a:r>
              <a:rPr lang="en-US" dirty="0" smtClean="0"/>
              <a:t>New Case Studies are Available</a:t>
            </a:r>
          </a:p>
          <a:p>
            <a:endParaRPr lang="en-US" dirty="0"/>
          </a:p>
          <a:p>
            <a:r>
              <a:rPr lang="en-US" dirty="0" smtClean="0"/>
              <a:t>We continue to Celebrate our 10 Years of Leading the Way in Megapixel Video!</a:t>
            </a:r>
            <a:endParaRPr lang="en-US" dirty="0"/>
          </a:p>
          <a:p>
            <a:pPr lvl="1"/>
            <a:endParaRPr lang="en-US" dirty="0"/>
          </a:p>
          <a:p>
            <a:endParaRPr lang="en-US" dirty="0"/>
          </a:p>
          <a:p>
            <a:endParaRPr lang="en-US" dirty="0"/>
          </a:p>
          <a:p>
            <a:endParaRPr lang="en-US" dirty="0"/>
          </a:p>
        </p:txBody>
      </p:sp>
    </p:spTree>
    <p:extLst>
      <p:ext uri="{BB962C8B-B14F-4D97-AF65-F5344CB8AC3E}">
        <p14:creationId xmlns:p14="http://schemas.microsoft.com/office/powerpoint/2010/main" val="428345503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SurroundVideo</a:t>
            </a:r>
            <a:r>
              <a:rPr lang="en-US" sz="1800" baseline="30000" dirty="0" smtClean="0"/>
              <a:t>®</a:t>
            </a:r>
            <a:r>
              <a:rPr lang="en-US" sz="1800" dirty="0" smtClean="0"/>
              <a:t> </a:t>
            </a:r>
            <a:r>
              <a:rPr lang="en-US" dirty="0" smtClean="0"/>
              <a:t>Application Review</a:t>
            </a:r>
            <a:endParaRPr lang="en-US" dirty="0"/>
          </a:p>
        </p:txBody>
      </p:sp>
      <p:sp>
        <p:nvSpPr>
          <p:cNvPr id="5" name="Content Placeholder 2"/>
          <p:cNvSpPr txBox="1">
            <a:spLocks/>
          </p:cNvSpPr>
          <p:nvPr/>
        </p:nvSpPr>
        <p:spPr>
          <a:xfrm>
            <a:off x="381000" y="895350"/>
            <a:ext cx="8686800" cy="4191000"/>
          </a:xfrm>
          <a:prstGeom prst="rect">
            <a:avLst/>
          </a:prstGeom>
        </p:spPr>
        <p:txBody>
          <a:bodyPr vert="horz" lIns="91440" tIns="45720" rIns="91440" bIns="45720" rtlCol="0">
            <a:normAutofit/>
          </a:bodyPr>
          <a:lstStyle/>
          <a:p>
            <a:pPr marL="285750" marR="0" lvl="0" indent="-171450" algn="l" defTabSz="914400" rtl="0" eaLnBrk="1" fontAlgn="auto" latinLnBrk="0" hangingPunct="1">
              <a:lnSpc>
                <a:spcPct val="120000"/>
              </a:lnSpc>
              <a:spcBef>
                <a:spcPct val="20000"/>
              </a:spcBef>
              <a:spcAft>
                <a:spcPts val="0"/>
              </a:spcAft>
              <a:buClr>
                <a:srgbClr val="CD0920"/>
              </a:buClr>
              <a:buSzPct val="100000"/>
              <a:buFont typeface="Arial"/>
              <a:buChar char="•"/>
              <a:tabLst/>
              <a:defRPr/>
            </a:pPr>
            <a:r>
              <a:rPr kumimoji="0" lang="en-US" sz="1800" b="0" i="0" u="none" strike="noStrike" kern="1200" cap="none" spc="0" normalizeH="0" baseline="0" noProof="0" smtClean="0">
                <a:ln>
                  <a:noFill/>
                </a:ln>
                <a:solidFill>
                  <a:schemeClr val="tx1">
                    <a:lumMod val="75000"/>
                    <a:lumOff val="25000"/>
                  </a:schemeClr>
                </a:solidFill>
                <a:effectLst/>
                <a:uLnTx/>
                <a:uFillTx/>
                <a:latin typeface="Arial" pitchFamily="34" charset="0"/>
                <a:ea typeface="+mn-ea"/>
                <a:cs typeface="+mn-cs"/>
              </a:rPr>
              <a:t>Anywhere you have a very large space to cover with minimum mounting points.</a:t>
            </a:r>
          </a:p>
          <a:p>
            <a:pPr marL="285750" marR="0" lvl="0" indent="-171450" algn="l" defTabSz="914400" rtl="0" eaLnBrk="1" fontAlgn="auto" latinLnBrk="0" hangingPunct="1">
              <a:lnSpc>
                <a:spcPct val="120000"/>
              </a:lnSpc>
              <a:spcBef>
                <a:spcPct val="20000"/>
              </a:spcBef>
              <a:spcAft>
                <a:spcPts val="0"/>
              </a:spcAft>
              <a:buClr>
                <a:srgbClr val="CD0920"/>
              </a:buClr>
              <a:buSzPct val="100000"/>
              <a:buFont typeface="Arial"/>
              <a:buChar char="•"/>
              <a:tabLst/>
              <a:defRPr/>
            </a:pPr>
            <a:r>
              <a:rPr kumimoji="0" lang="en-US" sz="1800" b="0" i="0" u="none" strike="noStrike" kern="1200" cap="none" spc="0" normalizeH="0" baseline="0" noProof="0" smtClean="0">
                <a:ln>
                  <a:noFill/>
                </a:ln>
                <a:solidFill>
                  <a:schemeClr val="tx1">
                    <a:lumMod val="75000"/>
                    <a:lumOff val="25000"/>
                  </a:schemeClr>
                </a:solidFill>
                <a:effectLst/>
                <a:uLnTx/>
                <a:uFillTx/>
                <a:latin typeface="Arial" pitchFamily="34" charset="0"/>
                <a:ea typeface="+mn-ea"/>
                <a:cs typeface="+mn-cs"/>
              </a:rPr>
              <a:t>Common applications include:</a:t>
            </a:r>
          </a:p>
          <a:p>
            <a:pPr marL="628650" marR="0" lvl="1" indent="-171450" algn="l" defTabSz="914400" rtl="0" eaLnBrk="1" fontAlgn="auto" latinLnBrk="0" hangingPunct="1">
              <a:lnSpc>
                <a:spcPct val="120000"/>
              </a:lnSpc>
              <a:spcBef>
                <a:spcPct val="20000"/>
              </a:spcBef>
              <a:spcAft>
                <a:spcPts val="0"/>
              </a:spcAft>
              <a:buClrTx/>
              <a:buSzPct val="100000"/>
              <a:buFont typeface="Wingdings" pitchFamily="2" charset="2"/>
              <a:buChar char="§"/>
              <a:tabLst/>
              <a:defRPr/>
            </a:pPr>
            <a:r>
              <a:rPr kumimoji="0" lang="en-US" sz="1800" b="0" i="0" u="none" strike="noStrike" kern="1200" cap="none" spc="0" normalizeH="0" baseline="0" noProof="0" smtClean="0">
                <a:ln>
                  <a:noFill/>
                </a:ln>
                <a:solidFill>
                  <a:schemeClr val="tx1">
                    <a:lumMod val="75000"/>
                    <a:lumOff val="25000"/>
                  </a:schemeClr>
                </a:solidFill>
                <a:effectLst/>
                <a:uLnTx/>
                <a:uFillTx/>
                <a:latin typeface="Arial" pitchFamily="34" charset="0"/>
                <a:ea typeface="+mn-ea"/>
                <a:cs typeface="+mn-cs"/>
              </a:rPr>
              <a:t>Parking Lots</a:t>
            </a:r>
          </a:p>
          <a:p>
            <a:pPr marL="628650" marR="0" lvl="1" indent="-171450" algn="l" defTabSz="914400" rtl="0" eaLnBrk="1" fontAlgn="auto" latinLnBrk="0" hangingPunct="1">
              <a:lnSpc>
                <a:spcPct val="120000"/>
              </a:lnSpc>
              <a:spcBef>
                <a:spcPct val="20000"/>
              </a:spcBef>
              <a:spcAft>
                <a:spcPts val="0"/>
              </a:spcAft>
              <a:buClrTx/>
              <a:buSzPct val="100000"/>
              <a:buFont typeface="Wingdings" pitchFamily="2" charset="2"/>
              <a:buChar char="§"/>
              <a:tabLst/>
              <a:defRPr/>
            </a:pPr>
            <a:r>
              <a:rPr kumimoji="0" lang="en-US" sz="1800" b="0" i="0" u="none" strike="noStrike" kern="1200" cap="none" spc="0" normalizeH="0" baseline="0" noProof="0" smtClean="0">
                <a:ln>
                  <a:noFill/>
                </a:ln>
                <a:solidFill>
                  <a:schemeClr val="tx1">
                    <a:lumMod val="75000"/>
                    <a:lumOff val="25000"/>
                  </a:schemeClr>
                </a:solidFill>
                <a:effectLst/>
                <a:uLnTx/>
                <a:uFillTx/>
                <a:latin typeface="Arial" pitchFamily="34" charset="0"/>
                <a:ea typeface="+mn-ea"/>
                <a:cs typeface="+mn-cs"/>
              </a:rPr>
              <a:t>Campus Quads and Lecture Halls</a:t>
            </a:r>
          </a:p>
          <a:p>
            <a:pPr marL="628650" marR="0" lvl="1" indent="-171450" algn="l" defTabSz="914400" rtl="0" eaLnBrk="1" fontAlgn="auto" latinLnBrk="0" hangingPunct="1">
              <a:lnSpc>
                <a:spcPct val="120000"/>
              </a:lnSpc>
              <a:spcBef>
                <a:spcPct val="20000"/>
              </a:spcBef>
              <a:spcAft>
                <a:spcPts val="0"/>
              </a:spcAft>
              <a:buClrTx/>
              <a:buSzPct val="100000"/>
              <a:buFont typeface="Wingdings" pitchFamily="2" charset="2"/>
              <a:buChar char="§"/>
              <a:tabLst/>
              <a:defRPr/>
            </a:pPr>
            <a:r>
              <a:rPr kumimoji="0" lang="en-US" sz="1800" b="0" i="0" u="none" strike="noStrike" kern="1200" cap="none" spc="0" normalizeH="0" baseline="0" noProof="0" smtClean="0">
                <a:ln>
                  <a:noFill/>
                </a:ln>
                <a:solidFill>
                  <a:schemeClr val="tx1">
                    <a:lumMod val="75000"/>
                    <a:lumOff val="25000"/>
                  </a:schemeClr>
                </a:solidFill>
                <a:effectLst/>
                <a:uLnTx/>
                <a:uFillTx/>
                <a:latin typeface="Arial" pitchFamily="34" charset="0"/>
                <a:ea typeface="+mn-ea"/>
                <a:cs typeface="+mn-cs"/>
              </a:rPr>
              <a:t>Cafeterias and Building Lobbies</a:t>
            </a:r>
          </a:p>
          <a:p>
            <a:pPr marL="628650" marR="0" lvl="1" indent="-171450" algn="l" defTabSz="914400" rtl="0" eaLnBrk="1" fontAlgn="auto" latinLnBrk="0" hangingPunct="1">
              <a:lnSpc>
                <a:spcPct val="120000"/>
              </a:lnSpc>
              <a:spcBef>
                <a:spcPct val="20000"/>
              </a:spcBef>
              <a:spcAft>
                <a:spcPts val="0"/>
              </a:spcAft>
              <a:buClrTx/>
              <a:buSzPct val="100000"/>
              <a:buFont typeface="Wingdings" pitchFamily="2" charset="2"/>
              <a:buChar char="§"/>
              <a:tabLst/>
              <a:defRPr/>
            </a:pPr>
            <a:r>
              <a:rPr kumimoji="0" lang="en-US" sz="1800" b="0" i="0" u="none" strike="noStrike" kern="1200" cap="none" spc="0" normalizeH="0" baseline="0" noProof="0" smtClean="0">
                <a:ln>
                  <a:noFill/>
                </a:ln>
                <a:solidFill>
                  <a:schemeClr val="tx1">
                    <a:lumMod val="75000"/>
                    <a:lumOff val="25000"/>
                  </a:schemeClr>
                </a:solidFill>
                <a:effectLst/>
                <a:uLnTx/>
                <a:uFillTx/>
                <a:latin typeface="Arial" pitchFamily="34" charset="0"/>
                <a:ea typeface="+mn-ea"/>
                <a:cs typeface="+mn-cs"/>
              </a:rPr>
              <a:t>Large Industrial Spaces</a:t>
            </a:r>
          </a:p>
          <a:p>
            <a:pPr marL="628650" marR="0" lvl="1" indent="-171450" algn="l" defTabSz="914400" rtl="0" eaLnBrk="1" fontAlgn="auto" latinLnBrk="0" hangingPunct="1">
              <a:lnSpc>
                <a:spcPct val="120000"/>
              </a:lnSpc>
              <a:spcBef>
                <a:spcPct val="20000"/>
              </a:spcBef>
              <a:spcAft>
                <a:spcPts val="0"/>
              </a:spcAft>
              <a:buClrTx/>
              <a:buSzPct val="100000"/>
              <a:buFont typeface="Wingdings" pitchFamily="2" charset="2"/>
              <a:buChar char="§"/>
              <a:tabLst/>
              <a:defRPr/>
            </a:pPr>
            <a:r>
              <a:rPr kumimoji="0" lang="en-US" sz="1800" b="0" i="0" u="none" strike="noStrike" kern="1200" cap="none" spc="0" normalizeH="0" baseline="0" noProof="0" smtClean="0">
                <a:ln>
                  <a:noFill/>
                </a:ln>
                <a:solidFill>
                  <a:schemeClr val="tx1">
                    <a:lumMod val="75000"/>
                    <a:lumOff val="25000"/>
                  </a:schemeClr>
                </a:solidFill>
                <a:effectLst/>
                <a:uLnTx/>
                <a:uFillTx/>
                <a:latin typeface="Arial" pitchFamily="34" charset="0"/>
                <a:ea typeface="+mn-ea"/>
                <a:cs typeface="+mn-cs"/>
              </a:rPr>
              <a:t>Large Retail Space and Storage Yards</a:t>
            </a:r>
          </a:p>
          <a:p>
            <a:pPr marL="628650" marR="0" lvl="1" indent="-171450" algn="l" defTabSz="914400" rtl="0" eaLnBrk="1" fontAlgn="auto" latinLnBrk="0" hangingPunct="1">
              <a:lnSpc>
                <a:spcPct val="120000"/>
              </a:lnSpc>
              <a:spcBef>
                <a:spcPct val="20000"/>
              </a:spcBef>
              <a:spcAft>
                <a:spcPts val="0"/>
              </a:spcAft>
              <a:buClrTx/>
              <a:buSzPct val="100000"/>
              <a:buFont typeface="Arial"/>
              <a:buChar char="•"/>
              <a:tabLst/>
              <a:defRPr/>
            </a:pPr>
            <a:endParaRPr kumimoji="0" lang="en-US" sz="1800" b="0" i="0" u="none" strike="noStrike" kern="1200" cap="none" spc="0" normalizeH="0" baseline="0" noProof="0" dirty="0">
              <a:ln>
                <a:noFill/>
              </a:ln>
              <a:solidFill>
                <a:schemeClr val="tx1">
                  <a:lumMod val="75000"/>
                  <a:lumOff val="25000"/>
                </a:schemeClr>
              </a:solidFill>
              <a:effectLst/>
              <a:uLnTx/>
              <a:uFillTx/>
              <a:latin typeface="Arial" pitchFamily="34" charset="0"/>
              <a:ea typeface="+mn-ea"/>
              <a:cs typeface="+mn-cs"/>
            </a:endParaRPr>
          </a:p>
        </p:txBody>
      </p:sp>
    </p:spTree>
    <p:extLst>
      <p:ext uri="{BB962C8B-B14F-4D97-AF65-F5344CB8AC3E}">
        <p14:creationId xmlns:p14="http://schemas.microsoft.com/office/powerpoint/2010/main" val="419852358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76200" y="-19050"/>
            <a:ext cx="9220200" cy="516255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1" name="Picture 10" descr="Background.jpg"/>
          <p:cNvPicPr>
            <a:picLocks noChangeAspect="1"/>
          </p:cNvPicPr>
          <p:nvPr/>
        </p:nvPicPr>
        <p:blipFill>
          <a:blip r:embed="rId3" cstate="print">
            <a:alphaModFix/>
            <a:extLst>
              <a:ext uri="{28A0092B-C50C-407E-A947-70E740481C1C}">
                <a14:useLocalDpi xmlns:a14="http://schemas.microsoft.com/office/drawing/2010/main" val="0"/>
              </a:ext>
            </a:extLst>
          </a:blip>
          <a:stretch>
            <a:fillRect/>
          </a:stretch>
        </p:blipFill>
        <p:spPr>
          <a:xfrm>
            <a:off x="-76200" y="-38101"/>
            <a:ext cx="9220200" cy="5186363"/>
          </a:xfrm>
          <a:prstGeom prst="rect">
            <a:avLst/>
          </a:prstGeom>
        </p:spPr>
      </p:pic>
      <p:sp>
        <p:nvSpPr>
          <p:cNvPr id="5" name="Subtitle 3"/>
          <p:cNvSpPr txBox="1">
            <a:spLocks/>
          </p:cNvSpPr>
          <p:nvPr/>
        </p:nvSpPr>
        <p:spPr>
          <a:xfrm>
            <a:off x="457200" y="2571750"/>
            <a:ext cx="7772400" cy="91440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Arial" pitchFamily="34" charset="0"/>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Arial" pitchFamily="34" charset="0"/>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Arial" pitchFamily="34" charset="0"/>
                <a:ea typeface="+mn-ea"/>
                <a:cs typeface="+mn-cs"/>
              </a:defRPr>
            </a:lvl3pPr>
            <a:lvl4pPr marL="1371600" indent="0" algn="ctr" defTabSz="914400" rtl="0" eaLnBrk="1" latinLnBrk="0" hangingPunct="1">
              <a:spcBef>
                <a:spcPct val="20000"/>
              </a:spcBef>
              <a:buFont typeface="Arial" pitchFamily="34" charset="0"/>
              <a:buNone/>
              <a:defRPr sz="2000" kern="1200" baseline="0">
                <a:solidFill>
                  <a:schemeClr val="tx1">
                    <a:tint val="75000"/>
                  </a:schemeClr>
                </a:solidFill>
                <a:latin typeface="Arial" pitchFamily="34" charset="0"/>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Arial" pitchFamily="34" charset="0"/>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r>
              <a:rPr lang="en-US" sz="1200" dirty="0" smtClean="0">
                <a:solidFill>
                  <a:schemeClr val="tx1">
                    <a:lumMod val="75000"/>
                    <a:lumOff val="25000"/>
                  </a:schemeClr>
                </a:solidFill>
                <a:latin typeface="Arial Black"/>
                <a:cs typeface="Arial Black"/>
              </a:rPr>
              <a:t>Darrel Tisdale</a:t>
            </a:r>
          </a:p>
          <a:p>
            <a:pPr algn="l"/>
            <a:r>
              <a:rPr lang="en-US" sz="1200" dirty="0" smtClean="0">
                <a:solidFill>
                  <a:schemeClr val="tx1">
                    <a:lumMod val="75000"/>
                    <a:lumOff val="25000"/>
                  </a:schemeClr>
                </a:solidFill>
                <a:latin typeface="Arial Black"/>
                <a:cs typeface="Arial Black"/>
              </a:rPr>
              <a:t>Director Quality Assurance and Technical Support</a:t>
            </a:r>
          </a:p>
        </p:txBody>
      </p:sp>
      <p:sp>
        <p:nvSpPr>
          <p:cNvPr id="4" name="Title 1"/>
          <p:cNvSpPr txBox="1">
            <a:spLocks/>
          </p:cNvSpPr>
          <p:nvPr/>
        </p:nvSpPr>
        <p:spPr>
          <a:xfrm>
            <a:off x="457200" y="2038350"/>
            <a:ext cx="9144000" cy="533400"/>
          </a:xfrm>
          <a:prstGeom prst="rect">
            <a:avLst/>
          </a:prstGeom>
          <a:effectLst/>
        </p:spPr>
        <p:txBody>
          <a:bodyPr vert="horz" lIns="91440" tIns="45720" rIns="91440" bIns="45720" rtlCol="0" anchor="ctr">
            <a:noAutofit/>
          </a:bodyPr>
          <a:lstStyle>
            <a:lvl1pPr algn="l" defTabSz="914400" rtl="0" eaLnBrk="1" latinLnBrk="0" hangingPunct="1">
              <a:spcBef>
                <a:spcPct val="0"/>
              </a:spcBef>
              <a:buNone/>
              <a:defRPr sz="3600" kern="1200" baseline="0">
                <a:solidFill>
                  <a:schemeClr val="tx1"/>
                </a:solidFill>
                <a:effectLst>
                  <a:outerShdw blurRad="50800" dist="38100" dir="2700000" algn="tl" rotWithShape="0">
                    <a:prstClr val="black">
                      <a:alpha val="40000"/>
                    </a:prstClr>
                  </a:outerShdw>
                </a:effectLst>
                <a:latin typeface="Arial" pitchFamily="34" charset="0"/>
                <a:ea typeface="+mj-ea"/>
                <a:cs typeface="+mj-cs"/>
              </a:defRPr>
            </a:lvl1pPr>
          </a:lstStyle>
          <a:p>
            <a:r>
              <a:rPr lang="en-US" sz="2500" spc="-60" dirty="0" smtClean="0">
                <a:solidFill>
                  <a:srgbClr val="C00000"/>
                </a:solidFill>
                <a:effectLst/>
                <a:latin typeface="Arial"/>
                <a:cs typeface="Arial"/>
              </a:rPr>
              <a:t>Quality and Technical Support Update</a:t>
            </a:r>
          </a:p>
        </p:txBody>
      </p:sp>
      <p:pic>
        <p:nvPicPr>
          <p:cNvPr id="3" name="Picture 2"/>
          <p:cNvPicPr>
            <a:picLocks noChangeAspect="1"/>
          </p:cNvPicPr>
          <p:nvPr/>
        </p:nvPicPr>
        <p:blipFill>
          <a:blip r:embed="rId4" cstate="print"/>
          <a:stretch>
            <a:fillRect/>
          </a:stretch>
        </p:blipFill>
        <p:spPr>
          <a:xfrm>
            <a:off x="-2096153" y="4421334"/>
            <a:ext cx="11246503" cy="614216"/>
          </a:xfrm>
          <a:prstGeom prst="rect">
            <a:avLst/>
          </a:prstGeom>
        </p:spPr>
      </p:pic>
    </p:spTree>
    <p:extLst>
      <p:ext uri="{BB962C8B-B14F-4D97-AF65-F5344CB8AC3E}">
        <p14:creationId xmlns:p14="http://schemas.microsoft.com/office/powerpoint/2010/main" val="2351793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right)">
                                      <p:cBhvr>
                                        <p:cTn id="7" dur="1000"/>
                                        <p:tgtEl>
                                          <p:spTgt spid="11"/>
                                        </p:tgtEl>
                                      </p:cBhvr>
                                    </p:animEffect>
                                  </p:childTnLst>
                                </p:cTn>
                              </p:par>
                              <p:par>
                                <p:cTn id="8" presetID="22" presetClass="entr" presetSubtype="8" fill="hold" nodeType="withEffect">
                                  <p:stCondLst>
                                    <p:cond delay="700"/>
                                  </p:stCondLst>
                                  <p:childTnLst>
                                    <p:set>
                                      <p:cBhvr>
                                        <p:cTn id="9" dur="1" fill="hold">
                                          <p:stCondLst>
                                            <p:cond delay="0"/>
                                          </p:stCondLst>
                                        </p:cTn>
                                        <p:tgtEl>
                                          <p:spTgt spid="3"/>
                                        </p:tgtEl>
                                        <p:attrNameLst>
                                          <p:attrName>style.visibility</p:attrName>
                                        </p:attrNameLst>
                                      </p:cBhvr>
                                      <p:to>
                                        <p:strVal val="visible"/>
                                      </p:to>
                                    </p:set>
                                    <p:animEffect transition="in" filter="wipe(left)">
                                      <p:cBhvr>
                                        <p:cTn id="10" dur="1000"/>
                                        <p:tgtEl>
                                          <p:spTgt spid="3"/>
                                        </p:tgtEl>
                                      </p:cBhvr>
                                    </p:animEffect>
                                  </p:childTnLst>
                                </p:cTn>
                              </p:par>
                            </p:childTnLst>
                          </p:cTn>
                        </p:par>
                        <p:par>
                          <p:cTn id="11" fill="hold">
                            <p:stCondLst>
                              <p:cond delay="1700"/>
                            </p:stCondLst>
                            <p:childTnLst>
                              <p:par>
                                <p:cTn id="12" presetID="22" presetClass="entr" presetSubtype="8" fill="hold" grpId="0" nodeType="after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left)">
                                      <p:cBhvr>
                                        <p:cTn id="14" dur="500"/>
                                        <p:tgtEl>
                                          <p:spTgt spid="4"/>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Quality Update</a:t>
            </a:r>
            <a:endParaRPr lang="en-US" dirty="0"/>
          </a:p>
        </p:txBody>
      </p:sp>
      <p:sp>
        <p:nvSpPr>
          <p:cNvPr id="3" name="Content Placeholder 2"/>
          <p:cNvSpPr>
            <a:spLocks noGrp="1"/>
          </p:cNvSpPr>
          <p:nvPr>
            <p:ph idx="1"/>
          </p:nvPr>
        </p:nvSpPr>
        <p:spPr/>
        <p:txBody>
          <a:bodyPr>
            <a:normAutofit/>
          </a:bodyPr>
          <a:lstStyle/>
          <a:p>
            <a:r>
              <a:rPr lang="en-US" sz="1800" dirty="0"/>
              <a:t>RMA </a:t>
            </a:r>
            <a:r>
              <a:rPr lang="en-US" sz="1800" dirty="0" smtClean="0"/>
              <a:t>Rates are Low</a:t>
            </a:r>
            <a:endParaRPr lang="en-US" sz="1800" dirty="0"/>
          </a:p>
          <a:p>
            <a:r>
              <a:rPr lang="en-US" sz="1800" dirty="0" smtClean="0"/>
              <a:t>Continuous Quality Improvement</a:t>
            </a:r>
          </a:p>
          <a:p>
            <a:pPr lvl="1">
              <a:buFont typeface="Wingdings" pitchFamily="2" charset="2"/>
              <a:buChar char="§"/>
            </a:pPr>
            <a:r>
              <a:rPr lang="en-US" sz="1800" dirty="0" smtClean="0"/>
              <a:t>New NVR Test Environments</a:t>
            </a:r>
          </a:p>
          <a:p>
            <a:pPr lvl="1">
              <a:buFont typeface="Wingdings" pitchFamily="2" charset="2"/>
              <a:buChar char="§"/>
            </a:pPr>
            <a:r>
              <a:rPr lang="en-US" sz="1800" dirty="0" smtClean="0"/>
              <a:t>Improved Lab Setup for Low Light Testing</a:t>
            </a:r>
          </a:p>
          <a:p>
            <a:pPr lvl="1">
              <a:buFont typeface="Wingdings" pitchFamily="2" charset="2"/>
              <a:buChar char="§"/>
            </a:pPr>
            <a:r>
              <a:rPr lang="en-US" sz="1800" dirty="0" smtClean="0"/>
              <a:t>New Team Members</a:t>
            </a:r>
          </a:p>
          <a:p>
            <a:endParaRPr lang="en-US" sz="1800" dirty="0"/>
          </a:p>
        </p:txBody>
      </p:sp>
    </p:spTree>
    <p:extLst>
      <p:ext uri="{BB962C8B-B14F-4D97-AF65-F5344CB8AC3E}">
        <p14:creationId xmlns:p14="http://schemas.microsoft.com/office/powerpoint/2010/main" val="183585506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Tech Support Question</a:t>
            </a:r>
            <a:endParaRPr lang="en-US" dirty="0"/>
          </a:p>
        </p:txBody>
      </p:sp>
      <p:sp>
        <p:nvSpPr>
          <p:cNvPr id="3" name="Content Placeholder 2"/>
          <p:cNvSpPr>
            <a:spLocks noGrp="1"/>
          </p:cNvSpPr>
          <p:nvPr>
            <p:ph idx="1"/>
          </p:nvPr>
        </p:nvSpPr>
        <p:spPr/>
        <p:txBody>
          <a:bodyPr>
            <a:normAutofit/>
          </a:bodyPr>
          <a:lstStyle/>
          <a:p>
            <a:r>
              <a:rPr lang="en-US" sz="1800" dirty="0" smtClean="0"/>
              <a:t>What is the Fastest Way to Get Help?</a:t>
            </a:r>
          </a:p>
          <a:p>
            <a:r>
              <a:rPr lang="en-US" sz="1800" dirty="0" smtClean="0"/>
              <a:t>Contact the Experts!</a:t>
            </a:r>
          </a:p>
          <a:p>
            <a:pPr lvl="1">
              <a:buFont typeface="Wingdings" pitchFamily="2" charset="2"/>
              <a:buChar char="§"/>
            </a:pPr>
            <a:r>
              <a:rPr lang="en-US" sz="1800" dirty="0" smtClean="0"/>
              <a:t>Call Technical Support.</a:t>
            </a:r>
          </a:p>
          <a:p>
            <a:pPr lvl="1">
              <a:buFont typeface="Wingdings" pitchFamily="2" charset="2"/>
              <a:buChar char="§"/>
            </a:pPr>
            <a:r>
              <a:rPr lang="en-US" sz="1800" dirty="0" smtClean="0"/>
              <a:t>Open a Case on our Support Portal.</a:t>
            </a:r>
          </a:p>
          <a:p>
            <a:pPr lvl="1">
              <a:buFont typeface="Wingdings" pitchFamily="2" charset="2"/>
              <a:buChar char="§"/>
            </a:pPr>
            <a:r>
              <a:rPr lang="en-US" sz="1800" dirty="0" smtClean="0"/>
              <a:t>Simple to Complex Questions.</a:t>
            </a:r>
          </a:p>
          <a:p>
            <a:pPr lvl="1">
              <a:buFont typeface="Wingdings" pitchFamily="2" charset="2"/>
              <a:buChar char="§"/>
            </a:pPr>
            <a:r>
              <a:rPr lang="en-US" sz="1800" dirty="0" smtClean="0"/>
              <a:t>Does Not Matter when the Camera was Purchased.</a:t>
            </a:r>
          </a:p>
          <a:p>
            <a:pPr lvl="1">
              <a:buFont typeface="Wingdings" pitchFamily="2" charset="2"/>
              <a:buChar char="§"/>
            </a:pPr>
            <a:r>
              <a:rPr lang="en-US" sz="1800" dirty="0" smtClean="0"/>
              <a:t>Not Required to Work Through Distribution.</a:t>
            </a:r>
          </a:p>
          <a:p>
            <a:pPr lvl="1"/>
            <a:endParaRPr lang="en-US" sz="1800" dirty="0" smtClean="0"/>
          </a:p>
        </p:txBody>
      </p:sp>
    </p:spTree>
    <p:extLst>
      <p:ext uri="{BB962C8B-B14F-4D97-AF65-F5344CB8AC3E}">
        <p14:creationId xmlns:p14="http://schemas.microsoft.com/office/powerpoint/2010/main" val="357593128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RMA Request How To</a:t>
            </a:r>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3400" y="650052"/>
            <a:ext cx="8001000" cy="4338956"/>
          </a:xfrm>
          <a:prstGeom prst="rect">
            <a:avLst/>
          </a:prstGeom>
        </p:spPr>
      </p:pic>
      <p:sp>
        <p:nvSpPr>
          <p:cNvPr id="5" name="Content Placeholder 4"/>
          <p:cNvSpPr>
            <a:spLocks noGrp="1"/>
          </p:cNvSpPr>
          <p:nvPr>
            <p:ph idx="1"/>
          </p:nvPr>
        </p:nvSpPr>
        <p:spPr/>
        <p:txBody>
          <a:bodyPr/>
          <a:lstStyle/>
          <a:p>
            <a:pPr marL="0" indent="0">
              <a:buNone/>
            </a:pPr>
            <a:r>
              <a:rPr lang="en-US" dirty="0" smtClean="0"/>
              <a:t> </a:t>
            </a:r>
            <a:endParaRPr lang="en-US" dirty="0"/>
          </a:p>
        </p:txBody>
      </p:sp>
    </p:spTree>
    <p:extLst>
      <p:ext uri="{BB962C8B-B14F-4D97-AF65-F5344CB8AC3E}">
        <p14:creationId xmlns:p14="http://schemas.microsoft.com/office/powerpoint/2010/main" val="363564737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Default Dashboard</a:t>
            </a:r>
            <a:endParaRPr lang="en-US"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565744" y="653858"/>
            <a:ext cx="7892456" cy="4280092"/>
          </a:xfrm>
        </p:spPr>
      </p:pic>
    </p:spTree>
    <p:extLst>
      <p:ext uri="{BB962C8B-B14F-4D97-AF65-F5344CB8AC3E}">
        <p14:creationId xmlns:p14="http://schemas.microsoft.com/office/powerpoint/2010/main" val="308948359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Create Issue – First Page</a:t>
            </a:r>
            <a:endParaRPr lang="en-US"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707914" y="742950"/>
            <a:ext cx="7728171" cy="4191000"/>
          </a:xfrm>
        </p:spPr>
      </p:pic>
    </p:spTree>
    <p:extLst>
      <p:ext uri="{BB962C8B-B14F-4D97-AF65-F5344CB8AC3E}">
        <p14:creationId xmlns:p14="http://schemas.microsoft.com/office/powerpoint/2010/main" val="382606816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Create Issue – Second Page</a:t>
            </a:r>
            <a:endParaRPr lang="en-US"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707914" y="742950"/>
            <a:ext cx="7728171" cy="4191000"/>
          </a:xfrm>
        </p:spPr>
      </p:pic>
    </p:spTree>
    <p:extLst>
      <p:ext uri="{BB962C8B-B14F-4D97-AF65-F5344CB8AC3E}">
        <p14:creationId xmlns:p14="http://schemas.microsoft.com/office/powerpoint/2010/main" val="235016935"/>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Issue Details Continued...</a:t>
            </a:r>
            <a:endParaRPr lang="en-US"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707914" y="742950"/>
            <a:ext cx="7728171" cy="4191000"/>
          </a:xfrm>
        </p:spPr>
      </p:pic>
    </p:spTree>
    <p:extLst>
      <p:ext uri="{BB962C8B-B14F-4D97-AF65-F5344CB8AC3E}">
        <p14:creationId xmlns:p14="http://schemas.microsoft.com/office/powerpoint/2010/main" val="1531971472"/>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Issue Created</a:t>
            </a:r>
            <a:endParaRPr lang="en-US"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707914" y="742950"/>
            <a:ext cx="7728171" cy="4191000"/>
          </a:xfrm>
        </p:spPr>
      </p:pic>
      <p:sp>
        <p:nvSpPr>
          <p:cNvPr id="3" name="Rectangle 2"/>
          <p:cNvSpPr/>
          <p:nvPr/>
        </p:nvSpPr>
        <p:spPr>
          <a:xfrm>
            <a:off x="4191000" y="1885950"/>
            <a:ext cx="2286000" cy="4572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6" name="Straight Arrow Connector 5"/>
          <p:cNvCxnSpPr>
            <a:stCxn id="3" idx="1"/>
          </p:cNvCxnSpPr>
          <p:nvPr/>
        </p:nvCxnSpPr>
        <p:spPr>
          <a:xfrm flipH="1" flipV="1">
            <a:off x="1524000" y="1733550"/>
            <a:ext cx="2667000" cy="381000"/>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990600" y="1659082"/>
            <a:ext cx="533400" cy="15066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p:cNvSpPr txBox="1"/>
          <p:nvPr/>
        </p:nvSpPr>
        <p:spPr>
          <a:xfrm>
            <a:off x="4267200" y="1929884"/>
            <a:ext cx="2590800" cy="369332"/>
          </a:xfrm>
          <a:prstGeom prst="rect">
            <a:avLst/>
          </a:prstGeom>
          <a:noFill/>
        </p:spPr>
        <p:txBody>
          <a:bodyPr wrap="square" rtlCol="0">
            <a:spAutoFit/>
          </a:bodyPr>
          <a:lstStyle/>
          <a:p>
            <a:r>
              <a:rPr lang="en-US" dirty="0" smtClean="0"/>
              <a:t>Your Ticket Number</a:t>
            </a:r>
            <a:endParaRPr lang="en-US" dirty="0"/>
          </a:p>
        </p:txBody>
      </p:sp>
    </p:spTree>
    <p:extLst>
      <p:ext uri="{BB962C8B-B14F-4D97-AF65-F5344CB8AC3E}">
        <p14:creationId xmlns:p14="http://schemas.microsoft.com/office/powerpoint/2010/main" val="374469692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Customer Service</a:t>
            </a:r>
            <a:endParaRPr lang="en-US" dirty="0"/>
          </a:p>
        </p:txBody>
      </p:sp>
      <p:sp>
        <p:nvSpPr>
          <p:cNvPr id="3" name="Content Placeholder 2"/>
          <p:cNvSpPr>
            <a:spLocks noGrp="1"/>
          </p:cNvSpPr>
          <p:nvPr>
            <p:ph idx="1"/>
          </p:nvPr>
        </p:nvSpPr>
        <p:spPr>
          <a:xfrm>
            <a:off x="152400" y="742950"/>
            <a:ext cx="8839200" cy="4191000"/>
          </a:xfrm>
        </p:spPr>
        <p:txBody>
          <a:bodyPr>
            <a:normAutofit/>
          </a:bodyPr>
          <a:lstStyle/>
          <a:p>
            <a:pPr marL="457200" lvl="1" indent="0">
              <a:lnSpc>
                <a:spcPct val="80000"/>
              </a:lnSpc>
              <a:buNone/>
            </a:pPr>
            <a:r>
              <a:rPr lang="en-US" sz="2800" b="1" dirty="0"/>
              <a:t>“We take Customer Service Personally</a:t>
            </a:r>
            <a:r>
              <a:rPr lang="en-US" sz="2800" b="1" dirty="0" smtClean="0"/>
              <a:t>”</a:t>
            </a:r>
          </a:p>
          <a:p>
            <a:pPr marL="457200" lvl="1" indent="0">
              <a:lnSpc>
                <a:spcPct val="80000"/>
              </a:lnSpc>
              <a:buNone/>
            </a:pPr>
            <a:endParaRPr lang="en-US" sz="2400" dirty="0"/>
          </a:p>
          <a:p>
            <a:pPr lvl="1">
              <a:lnSpc>
                <a:spcPct val="80000"/>
              </a:lnSpc>
              <a:buFont typeface="Arial" pitchFamily="34" charset="0"/>
              <a:buChar char="•"/>
            </a:pPr>
            <a:r>
              <a:rPr lang="en-US" sz="2400" dirty="0" smtClean="0"/>
              <a:t> Continued Improvement  </a:t>
            </a:r>
          </a:p>
          <a:p>
            <a:pPr lvl="2">
              <a:lnSpc>
                <a:spcPct val="80000"/>
              </a:lnSpc>
              <a:buFont typeface="Wingdings" pitchFamily="2" charset="2"/>
              <a:buChar char="§"/>
            </a:pPr>
            <a:r>
              <a:rPr lang="en-US" sz="2400" dirty="0" smtClean="0"/>
              <a:t> Quality and RMA Metrics</a:t>
            </a:r>
          </a:p>
          <a:p>
            <a:pPr lvl="2">
              <a:lnSpc>
                <a:spcPct val="80000"/>
              </a:lnSpc>
              <a:buFont typeface="Wingdings" pitchFamily="2" charset="2"/>
              <a:buChar char="§"/>
            </a:pPr>
            <a:r>
              <a:rPr lang="en-US" sz="2400" dirty="0" smtClean="0"/>
              <a:t> Technical Support Metrics</a:t>
            </a:r>
          </a:p>
          <a:p>
            <a:pPr lvl="2">
              <a:lnSpc>
                <a:spcPct val="80000"/>
              </a:lnSpc>
              <a:buFont typeface="Wingdings" pitchFamily="2" charset="2"/>
              <a:buChar char="§"/>
            </a:pPr>
            <a:r>
              <a:rPr lang="en-US" sz="2400" dirty="0" smtClean="0"/>
              <a:t> Inside Sales Activity </a:t>
            </a:r>
          </a:p>
          <a:p>
            <a:pPr marL="914400" lvl="2" indent="0">
              <a:lnSpc>
                <a:spcPct val="80000"/>
              </a:lnSpc>
              <a:buNone/>
            </a:pPr>
            <a:endParaRPr lang="en-US" sz="2400" dirty="0" smtClean="0"/>
          </a:p>
          <a:p>
            <a:pPr lvl="1">
              <a:lnSpc>
                <a:spcPct val="80000"/>
              </a:lnSpc>
              <a:buFont typeface="Arial" pitchFamily="34" charset="0"/>
              <a:buChar char="•"/>
            </a:pPr>
            <a:r>
              <a:rPr lang="en-US" sz="2400" dirty="0" smtClean="0"/>
              <a:t> Customer Satisfaction Surveys each Month</a:t>
            </a:r>
          </a:p>
          <a:p>
            <a:pPr lvl="2">
              <a:lnSpc>
                <a:spcPct val="80000"/>
              </a:lnSpc>
              <a:buFont typeface="Wingdings" pitchFamily="2" charset="2"/>
              <a:buChar char="§"/>
            </a:pPr>
            <a:r>
              <a:rPr lang="en-US" sz="2400" dirty="0" smtClean="0"/>
              <a:t> 95% say Arecont Vision is Strategic to their Business</a:t>
            </a:r>
          </a:p>
          <a:p>
            <a:pPr lvl="2">
              <a:lnSpc>
                <a:spcPct val="80000"/>
              </a:lnSpc>
              <a:buFont typeface="Wingdings" pitchFamily="2" charset="2"/>
              <a:buChar char="§"/>
            </a:pPr>
            <a:r>
              <a:rPr lang="en-US" sz="2400" dirty="0" smtClean="0"/>
              <a:t> 85% say Arecont Vision Stands Behind our Products</a:t>
            </a:r>
          </a:p>
          <a:p>
            <a:pPr lvl="2">
              <a:lnSpc>
                <a:spcPct val="80000"/>
              </a:lnSpc>
              <a:buFont typeface="Courier New" pitchFamily="49" charset="0"/>
              <a:buChar char="o"/>
            </a:pPr>
            <a:endParaRPr lang="en-US" sz="2000" dirty="0" smtClean="0"/>
          </a:p>
        </p:txBody>
      </p:sp>
    </p:spTree>
    <p:extLst>
      <p:ext uri="{BB962C8B-B14F-4D97-AF65-F5344CB8AC3E}">
        <p14:creationId xmlns:p14="http://schemas.microsoft.com/office/powerpoint/2010/main" val="30536742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Troubleshooting</a:t>
            </a:r>
            <a:endParaRPr lang="en-US" dirty="0"/>
          </a:p>
        </p:txBody>
      </p:sp>
      <p:sp>
        <p:nvSpPr>
          <p:cNvPr id="3" name="Content Placeholder 2"/>
          <p:cNvSpPr>
            <a:spLocks noGrp="1"/>
          </p:cNvSpPr>
          <p:nvPr>
            <p:ph idx="1"/>
          </p:nvPr>
        </p:nvSpPr>
        <p:spPr/>
        <p:txBody>
          <a:bodyPr>
            <a:normAutofit/>
          </a:bodyPr>
          <a:lstStyle/>
          <a:p>
            <a:r>
              <a:rPr lang="en-US" sz="1800" dirty="0" smtClean="0"/>
              <a:t>Process of elimination</a:t>
            </a:r>
          </a:p>
          <a:p>
            <a:pPr lvl="1">
              <a:buFont typeface="Wingdings" pitchFamily="2" charset="2"/>
              <a:buChar char="§"/>
            </a:pPr>
            <a:r>
              <a:rPr lang="en-US" sz="1800" dirty="0" smtClean="0"/>
              <a:t>Start at the Camera</a:t>
            </a:r>
          </a:p>
          <a:p>
            <a:pPr lvl="1">
              <a:buFont typeface="Wingdings" pitchFamily="2" charset="2"/>
              <a:buChar char="§"/>
            </a:pPr>
            <a:r>
              <a:rPr lang="en-US" sz="1800" dirty="0" smtClean="0"/>
              <a:t>Verify Power and Connectivity</a:t>
            </a:r>
          </a:p>
          <a:p>
            <a:pPr lvl="1">
              <a:buFont typeface="Wingdings" pitchFamily="2" charset="2"/>
              <a:buChar char="§"/>
            </a:pPr>
            <a:r>
              <a:rPr lang="en-US" sz="1800" dirty="0" smtClean="0"/>
              <a:t>Check Network Components and Design</a:t>
            </a:r>
          </a:p>
          <a:p>
            <a:pPr lvl="1">
              <a:buFont typeface="Wingdings" pitchFamily="2" charset="2"/>
              <a:buChar char="§"/>
            </a:pPr>
            <a:r>
              <a:rPr lang="en-US" sz="1800" dirty="0" smtClean="0"/>
              <a:t>Review Server Utilization (Task Manager)</a:t>
            </a:r>
          </a:p>
          <a:p>
            <a:pPr lvl="1">
              <a:buFont typeface="Wingdings" pitchFamily="2" charset="2"/>
              <a:buChar char="§"/>
            </a:pPr>
            <a:r>
              <a:rPr lang="en-US" sz="1800" dirty="0" smtClean="0"/>
              <a:t>Where is/are the Client(s) Running?</a:t>
            </a:r>
          </a:p>
          <a:p>
            <a:pPr lvl="1">
              <a:buFont typeface="Wingdings" pitchFamily="2" charset="2"/>
              <a:buChar char="§"/>
            </a:pPr>
            <a:r>
              <a:rPr lang="en-US" sz="1800" dirty="0" smtClean="0"/>
              <a:t>Review NVR Logs for Clues </a:t>
            </a:r>
          </a:p>
          <a:p>
            <a:endParaRPr lang="en-US" sz="1800" dirty="0" smtClean="0"/>
          </a:p>
        </p:txBody>
      </p:sp>
    </p:spTree>
    <p:extLst>
      <p:ext uri="{BB962C8B-B14F-4D97-AF65-F5344CB8AC3E}">
        <p14:creationId xmlns:p14="http://schemas.microsoft.com/office/powerpoint/2010/main" val="458037725"/>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 Warranty RMA Process</a:t>
            </a:r>
            <a:endParaRPr lang="en-US" dirty="0"/>
          </a:p>
        </p:txBody>
      </p:sp>
      <p:sp>
        <p:nvSpPr>
          <p:cNvPr id="3" name="Content Placeholder 2"/>
          <p:cNvSpPr>
            <a:spLocks noGrp="1"/>
          </p:cNvSpPr>
          <p:nvPr>
            <p:ph idx="1"/>
          </p:nvPr>
        </p:nvSpPr>
        <p:spPr/>
        <p:txBody>
          <a:bodyPr>
            <a:normAutofit/>
          </a:bodyPr>
          <a:lstStyle/>
          <a:p>
            <a:r>
              <a:rPr lang="en-US" sz="1800" dirty="0" smtClean="0"/>
              <a:t>Advance Replacement Standard</a:t>
            </a:r>
          </a:p>
          <a:p>
            <a:r>
              <a:rPr lang="en-US" sz="1800" dirty="0" smtClean="0"/>
              <a:t>Requires Advance Replacement Form to be Filled In and Returned </a:t>
            </a:r>
          </a:p>
          <a:p>
            <a:r>
              <a:rPr lang="en-US" sz="1800" dirty="0" smtClean="0"/>
              <a:t>30-days to Return the Failed Unit without Incurring Expense</a:t>
            </a:r>
          </a:p>
          <a:p>
            <a:r>
              <a:rPr lang="en-US" sz="1800" dirty="0" smtClean="0"/>
              <a:t>Reminder Call Prior to Being Billed</a:t>
            </a:r>
          </a:p>
          <a:p>
            <a:endParaRPr lang="en-US" sz="1800" dirty="0" smtClean="0"/>
          </a:p>
        </p:txBody>
      </p:sp>
    </p:spTree>
    <p:extLst>
      <p:ext uri="{BB962C8B-B14F-4D97-AF65-F5344CB8AC3E}">
        <p14:creationId xmlns:p14="http://schemas.microsoft.com/office/powerpoint/2010/main" val="2248467688"/>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 of Warranty Policy</a:t>
            </a:r>
            <a:endParaRPr lang="en-US" dirty="0"/>
          </a:p>
        </p:txBody>
      </p:sp>
      <p:sp>
        <p:nvSpPr>
          <p:cNvPr id="3" name="Content Placeholder 2"/>
          <p:cNvSpPr>
            <a:spLocks noGrp="1"/>
          </p:cNvSpPr>
          <p:nvPr>
            <p:ph idx="1"/>
          </p:nvPr>
        </p:nvSpPr>
        <p:spPr/>
        <p:txBody>
          <a:bodyPr>
            <a:normAutofit/>
          </a:bodyPr>
          <a:lstStyle/>
          <a:p>
            <a:r>
              <a:rPr lang="en-US" sz="1800" dirty="0" smtClean="0"/>
              <a:t>Flat Rate Repair Fee Collected Up Front</a:t>
            </a:r>
          </a:p>
          <a:p>
            <a:r>
              <a:rPr lang="en-US" sz="1800" dirty="0" smtClean="0"/>
              <a:t>Requires Out of Warranty Repair Form to Be Filled In and Returned</a:t>
            </a:r>
          </a:p>
          <a:p>
            <a:r>
              <a:rPr lang="en-US" sz="1800" dirty="0" smtClean="0"/>
              <a:t>Turn Around Time</a:t>
            </a:r>
          </a:p>
          <a:p>
            <a:pPr lvl="1">
              <a:buFont typeface="Wingdings" pitchFamily="2" charset="2"/>
              <a:buChar char="§"/>
            </a:pPr>
            <a:r>
              <a:rPr lang="en-US" sz="1800" dirty="0" smtClean="0"/>
              <a:t>5 Days or Less</a:t>
            </a:r>
          </a:p>
          <a:p>
            <a:pPr lvl="1">
              <a:buFont typeface="Wingdings" pitchFamily="2" charset="2"/>
              <a:buChar char="§"/>
            </a:pPr>
            <a:r>
              <a:rPr lang="en-US" sz="1800" dirty="0" smtClean="0"/>
              <a:t>May Offer Advance Replacement if Available</a:t>
            </a:r>
          </a:p>
          <a:p>
            <a:pPr lvl="2">
              <a:buFont typeface="Wingdings" pitchFamily="2" charset="2"/>
              <a:buChar char="q"/>
            </a:pPr>
            <a:r>
              <a:rPr lang="en-US" sz="1750" dirty="0" smtClean="0"/>
              <a:t> If Offered, Must Return Failed Unit within 30 Days</a:t>
            </a:r>
            <a:endParaRPr lang="en-US" sz="1750" dirty="0"/>
          </a:p>
        </p:txBody>
      </p:sp>
    </p:spTree>
    <p:extLst>
      <p:ext uri="{BB962C8B-B14F-4D97-AF65-F5344CB8AC3E}">
        <p14:creationId xmlns:p14="http://schemas.microsoft.com/office/powerpoint/2010/main" val="195282271"/>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Questions?</a:t>
            </a:r>
            <a:endParaRPr lang="en-US" dirty="0"/>
          </a:p>
        </p:txBody>
      </p:sp>
      <p:sp>
        <p:nvSpPr>
          <p:cNvPr id="3" name="Title 1"/>
          <p:cNvSpPr txBox="1">
            <a:spLocks/>
          </p:cNvSpPr>
          <p:nvPr/>
        </p:nvSpPr>
        <p:spPr>
          <a:xfrm>
            <a:off x="0" y="2343150"/>
            <a:ext cx="9144000" cy="425450"/>
          </a:xfrm>
          <a:prstGeom prst="rect">
            <a:avLst/>
          </a:prstGeom>
        </p:spPr>
        <p:txBody>
          <a:bodyPr vert="horz" lIns="91440" tIns="0" rIns="91440" bIns="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dirty="0" smtClean="0">
                <a:ln>
                  <a:noFill/>
                </a:ln>
                <a:solidFill>
                  <a:srgbClr val="C00000"/>
                </a:solidFill>
                <a:effectLst/>
                <a:uLnTx/>
                <a:uFillTx/>
                <a:latin typeface="Arial" pitchFamily="34" charset="0"/>
                <a:ea typeface="+mj-ea"/>
                <a:cs typeface="+mj-cs"/>
              </a:rPr>
              <a:t>Thank You!</a:t>
            </a:r>
            <a:endParaRPr kumimoji="0" lang="en-US" sz="2400" b="0" i="0" u="none" strike="noStrike" kern="1200" cap="none" spc="0" normalizeH="0" baseline="0" noProof="0" dirty="0">
              <a:ln>
                <a:noFill/>
              </a:ln>
              <a:solidFill>
                <a:srgbClr val="C00000"/>
              </a:solidFill>
              <a:effectLst/>
              <a:uLnTx/>
              <a:uFillTx/>
              <a:latin typeface="Arial" pitchFamily="34" charset="0"/>
              <a:ea typeface="+mj-ea"/>
              <a:cs typeface="+mj-cs"/>
            </a:endParaRPr>
          </a:p>
        </p:txBody>
      </p:sp>
    </p:spTree>
    <p:extLst>
      <p:ext uri="{BB962C8B-B14F-4D97-AF65-F5344CB8AC3E}">
        <p14:creationId xmlns:p14="http://schemas.microsoft.com/office/powerpoint/2010/main" val="119975995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itle 1"/>
          <p:cNvSpPr>
            <a:spLocks noGrp="1"/>
          </p:cNvSpPr>
          <p:nvPr>
            <p:ph type="title"/>
          </p:nvPr>
        </p:nvSpPr>
        <p:spPr/>
        <p:txBody>
          <a:bodyPr/>
          <a:lstStyle/>
          <a:p>
            <a:pPr eaLnBrk="1" hangingPunct="1"/>
            <a:r>
              <a:rPr lang="en-US" dirty="0" smtClean="0"/>
              <a:t>Company Update</a:t>
            </a:r>
          </a:p>
        </p:txBody>
      </p:sp>
      <p:sp>
        <p:nvSpPr>
          <p:cNvPr id="16386" name="Content Placeholder 2"/>
          <p:cNvSpPr>
            <a:spLocks noGrp="1"/>
          </p:cNvSpPr>
          <p:nvPr>
            <p:ph idx="1"/>
          </p:nvPr>
        </p:nvSpPr>
        <p:spPr>
          <a:xfrm>
            <a:off x="228600" y="590550"/>
            <a:ext cx="8763000" cy="3775473"/>
          </a:xfrm>
        </p:spPr>
        <p:txBody>
          <a:bodyPr>
            <a:noAutofit/>
          </a:bodyPr>
          <a:lstStyle/>
          <a:p>
            <a:pPr marL="114300" indent="0">
              <a:lnSpc>
                <a:spcPct val="80000"/>
              </a:lnSpc>
              <a:buNone/>
            </a:pPr>
            <a:r>
              <a:rPr lang="en-US" sz="1900" dirty="0" smtClean="0">
                <a:latin typeface="+mn-lt"/>
              </a:rPr>
              <a:t>Company Expansion Globally</a:t>
            </a:r>
          </a:p>
          <a:p>
            <a:pPr marL="114300" indent="0">
              <a:lnSpc>
                <a:spcPct val="80000"/>
              </a:lnSpc>
              <a:buNone/>
            </a:pPr>
            <a:endParaRPr lang="en-US" sz="1900" dirty="0" smtClean="0">
              <a:latin typeface="+mn-lt"/>
            </a:endParaRPr>
          </a:p>
          <a:p>
            <a:pPr marL="514350" lvl="1" indent="0">
              <a:lnSpc>
                <a:spcPct val="80000"/>
              </a:lnSpc>
              <a:buNone/>
            </a:pPr>
            <a:r>
              <a:rPr lang="en-US" sz="1850" dirty="0" smtClean="0">
                <a:latin typeface="+mn-lt"/>
              </a:rPr>
              <a:t>Americas:  	New Strategic Account Leader: Christie Walters </a:t>
            </a:r>
          </a:p>
          <a:p>
            <a:pPr marL="514350" lvl="1" indent="0">
              <a:lnSpc>
                <a:spcPct val="80000"/>
              </a:lnSpc>
              <a:buNone/>
            </a:pPr>
            <a:r>
              <a:rPr lang="en-US" sz="1850" dirty="0">
                <a:latin typeface="+mn-lt"/>
              </a:rPr>
              <a:t>	</a:t>
            </a:r>
            <a:r>
              <a:rPr lang="en-US" sz="1850" dirty="0" smtClean="0">
                <a:latin typeface="+mn-lt"/>
              </a:rPr>
              <a:t>	</a:t>
            </a:r>
            <a:r>
              <a:rPr lang="en-US" sz="1800" dirty="0" smtClean="0"/>
              <a:t>New RSMs:  Ritz Dreyer, David Ellis, Kyle Kayler, John Keltner   		New Representatives:  Access Direct (Canada), B&amp;T, KLM</a:t>
            </a:r>
          </a:p>
          <a:p>
            <a:pPr marL="514350" lvl="1" indent="0">
              <a:lnSpc>
                <a:spcPct val="80000"/>
              </a:lnSpc>
              <a:buNone/>
            </a:pPr>
            <a:endParaRPr lang="en-US" sz="1800" dirty="0" smtClean="0"/>
          </a:p>
          <a:p>
            <a:pPr marL="514350" lvl="1" indent="0">
              <a:lnSpc>
                <a:spcPct val="80000"/>
              </a:lnSpc>
              <a:buNone/>
            </a:pPr>
            <a:r>
              <a:rPr lang="en-US" sz="1850" dirty="0" smtClean="0">
                <a:latin typeface="+mn-lt"/>
              </a:rPr>
              <a:t>Europe:	New Europe VP: Ivo Drent</a:t>
            </a:r>
            <a:r>
              <a:rPr lang="en-US" sz="1850" dirty="0">
                <a:latin typeface="+mn-lt"/>
              </a:rPr>
              <a:t>	</a:t>
            </a:r>
            <a:endParaRPr lang="en-US" sz="1850" dirty="0" smtClean="0">
              <a:latin typeface="+mn-lt"/>
            </a:endParaRPr>
          </a:p>
          <a:p>
            <a:pPr marL="514350" lvl="1" indent="0">
              <a:lnSpc>
                <a:spcPct val="80000"/>
              </a:lnSpc>
              <a:buNone/>
            </a:pPr>
            <a:r>
              <a:rPr lang="en-US" sz="1850" dirty="0">
                <a:latin typeface="+mn-lt"/>
              </a:rPr>
              <a:t>	</a:t>
            </a:r>
            <a:r>
              <a:rPr lang="en-US" sz="1850" dirty="0" smtClean="0">
                <a:latin typeface="+mn-lt"/>
              </a:rPr>
              <a:t>	</a:t>
            </a:r>
            <a:r>
              <a:rPr lang="en-US" sz="1800" dirty="0" smtClean="0"/>
              <a:t>New RSMs:  Pawel Domagala, Erik Oudendijk, Juan Jose Camara</a:t>
            </a:r>
          </a:p>
          <a:p>
            <a:pPr marL="514350" lvl="1" indent="0">
              <a:lnSpc>
                <a:spcPct val="80000"/>
              </a:lnSpc>
              <a:buNone/>
            </a:pPr>
            <a:endParaRPr lang="en-US" sz="1800" dirty="0" smtClean="0"/>
          </a:p>
          <a:p>
            <a:pPr marL="514350" lvl="1" indent="0">
              <a:lnSpc>
                <a:spcPct val="80000"/>
              </a:lnSpc>
              <a:buNone/>
            </a:pPr>
            <a:r>
              <a:rPr lang="en-US" sz="1850" dirty="0" smtClean="0">
                <a:latin typeface="+mn-lt"/>
              </a:rPr>
              <a:t>MEA:	New RSM:  Ali Khan</a:t>
            </a:r>
            <a:endParaRPr lang="en-US" sz="1850" dirty="0">
              <a:latin typeface="+mn-lt"/>
            </a:endParaRPr>
          </a:p>
          <a:p>
            <a:pPr marL="514350" lvl="1" indent="0">
              <a:lnSpc>
                <a:spcPct val="80000"/>
              </a:lnSpc>
              <a:buNone/>
            </a:pPr>
            <a:r>
              <a:rPr lang="en-US" sz="1850" dirty="0" smtClean="0">
                <a:latin typeface="+mn-lt"/>
              </a:rPr>
              <a:t>		New Representative:  </a:t>
            </a:r>
            <a:r>
              <a:rPr lang="en-US" sz="1800" dirty="0" smtClean="0"/>
              <a:t>System Matrix (Central and South Africa)</a:t>
            </a:r>
          </a:p>
          <a:p>
            <a:pPr marL="514350" lvl="1" indent="0">
              <a:lnSpc>
                <a:spcPct val="80000"/>
              </a:lnSpc>
              <a:buNone/>
            </a:pPr>
            <a:endParaRPr lang="en-US" sz="1800" dirty="0" smtClean="0"/>
          </a:p>
          <a:p>
            <a:pPr marL="514350" lvl="1" indent="0">
              <a:lnSpc>
                <a:spcPct val="80000"/>
              </a:lnSpc>
              <a:buNone/>
            </a:pPr>
            <a:r>
              <a:rPr lang="en-US" sz="1850" dirty="0" smtClean="0">
                <a:latin typeface="+mn-lt"/>
              </a:rPr>
              <a:t>AP:		New RSM:  James Zhang</a:t>
            </a:r>
          </a:p>
        </p:txBody>
      </p:sp>
    </p:spTree>
    <p:extLst>
      <p:ext uri="{BB962C8B-B14F-4D97-AF65-F5344CB8AC3E}">
        <p14:creationId xmlns:p14="http://schemas.microsoft.com/office/powerpoint/2010/main" val="31203621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Banco Bicentenario, Venezuela</a:t>
            </a:r>
            <a:endParaRPr lang="en-US" dirty="0"/>
          </a:p>
        </p:txBody>
      </p:sp>
      <p:pic>
        <p:nvPicPr>
          <p:cNvPr id="4" name="Picture 3" descr="Daniel Loading Photo.jpg"/>
          <p:cNvPicPr>
            <a:picLocks noChangeAspect="1"/>
          </p:cNvPicPr>
          <p:nvPr/>
        </p:nvPicPr>
        <p:blipFill>
          <a:blip r:embed="rId2" cstate="print"/>
          <a:stretch>
            <a:fillRect/>
          </a:stretch>
        </p:blipFill>
        <p:spPr>
          <a:xfrm>
            <a:off x="2743200" y="742950"/>
            <a:ext cx="5486400" cy="4114800"/>
          </a:xfrm>
          <a:prstGeom prst="rect">
            <a:avLst/>
          </a:prstGeom>
          <a:ln>
            <a:solidFill>
              <a:schemeClr val="tx1"/>
            </a:solidFill>
          </a:ln>
          <a:effectLst>
            <a:outerShdw blurRad="50800" dist="38100" dir="2700000" algn="tl" rotWithShape="0">
              <a:prstClr val="black">
                <a:alpha val="40000"/>
              </a:prstClr>
            </a:outerShdw>
          </a:effectLst>
        </p:spPr>
      </p:pic>
      <p:sp>
        <p:nvSpPr>
          <p:cNvPr id="5" name="TextBox 4"/>
          <p:cNvSpPr txBox="1"/>
          <p:nvPr/>
        </p:nvSpPr>
        <p:spPr>
          <a:xfrm>
            <a:off x="152400" y="742950"/>
            <a:ext cx="2514600" cy="3754874"/>
          </a:xfrm>
          <a:prstGeom prst="rect">
            <a:avLst/>
          </a:prstGeom>
          <a:noFill/>
        </p:spPr>
        <p:txBody>
          <a:bodyPr wrap="square" rtlCol="0">
            <a:spAutoFit/>
          </a:bodyPr>
          <a:lstStyle/>
          <a:p>
            <a:r>
              <a:rPr lang="en-US" sz="1400" b="1" dirty="0" smtClean="0">
                <a:solidFill>
                  <a:schemeClr val="tx1">
                    <a:lumMod val="75000"/>
                    <a:lumOff val="25000"/>
                  </a:schemeClr>
                </a:solidFill>
              </a:rPr>
              <a:t>Largest Order in Latin America History for Arecont Vision!</a:t>
            </a:r>
          </a:p>
          <a:p>
            <a:endParaRPr lang="en-US" sz="1400" dirty="0">
              <a:solidFill>
                <a:schemeClr val="tx1">
                  <a:lumMod val="75000"/>
                  <a:lumOff val="25000"/>
                </a:schemeClr>
              </a:solidFill>
            </a:endParaRPr>
          </a:p>
          <a:p>
            <a:r>
              <a:rPr lang="en-US" sz="1400" dirty="0" smtClean="0">
                <a:solidFill>
                  <a:schemeClr val="tx1">
                    <a:lumMod val="75000"/>
                    <a:lumOff val="25000"/>
                  </a:schemeClr>
                </a:solidFill>
              </a:rPr>
              <a:t>Project Results:</a:t>
            </a:r>
            <a:endParaRPr lang="en-US" sz="1400" dirty="0">
              <a:solidFill>
                <a:schemeClr val="tx1">
                  <a:lumMod val="75000"/>
                  <a:lumOff val="25000"/>
                </a:schemeClr>
              </a:solidFill>
            </a:endParaRPr>
          </a:p>
          <a:p>
            <a:r>
              <a:rPr lang="en-US" sz="1400" dirty="0" smtClean="0">
                <a:solidFill>
                  <a:schemeClr val="tx1">
                    <a:lumMod val="75000"/>
                    <a:lumOff val="25000"/>
                  </a:schemeClr>
                </a:solidFill>
              </a:rPr>
              <a:t>6/1/13  Manuel finalized deal</a:t>
            </a:r>
          </a:p>
          <a:p>
            <a:endParaRPr lang="en-US" sz="1400" dirty="0" smtClean="0">
              <a:solidFill>
                <a:schemeClr val="tx1">
                  <a:lumMod val="75000"/>
                  <a:lumOff val="25000"/>
                </a:schemeClr>
              </a:solidFill>
            </a:endParaRPr>
          </a:p>
          <a:p>
            <a:r>
              <a:rPr lang="en-US" sz="1400" dirty="0" smtClean="0">
                <a:solidFill>
                  <a:schemeClr val="tx1">
                    <a:lumMod val="75000"/>
                    <a:lumOff val="25000"/>
                  </a:schemeClr>
                </a:solidFill>
              </a:rPr>
              <a:t>6/3  Distelvenca order placed</a:t>
            </a:r>
          </a:p>
          <a:p>
            <a:endParaRPr lang="en-US" sz="1400" dirty="0" smtClean="0">
              <a:solidFill>
                <a:schemeClr val="tx1">
                  <a:lumMod val="75000"/>
                  <a:lumOff val="25000"/>
                </a:schemeClr>
              </a:solidFill>
            </a:endParaRPr>
          </a:p>
          <a:p>
            <a:r>
              <a:rPr lang="en-US" sz="1400" dirty="0" smtClean="0">
                <a:solidFill>
                  <a:schemeClr val="tx1">
                    <a:lumMod val="75000"/>
                    <a:lumOff val="25000"/>
                  </a:schemeClr>
                </a:solidFill>
              </a:rPr>
              <a:t>6/6  Wire transfer received</a:t>
            </a:r>
          </a:p>
          <a:p>
            <a:endParaRPr lang="en-US" sz="1400" dirty="0" smtClean="0">
              <a:solidFill>
                <a:schemeClr val="tx1">
                  <a:lumMod val="75000"/>
                  <a:lumOff val="25000"/>
                </a:schemeClr>
              </a:solidFill>
            </a:endParaRPr>
          </a:p>
          <a:p>
            <a:r>
              <a:rPr lang="en-US" sz="1400" dirty="0" smtClean="0">
                <a:solidFill>
                  <a:schemeClr val="tx1">
                    <a:lumMod val="75000"/>
                    <a:lumOff val="25000"/>
                  </a:schemeClr>
                </a:solidFill>
              </a:rPr>
              <a:t>6/6  Order shipped</a:t>
            </a:r>
          </a:p>
          <a:p>
            <a:endParaRPr lang="en-US" sz="1400" dirty="0" smtClean="0">
              <a:solidFill>
                <a:schemeClr val="tx1">
                  <a:lumMod val="75000"/>
                  <a:lumOff val="25000"/>
                </a:schemeClr>
              </a:solidFill>
            </a:endParaRPr>
          </a:p>
          <a:p>
            <a:r>
              <a:rPr lang="en-US" sz="1400" dirty="0" smtClean="0">
                <a:solidFill>
                  <a:schemeClr val="tx1">
                    <a:lumMod val="75000"/>
                    <a:lumOff val="25000"/>
                  </a:schemeClr>
                </a:solidFill>
              </a:rPr>
              <a:t>6/7  Shipment received!</a:t>
            </a:r>
          </a:p>
          <a:p>
            <a:endParaRPr lang="en-US" sz="1400" dirty="0" smtClean="0">
              <a:solidFill>
                <a:schemeClr val="tx1">
                  <a:lumMod val="75000"/>
                  <a:lumOff val="25000"/>
                </a:schemeClr>
              </a:solidFill>
            </a:endParaRPr>
          </a:p>
          <a:p>
            <a:endParaRPr lang="en-US" sz="1400" dirty="0">
              <a:solidFill>
                <a:schemeClr val="tx1">
                  <a:lumMod val="75000"/>
                  <a:lumOff val="25000"/>
                </a:schemeClr>
              </a:solidFill>
            </a:endParaRPr>
          </a:p>
          <a:p>
            <a:r>
              <a:rPr lang="en-US" sz="1400" b="1" dirty="0" smtClean="0">
                <a:solidFill>
                  <a:schemeClr val="tx1">
                    <a:lumMod val="75000"/>
                    <a:lumOff val="25000"/>
                  </a:schemeClr>
                </a:solidFill>
              </a:rPr>
              <a:t>Congratulations Manuel Hernandez of LAR!</a:t>
            </a:r>
            <a:endParaRPr lang="en-US" sz="1400" b="1" dirty="0">
              <a:solidFill>
                <a:schemeClr val="tx1">
                  <a:lumMod val="75000"/>
                  <a:lumOff val="25000"/>
                </a:schemeClr>
              </a:solidFill>
            </a:endParaRPr>
          </a:p>
        </p:txBody>
      </p:sp>
    </p:spTree>
    <p:extLst>
      <p:ext uri="{BB962C8B-B14F-4D97-AF65-F5344CB8AC3E}">
        <p14:creationId xmlns:p14="http://schemas.microsoft.com/office/powerpoint/2010/main" val="99646063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Arecont Vision takes Platinum and Gold 2013 Govies</a:t>
            </a:r>
            <a:endParaRPr lang="en-US" dirty="0"/>
          </a:p>
        </p:txBody>
      </p:sp>
      <p:sp>
        <p:nvSpPr>
          <p:cNvPr id="3" name="Content Placeholder 2"/>
          <p:cNvSpPr>
            <a:spLocks noGrp="1"/>
          </p:cNvSpPr>
          <p:nvPr>
            <p:ph idx="1"/>
          </p:nvPr>
        </p:nvSpPr>
        <p:spPr>
          <a:xfrm>
            <a:off x="3886200" y="1352550"/>
            <a:ext cx="5181600" cy="3581400"/>
          </a:xfrm>
        </p:spPr>
        <p:txBody>
          <a:bodyPr>
            <a:normAutofit/>
          </a:bodyPr>
          <a:lstStyle/>
          <a:p>
            <a:pPr marL="114300" indent="0" algn="ctr">
              <a:buNone/>
            </a:pPr>
            <a:r>
              <a:rPr lang="en-US" sz="1200" b="1" i="1" dirty="0" smtClean="0">
                <a:solidFill>
                  <a:schemeClr val="tx1"/>
                </a:solidFill>
              </a:rPr>
              <a:t>The Awards Honor Outstanding Products for Government </a:t>
            </a:r>
            <a:r>
              <a:rPr lang="en-US" sz="1200" b="1" i="1" dirty="0">
                <a:solidFill>
                  <a:schemeClr val="tx1"/>
                </a:solidFill>
              </a:rPr>
              <a:t>SecurityGovSec Conference &amp; </a:t>
            </a:r>
            <a:r>
              <a:rPr lang="en-US" sz="1200" b="1" i="1" dirty="0" smtClean="0">
                <a:solidFill>
                  <a:schemeClr val="tx1"/>
                </a:solidFill>
              </a:rPr>
              <a:t>Expo</a:t>
            </a:r>
          </a:p>
          <a:p>
            <a:pPr marL="114300" indent="0" algn="ctr">
              <a:buNone/>
            </a:pPr>
            <a:r>
              <a:rPr lang="en-US" sz="1200" b="1" i="1" dirty="0" smtClean="0">
                <a:solidFill>
                  <a:schemeClr val="tx1"/>
                </a:solidFill>
              </a:rPr>
              <a:t>Walter </a:t>
            </a:r>
            <a:r>
              <a:rPr lang="en-US" sz="1200" b="1" i="1" dirty="0">
                <a:solidFill>
                  <a:schemeClr val="tx1"/>
                </a:solidFill>
              </a:rPr>
              <a:t>E. Washington Convention Center in Washington, D.C</a:t>
            </a:r>
            <a:r>
              <a:rPr lang="en-US" sz="1200" b="1" i="1" dirty="0" smtClean="0">
                <a:solidFill>
                  <a:schemeClr val="tx1"/>
                </a:solidFill>
              </a:rPr>
              <a:t>.</a:t>
            </a:r>
          </a:p>
          <a:p>
            <a:pPr marL="114300" indent="0" algn="ctr">
              <a:buNone/>
            </a:pPr>
            <a:r>
              <a:rPr lang="en-US" b="1" i="1" dirty="0">
                <a:solidFill>
                  <a:schemeClr val="tx1"/>
                </a:solidFill>
              </a:rPr>
              <a:t>May 13-15, 2013</a:t>
            </a:r>
            <a:endParaRPr lang="en-US" b="1" i="1" dirty="0" smtClean="0">
              <a:solidFill>
                <a:schemeClr val="tx1"/>
              </a:solidFill>
            </a:endParaRPr>
          </a:p>
          <a:p>
            <a:pPr marL="114300" indent="0">
              <a:buNone/>
            </a:pPr>
            <a:endParaRPr lang="en-US" dirty="0" smtClean="0">
              <a:solidFill>
                <a:schemeClr val="tx1"/>
              </a:solidFill>
            </a:endParaRPr>
          </a:p>
          <a:p>
            <a:pPr marL="114300" indent="0" algn="ctr">
              <a:buNone/>
            </a:pPr>
            <a:r>
              <a:rPr lang="en-US" dirty="0" smtClean="0">
                <a:solidFill>
                  <a:schemeClr val="tx1"/>
                </a:solidFill>
              </a:rPr>
              <a:t>Arecont Vision Won Two 2013 Govies Awards </a:t>
            </a:r>
            <a:endParaRPr lang="en-US" dirty="0">
              <a:solidFill>
                <a:schemeClr val="tx1"/>
              </a:solidFill>
            </a:endParaRPr>
          </a:p>
          <a:p>
            <a:pPr marL="114300" indent="0" algn="ctr">
              <a:buNone/>
            </a:pPr>
            <a:r>
              <a:rPr lang="en-US" sz="1600" dirty="0" smtClean="0">
                <a:solidFill>
                  <a:schemeClr val="tx1"/>
                </a:solidFill>
              </a:rPr>
              <a:t>Platinum: SurroundVideo</a:t>
            </a:r>
            <a:r>
              <a:rPr lang="en-US" sz="1600" baseline="30000" dirty="0" smtClean="0">
                <a:solidFill>
                  <a:schemeClr val="tx1"/>
                </a:solidFill>
              </a:rPr>
              <a:t>®</a:t>
            </a:r>
            <a:r>
              <a:rPr lang="en-US" sz="1600" dirty="0" smtClean="0">
                <a:solidFill>
                  <a:schemeClr val="tx1"/>
                </a:solidFill>
              </a:rPr>
              <a:t> WDR 180°Panoramic </a:t>
            </a:r>
          </a:p>
          <a:p>
            <a:pPr marL="114300" indent="0" algn="ctr">
              <a:buNone/>
            </a:pPr>
            <a:r>
              <a:rPr lang="en-US" sz="1600" dirty="0" smtClean="0">
                <a:solidFill>
                  <a:schemeClr val="tx1"/>
                </a:solidFill>
              </a:rPr>
              <a:t>Gold: MegaDome</a:t>
            </a:r>
            <a:r>
              <a:rPr lang="en-US" sz="1600" baseline="30000" dirty="0" smtClean="0">
                <a:solidFill>
                  <a:schemeClr val="tx1"/>
                </a:solidFill>
              </a:rPr>
              <a:t>®</a:t>
            </a:r>
            <a:r>
              <a:rPr lang="en-US" sz="1600" dirty="0" smtClean="0">
                <a:solidFill>
                  <a:schemeClr val="tx1"/>
                </a:solidFill>
              </a:rPr>
              <a:t> 2 WDR</a:t>
            </a:r>
          </a:p>
          <a:p>
            <a:pPr marL="114300" indent="0" algn="ctr">
              <a:buNone/>
            </a:pPr>
            <a:endParaRPr lang="en-US" sz="1600" dirty="0" smtClean="0"/>
          </a:p>
        </p:txBody>
      </p:sp>
      <p:pic>
        <p:nvPicPr>
          <p:cNvPr id="7" name="Picture 6" descr="Arecont Vision - Govies Award Winners - Draft 06132013.jpg"/>
          <p:cNvPicPr>
            <a:picLocks noChangeAspect="1"/>
          </p:cNvPicPr>
          <p:nvPr/>
        </p:nvPicPr>
        <p:blipFill>
          <a:blip r:embed="rId2" cstate="print"/>
          <a:srcRect r="6667"/>
          <a:stretch>
            <a:fillRect/>
          </a:stretch>
        </p:blipFill>
        <p:spPr>
          <a:xfrm>
            <a:off x="381000" y="722167"/>
            <a:ext cx="3276600" cy="4170219"/>
          </a:xfrm>
          <a:prstGeom prst="rect">
            <a:avLst/>
          </a:prstGeom>
          <a:ln>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784639789"/>
      </p:ext>
    </p:extLst>
  </p:cSld>
  <p:clrMapOvr>
    <a:masterClrMapping/>
  </p:clrMapOvr>
  <p:timing>
    <p:tnLst>
      <p:par>
        <p:cTn id="1" dur="indefinite" restart="never" nodeType="tmRoot"/>
      </p:par>
    </p:tnLst>
  </p:timing>
</p:sld>
</file>

<file path=ppt/theme/theme1.xml><?xml version="1.0" encoding="utf-8"?>
<a:theme xmlns:a="http://schemas.openxmlformats.org/drawingml/2006/main" name="AV_GoldStandard">
  <a:themeElements>
    <a:clrScheme name="AV Custom">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13890</TotalTime>
  <Words>1819</Words>
  <Application>Microsoft Office PowerPoint</Application>
  <PresentationFormat>On-screen Show (16:9)</PresentationFormat>
  <Paragraphs>437</Paragraphs>
  <Slides>63</Slides>
  <Notes>20</Notes>
  <HiddenSlides>0</HiddenSlides>
  <MMClips>0</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1</vt:i4>
      </vt:variant>
      <vt:variant>
        <vt:lpstr>Slide Titles</vt:lpstr>
      </vt:variant>
      <vt:variant>
        <vt:i4>63</vt:i4>
      </vt:variant>
    </vt:vector>
  </HeadingPairs>
  <TitlesOfParts>
    <vt:vector size="72" baseType="lpstr">
      <vt:lpstr>Arial</vt:lpstr>
      <vt:lpstr>HelveticaNeueLT Std Med</vt:lpstr>
      <vt:lpstr>Helvetica LT Std Light</vt:lpstr>
      <vt:lpstr>Courier New</vt:lpstr>
      <vt:lpstr>Wingdings</vt:lpstr>
      <vt:lpstr>Calibri</vt:lpstr>
      <vt:lpstr>Arial Black</vt:lpstr>
      <vt:lpstr>AV_GoldStandard</vt:lpstr>
      <vt:lpstr>Visio</vt:lpstr>
      <vt:lpstr>PowerPoint Presentation</vt:lpstr>
      <vt:lpstr>Agenda</vt:lpstr>
      <vt:lpstr>PowerPoint Presentation</vt:lpstr>
      <vt:lpstr>Arecont Vision Progress</vt:lpstr>
      <vt:lpstr>Company Update</vt:lpstr>
      <vt:lpstr>Customer Service</vt:lpstr>
      <vt:lpstr>Company Update</vt:lpstr>
      <vt:lpstr>Banco Bicentenario, Venezuela</vt:lpstr>
      <vt:lpstr>Arecont Vision takes Platinum and Gold 2013 Govies</vt:lpstr>
      <vt:lpstr>Arecont Vision Top 10 </vt:lpstr>
      <vt:lpstr>Skate to the Open Goal with Arecont Vision</vt:lpstr>
      <vt:lpstr>PowerPoint Presentation</vt:lpstr>
      <vt:lpstr>PowerPoint Presentation</vt:lpstr>
      <vt:lpstr>PowerPoint Presentation</vt:lpstr>
      <vt:lpstr>PowerPoint Presentation</vt:lpstr>
      <vt:lpstr>Wide Dynamic Range</vt:lpstr>
      <vt:lpstr>PowerPoint Presentation</vt:lpstr>
      <vt:lpstr>PowerPoint Presentation</vt:lpstr>
      <vt:lpstr>Design</vt:lpstr>
      <vt:lpstr>PowerPoint Presentation</vt:lpstr>
      <vt:lpstr>3xLOGIC Opens Doors</vt:lpstr>
      <vt:lpstr>3xLOGIC Opens Doors &amp; Closes Sales</vt:lpstr>
      <vt:lpstr>Making Megapixel Manageable </vt:lpstr>
      <vt:lpstr>Warehouses – Cover More with Less</vt:lpstr>
      <vt:lpstr>Parking Lots – Cover More with Less</vt:lpstr>
      <vt:lpstr>Parking Lots – Cover More with Less</vt:lpstr>
      <vt:lpstr>Schools – Cover More with Less</vt:lpstr>
      <vt:lpstr>Retail – Cover More with Less</vt:lpstr>
      <vt:lpstr>Car Washes – Cover More with Less</vt:lpstr>
      <vt:lpstr>Sporting Arenas – Cover More with Less</vt:lpstr>
      <vt:lpstr>Allowing Arecont Vision to Shine</vt:lpstr>
      <vt:lpstr>Why 3xLOGIC?  We Open Doors</vt:lpstr>
      <vt:lpstr>We Are Here to Help You…Close Sales!</vt:lpstr>
      <vt:lpstr>Best Uses for Arecont Vision Panoramic Cameras</vt:lpstr>
      <vt:lpstr>SurroundVideo®</vt:lpstr>
      <vt:lpstr>SurroundVideo® Best Applications</vt:lpstr>
      <vt:lpstr>PowerPoint Presentation</vt:lpstr>
      <vt:lpstr>PowerPoint Presentation</vt:lpstr>
      <vt:lpstr>WDR Panoramic Covered Parking</vt:lpstr>
      <vt:lpstr>PowerPoint Presentation</vt:lpstr>
      <vt:lpstr>PowerPoint Presentation</vt:lpstr>
      <vt:lpstr>PowerPoint Presentation</vt:lpstr>
      <vt:lpstr>PowerPoint Presentation</vt:lpstr>
      <vt:lpstr>SurroundVideo® Other Space 360°</vt:lpstr>
      <vt:lpstr>SurroundVideo® Retail Coverage</vt:lpstr>
      <vt:lpstr>SurroundVideo® Grocery 180°</vt:lpstr>
      <vt:lpstr>SurroundVideo® Big Box 180°</vt:lpstr>
      <vt:lpstr>SurroundVideo® Retail 360°</vt:lpstr>
      <vt:lpstr>PowerPoint Presentation</vt:lpstr>
      <vt:lpstr>SurroundVideo® Application Review</vt:lpstr>
      <vt:lpstr>PowerPoint Presentation</vt:lpstr>
      <vt:lpstr>Quality Update</vt:lpstr>
      <vt:lpstr>Tech Support Question</vt:lpstr>
      <vt:lpstr>RMA Request How To</vt:lpstr>
      <vt:lpstr>Default Dashboard</vt:lpstr>
      <vt:lpstr>Create Issue – First Page</vt:lpstr>
      <vt:lpstr>Create Issue – Second Page</vt:lpstr>
      <vt:lpstr>Issue Details Continued...</vt:lpstr>
      <vt:lpstr>Issue Created</vt:lpstr>
      <vt:lpstr>Troubleshooting</vt:lpstr>
      <vt:lpstr>In Warranty RMA Process</vt:lpstr>
      <vt:lpstr>Out of Warranty Policy</vt:lpstr>
      <vt:lpstr>Questions?</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Jason Schimpf</dc:creator>
  <cp:lastModifiedBy>Conference Room</cp:lastModifiedBy>
  <cp:revision>690</cp:revision>
  <cp:lastPrinted>2013-03-08T23:23:38Z</cp:lastPrinted>
  <dcterms:created xsi:type="dcterms:W3CDTF">2012-04-18T17:59:00Z</dcterms:created>
  <dcterms:modified xsi:type="dcterms:W3CDTF">2013-06-19T15:25:39Z</dcterms:modified>
</cp:coreProperties>
</file>