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50"/>
  </p:notesMasterIdLst>
  <p:sldIdLst>
    <p:sldId id="314" r:id="rId2"/>
    <p:sldId id="315" r:id="rId3"/>
    <p:sldId id="316" r:id="rId4"/>
    <p:sldId id="366" r:id="rId5"/>
    <p:sldId id="367" r:id="rId6"/>
    <p:sldId id="376" r:id="rId7"/>
    <p:sldId id="368" r:id="rId8"/>
    <p:sldId id="369" r:id="rId9"/>
    <p:sldId id="375" r:id="rId10"/>
    <p:sldId id="414" r:id="rId11"/>
    <p:sldId id="317" r:id="rId12"/>
    <p:sldId id="378" r:id="rId13"/>
    <p:sldId id="379" r:id="rId14"/>
    <p:sldId id="380" r:id="rId15"/>
    <p:sldId id="381" r:id="rId16"/>
    <p:sldId id="382" r:id="rId17"/>
    <p:sldId id="390" r:id="rId18"/>
    <p:sldId id="391" r:id="rId19"/>
    <p:sldId id="410" r:id="rId20"/>
    <p:sldId id="411" r:id="rId21"/>
    <p:sldId id="412" r:id="rId22"/>
    <p:sldId id="413" r:id="rId23"/>
    <p:sldId id="392" r:id="rId24"/>
    <p:sldId id="383" r:id="rId25"/>
    <p:sldId id="384" r:id="rId26"/>
    <p:sldId id="385" r:id="rId27"/>
    <p:sldId id="386" r:id="rId28"/>
    <p:sldId id="387" r:id="rId29"/>
    <p:sldId id="388" r:id="rId30"/>
    <p:sldId id="389" r:id="rId31"/>
    <p:sldId id="319" r:id="rId32"/>
    <p:sldId id="409" r:id="rId33"/>
    <p:sldId id="394" r:id="rId34"/>
    <p:sldId id="395" r:id="rId35"/>
    <p:sldId id="396" r:id="rId36"/>
    <p:sldId id="397" r:id="rId37"/>
    <p:sldId id="398" r:id="rId38"/>
    <p:sldId id="399" r:id="rId39"/>
    <p:sldId id="400" r:id="rId40"/>
    <p:sldId id="401" r:id="rId41"/>
    <p:sldId id="402" r:id="rId42"/>
    <p:sldId id="403" r:id="rId43"/>
    <p:sldId id="404" r:id="rId44"/>
    <p:sldId id="405" r:id="rId45"/>
    <p:sldId id="406" r:id="rId46"/>
    <p:sldId id="407" r:id="rId47"/>
    <p:sldId id="408" r:id="rId48"/>
    <p:sldId id="321" r:id="rId49"/>
  </p:sldIdLst>
  <p:sldSz cx="9144000" cy="5143500" type="screen16x9"/>
  <p:notesSz cx="7010400" cy="9296400"/>
  <p:embeddedFontLst>
    <p:embeddedFont>
      <p:font typeface="Calibri" pitchFamily="34" charset="0"/>
      <p:regular r:id="rId51"/>
      <p:bold r:id="rId52"/>
      <p:italic r:id="rId53"/>
      <p:boldItalic r:id="rId54"/>
    </p:embeddedFont>
    <p:embeddedFont>
      <p:font typeface="Arial Black" pitchFamily="34" charset="0"/>
      <p:bold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D1D1"/>
    <a:srgbClr val="AF0102"/>
    <a:srgbClr val="E6E6E6"/>
    <a:srgbClr val="E7E7E7"/>
    <a:srgbClr val="7D01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225" autoAdjust="0"/>
    <p:restoredTop sz="97279" autoAdjust="0"/>
  </p:normalViewPr>
  <p:slideViewPr>
    <p:cSldViewPr>
      <p:cViewPr varScale="1">
        <p:scale>
          <a:sx n="152" d="100"/>
          <a:sy n="152" d="100"/>
        </p:scale>
        <p:origin x="-900" y="-90"/>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ndard"/>
        <c:varyColors val="0"/>
        <c:ser>
          <c:idx val="0"/>
          <c:order val="0"/>
          <c:tx>
            <c:strRef>
              <c:f>Sheet1!$B$1</c:f>
              <c:strCache>
                <c:ptCount val="1"/>
                <c:pt idx="0">
                  <c:v>IP Camera Market</c:v>
                </c:pt>
              </c:strCache>
            </c:strRef>
          </c:tx>
          <c:spPr>
            <a:gradFill flip="none" rotWithShape="1">
              <a:gsLst>
                <a:gs pos="0">
                  <a:schemeClr val="accent6">
                    <a:lumMod val="60000"/>
                    <a:lumOff val="40000"/>
                  </a:schemeClr>
                </a:gs>
                <a:gs pos="100000">
                  <a:srgbClr val="CD2E01"/>
                </a:gs>
              </a:gsLst>
              <a:lin ang="0" scaled="1"/>
              <a:tileRect/>
            </a:gradFill>
            <a:ln w="9525" cap="flat" cmpd="sng" algn="ctr">
              <a:noFill/>
              <a:prstDash val="solid"/>
            </a:ln>
            <a:effectLst>
              <a:outerShdw blurRad="63500" sx="102000" sy="102000" algn="ctr" rotWithShape="0">
                <a:prstClr val="black">
                  <a:alpha val="40000"/>
                </a:prstClr>
              </a:outerShdw>
            </a:effectLst>
          </c:spPr>
          <c:cat>
            <c:numRef>
              <c:f>Sheet1!$A$2:$A$9</c:f>
              <c:numCache>
                <c:formatCode>General</c:formatCode>
                <c:ptCount val="8"/>
                <c:pt idx="0">
                  <c:v>2008</c:v>
                </c:pt>
                <c:pt idx="1">
                  <c:v>2009</c:v>
                </c:pt>
                <c:pt idx="2">
                  <c:v>2010</c:v>
                </c:pt>
                <c:pt idx="3">
                  <c:v>2011</c:v>
                </c:pt>
                <c:pt idx="4">
                  <c:v>2012</c:v>
                </c:pt>
                <c:pt idx="5">
                  <c:v>2013</c:v>
                </c:pt>
                <c:pt idx="6">
                  <c:v>2014</c:v>
                </c:pt>
                <c:pt idx="7">
                  <c:v>2015</c:v>
                </c:pt>
              </c:numCache>
            </c:numRef>
          </c:cat>
          <c:val>
            <c:numRef>
              <c:f>Sheet1!$B$2:$B$9</c:f>
              <c:numCache>
                <c:formatCode>"$"#,##0</c:formatCode>
                <c:ptCount val="8"/>
                <c:pt idx="0">
                  <c:v>3545500000</c:v>
                </c:pt>
                <c:pt idx="1">
                  <c:v>3564500000</c:v>
                </c:pt>
                <c:pt idx="2">
                  <c:v>3675500000</c:v>
                </c:pt>
                <c:pt idx="3">
                  <c:v>4000000000</c:v>
                </c:pt>
                <c:pt idx="4">
                  <c:v>4400000000</c:v>
                </c:pt>
                <c:pt idx="5">
                  <c:v>5049000000</c:v>
                </c:pt>
                <c:pt idx="6">
                  <c:v>6088500000</c:v>
                </c:pt>
                <c:pt idx="7">
                  <c:v>7063000000</c:v>
                </c:pt>
              </c:numCache>
            </c:numRef>
          </c:val>
        </c:ser>
        <c:ser>
          <c:idx val="1"/>
          <c:order val="1"/>
          <c:tx>
            <c:strRef>
              <c:f>Sheet1!$C$1</c:f>
              <c:strCache>
                <c:ptCount val="1"/>
                <c:pt idx="0">
                  <c:v>Analog Camera Market</c:v>
                </c:pt>
              </c:strCache>
            </c:strRef>
          </c:tx>
          <c:spPr>
            <a:gradFill flip="none" rotWithShape="1">
              <a:gsLst>
                <a:gs pos="0">
                  <a:schemeClr val="accent3">
                    <a:lumMod val="50000"/>
                  </a:schemeClr>
                </a:gs>
                <a:gs pos="100000">
                  <a:srgbClr val="98BAC7"/>
                </a:gs>
              </a:gsLst>
              <a:lin ang="0" scaled="1"/>
              <a:tileRect/>
            </a:gradFill>
            <a:ln>
              <a:noFill/>
            </a:ln>
            <a:effectLst>
              <a:outerShdw blurRad="50800" dist="38100" dir="16200000" rotWithShape="0">
                <a:prstClr val="black">
                  <a:alpha val="40000"/>
                </a:prstClr>
              </a:outerShdw>
            </a:effectLst>
          </c:spPr>
          <c:cat>
            <c:numRef>
              <c:f>Sheet1!$A$2:$A$9</c:f>
              <c:numCache>
                <c:formatCode>General</c:formatCode>
                <c:ptCount val="8"/>
                <c:pt idx="0">
                  <c:v>2008</c:v>
                </c:pt>
                <c:pt idx="1">
                  <c:v>2009</c:v>
                </c:pt>
                <c:pt idx="2">
                  <c:v>2010</c:v>
                </c:pt>
                <c:pt idx="3">
                  <c:v>2011</c:v>
                </c:pt>
                <c:pt idx="4">
                  <c:v>2012</c:v>
                </c:pt>
                <c:pt idx="5">
                  <c:v>2013</c:v>
                </c:pt>
                <c:pt idx="6">
                  <c:v>2014</c:v>
                </c:pt>
                <c:pt idx="7">
                  <c:v>2015</c:v>
                </c:pt>
              </c:numCache>
            </c:numRef>
          </c:cat>
          <c:val>
            <c:numRef>
              <c:f>Sheet1!$C$2:$C$9</c:f>
              <c:numCache>
                <c:formatCode>"$"#,##0</c:formatCode>
                <c:ptCount val="8"/>
                <c:pt idx="0">
                  <c:v>3180000000</c:v>
                </c:pt>
                <c:pt idx="1">
                  <c:v>3120500000.0000005</c:v>
                </c:pt>
                <c:pt idx="2">
                  <c:v>3075999999.9999995</c:v>
                </c:pt>
                <c:pt idx="3">
                  <c:v>2824000000</c:v>
                </c:pt>
                <c:pt idx="4">
                  <c:v>2700000000</c:v>
                </c:pt>
                <c:pt idx="5">
                  <c:v>2550000000</c:v>
                </c:pt>
                <c:pt idx="6">
                  <c:v>2449999999.9999995</c:v>
                </c:pt>
                <c:pt idx="7">
                  <c:v>2380000000</c:v>
                </c:pt>
              </c:numCache>
            </c:numRef>
          </c:val>
        </c:ser>
        <c:dLbls>
          <c:showLegendKey val="0"/>
          <c:showVal val="0"/>
          <c:showCatName val="0"/>
          <c:showSerName val="0"/>
          <c:showPercent val="0"/>
          <c:showBubbleSize val="0"/>
        </c:dLbls>
        <c:axId val="22078592"/>
        <c:axId val="22080128"/>
      </c:areaChart>
      <c:catAx>
        <c:axId val="22078592"/>
        <c:scaling>
          <c:orientation val="minMax"/>
        </c:scaling>
        <c:delete val="0"/>
        <c:axPos val="b"/>
        <c:minorGridlines/>
        <c:numFmt formatCode="General" sourceLinked="1"/>
        <c:majorTickMark val="out"/>
        <c:minorTickMark val="none"/>
        <c:tickLblPos val="nextTo"/>
        <c:txPr>
          <a:bodyPr/>
          <a:lstStyle/>
          <a:p>
            <a:pPr>
              <a:defRPr sz="1200" baseline="0">
                <a:solidFill>
                  <a:schemeClr val="bg1">
                    <a:lumMod val="50000"/>
                  </a:schemeClr>
                </a:solidFill>
              </a:defRPr>
            </a:pPr>
            <a:endParaRPr lang="en-US"/>
          </a:p>
        </c:txPr>
        <c:crossAx val="22080128"/>
        <c:crosses val="autoZero"/>
        <c:auto val="1"/>
        <c:lblAlgn val="ctr"/>
        <c:lblOffset val="100"/>
        <c:noMultiLvlLbl val="0"/>
      </c:catAx>
      <c:valAx>
        <c:axId val="22080128"/>
        <c:scaling>
          <c:orientation val="minMax"/>
        </c:scaling>
        <c:delete val="0"/>
        <c:axPos val="l"/>
        <c:majorGridlines/>
        <c:numFmt formatCode="&quot;$&quot;#,##0" sourceLinked="1"/>
        <c:majorTickMark val="out"/>
        <c:minorTickMark val="none"/>
        <c:tickLblPos val="nextTo"/>
        <c:txPr>
          <a:bodyPr/>
          <a:lstStyle/>
          <a:p>
            <a:pPr>
              <a:defRPr sz="1200" baseline="0">
                <a:solidFill>
                  <a:schemeClr val="bg1">
                    <a:lumMod val="50000"/>
                  </a:schemeClr>
                </a:solidFill>
              </a:defRPr>
            </a:pPr>
            <a:endParaRPr lang="en-US"/>
          </a:p>
        </c:txPr>
        <c:crossAx val="22078592"/>
        <c:crosses val="autoZero"/>
        <c:crossBetween val="midCat"/>
      </c:valAx>
      <c:spPr>
        <a:noFill/>
      </c:spPr>
    </c:plotArea>
    <c:plotVisOnly val="1"/>
    <c:dispBlanksAs val="zero"/>
    <c:showDLblsOverMax val="0"/>
  </c:chart>
  <c:spPr>
    <a:effectLst/>
  </c:spPr>
  <c:txPr>
    <a:bodyPr/>
    <a:lstStyle/>
    <a:p>
      <a:pPr>
        <a:defRPr sz="1800" baseline="0">
          <a:latin typeface="Arial" pitchFamily="34" charset="0"/>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9AF43213-19A3-4395-B481-7CF3FCDD509B}" type="datetimeFigureOut">
              <a:rPr lang="en-US" smtClean="0"/>
              <a:pPr/>
              <a:t>1/16/2013</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00A27E5A-3173-4B53-A70F-4599200E8AEF}" type="slidenum">
              <a:rPr lang="en-US" smtClean="0"/>
              <a:pPr/>
              <a:t>‹#›</a:t>
            </a:fld>
            <a:endParaRPr lang="en-US" dirty="0"/>
          </a:p>
        </p:txBody>
      </p:sp>
    </p:spTree>
    <p:extLst>
      <p:ext uri="{BB962C8B-B14F-4D97-AF65-F5344CB8AC3E}">
        <p14:creationId xmlns:p14="http://schemas.microsoft.com/office/powerpoint/2010/main" val="3238961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imsresearch.co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Title</a:t>
            </a:r>
            <a:r>
              <a:rPr lang="en-US" baseline="0" dirty="0" smtClean="0"/>
              <a:t> Slide</a:t>
            </a:r>
            <a:endParaRPr lang="en-US" dirty="0"/>
          </a:p>
        </p:txBody>
      </p:sp>
      <p:sp>
        <p:nvSpPr>
          <p:cNvPr id="4" name="Slide Number Placeholder 3"/>
          <p:cNvSpPr>
            <a:spLocks noGrp="1"/>
          </p:cNvSpPr>
          <p:nvPr>
            <p:ph type="sldNum" sz="quarter" idx="10"/>
          </p:nvPr>
        </p:nvSpPr>
        <p:spPr/>
        <p:txBody>
          <a:bodyPr/>
          <a:lstStyle/>
          <a:p>
            <a:fld id="{78D2CEA4-A7B6-49AF-B923-6CBBA3D895C5}"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Company Profile Slide</a:t>
            </a:r>
            <a:endParaRPr lang="en-US" dirty="0"/>
          </a:p>
        </p:txBody>
      </p:sp>
      <p:sp>
        <p:nvSpPr>
          <p:cNvPr id="4" name="Slide Number Placeholder 3"/>
          <p:cNvSpPr>
            <a:spLocks noGrp="1"/>
          </p:cNvSpPr>
          <p:nvPr>
            <p:ph type="sldNum" sz="quarter" idx="10"/>
          </p:nvPr>
        </p:nvSpPr>
        <p:spPr/>
        <p:txBody>
          <a:bodyPr/>
          <a:lstStyle/>
          <a:p>
            <a:fld id="{78D2CEA4-A7B6-49AF-B923-6CBBA3D895C5}" type="slidenum">
              <a:rPr lang="en-US" smtClean="0"/>
              <a:pPr/>
              <a:t>13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Company Profile Slide</a:t>
            </a:r>
            <a:endParaRPr lang="en-US" dirty="0"/>
          </a:p>
        </p:txBody>
      </p:sp>
      <p:sp>
        <p:nvSpPr>
          <p:cNvPr id="4" name="Slide Number Placeholder 3"/>
          <p:cNvSpPr>
            <a:spLocks noGrp="1"/>
          </p:cNvSpPr>
          <p:nvPr>
            <p:ph type="sldNum" sz="quarter" idx="10"/>
          </p:nvPr>
        </p:nvSpPr>
        <p:spPr/>
        <p:txBody>
          <a:bodyPr/>
          <a:lstStyle/>
          <a:p>
            <a:fld id="{78D2CEA4-A7B6-49AF-B923-6CBBA3D895C5}" type="slidenum">
              <a:rPr lang="en-US" smtClean="0"/>
              <a:pPr/>
              <a:t>14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Company Profile Slide</a:t>
            </a:r>
            <a:endParaRPr lang="en-US" dirty="0"/>
          </a:p>
        </p:txBody>
      </p:sp>
      <p:sp>
        <p:nvSpPr>
          <p:cNvPr id="4" name="Slide Number Placeholder 3"/>
          <p:cNvSpPr>
            <a:spLocks noGrp="1"/>
          </p:cNvSpPr>
          <p:nvPr>
            <p:ph type="sldNum" sz="quarter" idx="10"/>
          </p:nvPr>
        </p:nvSpPr>
        <p:spPr/>
        <p:txBody>
          <a:bodyPr/>
          <a:lstStyle/>
          <a:p>
            <a:fld id="{78D2CEA4-A7B6-49AF-B923-6CBBA3D895C5}" type="slidenum">
              <a:rPr lang="en-US" smtClean="0"/>
              <a:pPr/>
              <a:t>15</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Title</a:t>
            </a:r>
            <a:r>
              <a:rPr lang="en-US" baseline="0" dirty="0" smtClean="0"/>
              <a:t> Slide</a:t>
            </a:r>
            <a:endParaRPr lang="en-US" dirty="0"/>
          </a:p>
        </p:txBody>
      </p:sp>
      <p:sp>
        <p:nvSpPr>
          <p:cNvPr id="4" name="Slide Number Placeholder 3"/>
          <p:cNvSpPr>
            <a:spLocks noGrp="1"/>
          </p:cNvSpPr>
          <p:nvPr>
            <p:ph type="sldNum" sz="quarter" idx="10"/>
          </p:nvPr>
        </p:nvSpPr>
        <p:spPr/>
        <p:txBody>
          <a:bodyPr/>
          <a:lstStyle/>
          <a:p>
            <a:fld id="{78D2CEA4-A7B6-49AF-B923-6CBBA3D895C5}" type="slidenum">
              <a:rPr lang="en-US" smtClean="0"/>
              <a:pPr/>
              <a:t>16</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Title</a:t>
            </a:r>
            <a:r>
              <a:rPr lang="en-US" baseline="0" dirty="0" smtClean="0"/>
              <a:t> Slide</a:t>
            </a:r>
            <a:endParaRPr lang="en-US" dirty="0"/>
          </a:p>
        </p:txBody>
      </p:sp>
      <p:sp>
        <p:nvSpPr>
          <p:cNvPr id="4" name="Slide Number Placeholder 3"/>
          <p:cNvSpPr>
            <a:spLocks noGrp="1"/>
          </p:cNvSpPr>
          <p:nvPr>
            <p:ph type="sldNum" sz="quarter" idx="10"/>
          </p:nvPr>
        </p:nvSpPr>
        <p:spPr/>
        <p:txBody>
          <a:bodyPr/>
          <a:lstStyle/>
          <a:p>
            <a:fld id="{78D2CEA4-A7B6-49AF-B923-6CBBA3D895C5}" type="slidenum">
              <a:rPr lang="en-US" smtClean="0"/>
              <a:pPr/>
              <a:t>19</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Title</a:t>
            </a:r>
            <a:r>
              <a:rPr lang="en-US" baseline="0" dirty="0" smtClean="0"/>
              <a:t> Slide</a:t>
            </a:r>
            <a:endParaRPr lang="en-US" dirty="0"/>
          </a:p>
        </p:txBody>
      </p:sp>
      <p:sp>
        <p:nvSpPr>
          <p:cNvPr id="4" name="Slide Number Placeholder 3"/>
          <p:cNvSpPr>
            <a:spLocks noGrp="1"/>
          </p:cNvSpPr>
          <p:nvPr>
            <p:ph type="sldNum" sz="quarter" idx="10"/>
          </p:nvPr>
        </p:nvSpPr>
        <p:spPr/>
        <p:txBody>
          <a:bodyPr/>
          <a:lstStyle/>
          <a:p>
            <a:fld id="{78D2CEA4-A7B6-49AF-B923-6CBBA3D895C5}" type="slidenum">
              <a:rPr lang="en-US" smtClean="0"/>
              <a:pPr/>
              <a:t>23</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Title</a:t>
            </a:r>
            <a:r>
              <a:rPr lang="en-US" baseline="0" dirty="0" smtClean="0"/>
              <a:t> Slide</a:t>
            </a:r>
            <a:endParaRPr lang="en-US" dirty="0"/>
          </a:p>
        </p:txBody>
      </p:sp>
      <p:sp>
        <p:nvSpPr>
          <p:cNvPr id="4" name="Slide Number Placeholder 3"/>
          <p:cNvSpPr>
            <a:spLocks noGrp="1"/>
          </p:cNvSpPr>
          <p:nvPr>
            <p:ph type="sldNum" sz="quarter" idx="10"/>
          </p:nvPr>
        </p:nvSpPr>
        <p:spPr/>
        <p:txBody>
          <a:bodyPr/>
          <a:lstStyle/>
          <a:p>
            <a:fld id="{78D2CEA4-A7B6-49AF-B923-6CBBA3D895C5}" type="slidenum">
              <a:rPr lang="en-US" smtClean="0"/>
              <a:pPr/>
              <a:t>31</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5325"/>
            <a:ext cx="6199188" cy="3486150"/>
          </a:xfrm>
        </p:spPr>
      </p:sp>
      <p:sp>
        <p:nvSpPr>
          <p:cNvPr id="3" name="Notes Placeholder 2"/>
          <p:cNvSpPr>
            <a:spLocks noGrp="1"/>
          </p:cNvSpPr>
          <p:nvPr>
            <p:ph type="body" idx="1"/>
          </p:nvPr>
        </p:nvSpPr>
        <p:spPr/>
        <p:txBody>
          <a:bodyPr>
            <a:normAutofit/>
          </a:bodyPr>
          <a:lstStyle/>
          <a:p>
            <a:r>
              <a:rPr lang="en-US" b="1" dirty="0" smtClean="0"/>
              <a:t>Get a quality lens</a:t>
            </a:r>
          </a:p>
          <a:p>
            <a:r>
              <a:rPr lang="en-US" dirty="0" smtClean="0"/>
              <a:t>One way to be certain of getting a lens that meets the quality megapixel cameras require is to get it from Arecont Vision. </a:t>
            </a:r>
          </a:p>
          <a:p>
            <a:r>
              <a:rPr lang="en-US" dirty="0" smtClean="0"/>
              <a:t>All lenses that Arecont Vision sells are tested against a number of parameters and only the best are offered.</a:t>
            </a:r>
          </a:p>
          <a:p>
            <a:r>
              <a:rPr lang="en-US" dirty="0" smtClean="0"/>
              <a:t>Arecont Vision offers three lens lines that represent different quality and pricing: LENS, MPL, UHD.     </a:t>
            </a:r>
          </a:p>
          <a:p>
            <a:r>
              <a:rPr lang="en-US" dirty="0" smtClean="0"/>
              <a:t>The LENS line is low cost and good for 1.3 and 2MP.  </a:t>
            </a:r>
          </a:p>
          <a:p>
            <a:r>
              <a:rPr lang="en-US" dirty="0" smtClean="0"/>
              <a:t>Depending on the application this line could meet the needs of a 3MP or 1080p camera.  </a:t>
            </a:r>
          </a:p>
          <a:p>
            <a:r>
              <a:rPr lang="en-US" dirty="0" smtClean="0"/>
              <a:t>The MPL line is very cost competitive and has better quality than the LENS line.  </a:t>
            </a:r>
          </a:p>
          <a:p>
            <a:r>
              <a:rPr lang="en-US" dirty="0" smtClean="0"/>
              <a:t>MPL lenses can be used on 1.3, 2, 1080p and 3MP cameras as well as could be a good mid-range 5MP lens.  </a:t>
            </a:r>
          </a:p>
          <a:p>
            <a:r>
              <a:rPr lang="en-US" dirty="0" smtClean="0"/>
              <a:t>The UltraHD or UHD line is the flagship line specifically for the 10MP resolution.  </a:t>
            </a:r>
          </a:p>
          <a:p>
            <a:r>
              <a:rPr lang="en-US" dirty="0" smtClean="0"/>
              <a:t>For critical 5MP applications, this line is recommended.</a:t>
            </a:r>
          </a:p>
          <a:p>
            <a:r>
              <a:rPr lang="en-US" dirty="0" smtClean="0"/>
              <a:t>Arecont Vision also conducts the same testing against top tier lens manufacturers’ “megapixel” lenses. </a:t>
            </a:r>
          </a:p>
          <a:p>
            <a:r>
              <a:rPr lang="en-US" dirty="0" smtClean="0"/>
              <a:t>The list of lenses that have successfully passed these tests is supplied at the end of this document.</a:t>
            </a:r>
          </a:p>
        </p:txBody>
      </p:sp>
      <p:sp>
        <p:nvSpPr>
          <p:cNvPr id="4" name="Slide Number Placeholder 3"/>
          <p:cNvSpPr>
            <a:spLocks noGrp="1"/>
          </p:cNvSpPr>
          <p:nvPr>
            <p:ph type="sldNum" sz="quarter" idx="10"/>
          </p:nvPr>
        </p:nvSpPr>
        <p:spPr/>
        <p:txBody>
          <a:bodyPr/>
          <a:lstStyle/>
          <a:p>
            <a:pPr>
              <a:defRPr/>
            </a:pPr>
            <a:fld id="{4AF5B850-0359-487B-BEF9-063659BCE24A}" type="slidenum">
              <a:rPr lang="en-US" smtClean="0"/>
              <a:pPr>
                <a:defRPr/>
              </a:pPr>
              <a:t>38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5325"/>
            <a:ext cx="6199188" cy="3486150"/>
          </a:xfrm>
        </p:spPr>
      </p:sp>
      <p:sp>
        <p:nvSpPr>
          <p:cNvPr id="3" name="Notes Placeholder 2"/>
          <p:cNvSpPr>
            <a:spLocks noGrp="1"/>
          </p:cNvSpPr>
          <p:nvPr>
            <p:ph type="body" idx="1"/>
          </p:nvPr>
        </p:nvSpPr>
        <p:spPr/>
        <p:txBody>
          <a:bodyPr>
            <a:normAutofit lnSpcReduction="10000"/>
          </a:bodyPr>
          <a:lstStyle/>
          <a:p>
            <a:endParaRPr lang="en-US" baseline="0" dirty="0" smtClean="0"/>
          </a:p>
        </p:txBody>
      </p:sp>
      <p:sp>
        <p:nvSpPr>
          <p:cNvPr id="4" name="Slide Number Placeholder 3"/>
          <p:cNvSpPr>
            <a:spLocks noGrp="1"/>
          </p:cNvSpPr>
          <p:nvPr>
            <p:ph type="sldNum" sz="quarter" idx="10"/>
          </p:nvPr>
        </p:nvSpPr>
        <p:spPr/>
        <p:txBody>
          <a:bodyPr/>
          <a:lstStyle/>
          <a:p>
            <a:fld id="{78D2CEA4-A7B6-49AF-B923-6CBBA3D895C5}" type="slidenum">
              <a:rPr lang="en-US" smtClean="0"/>
              <a:pPr/>
              <a:t>40</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A27E5A-3173-4B53-A70F-4599200E8AEF}" type="slidenum">
              <a:rPr lang="en-US" smtClean="0"/>
              <a:pPr/>
              <a:t>48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Title</a:t>
            </a:r>
            <a:r>
              <a:rPr lang="en-US" baseline="0" dirty="0" smtClean="0"/>
              <a:t> Slide</a:t>
            </a:r>
            <a:endParaRPr lang="en-US" dirty="0"/>
          </a:p>
        </p:txBody>
      </p:sp>
      <p:sp>
        <p:nvSpPr>
          <p:cNvPr id="4" name="Slide Number Placeholder 3"/>
          <p:cNvSpPr>
            <a:spLocks noGrp="1"/>
          </p:cNvSpPr>
          <p:nvPr>
            <p:ph type="sldNum" sz="quarter" idx="10"/>
          </p:nvPr>
        </p:nvSpPr>
        <p:spPr/>
        <p:txBody>
          <a:bodyPr/>
          <a:lstStyle/>
          <a:p>
            <a:fld id="{78D2CEA4-A7B6-49AF-B923-6CBBA3D895C5}"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Company Profile Slide</a:t>
            </a:r>
            <a:endParaRPr lang="en-US" dirty="0"/>
          </a:p>
        </p:txBody>
      </p:sp>
      <p:sp>
        <p:nvSpPr>
          <p:cNvPr id="4" name="Slide Number Placeholder 3"/>
          <p:cNvSpPr>
            <a:spLocks noGrp="1"/>
          </p:cNvSpPr>
          <p:nvPr>
            <p:ph type="sldNum" sz="quarter" idx="10"/>
          </p:nvPr>
        </p:nvSpPr>
        <p:spPr/>
        <p:txBody>
          <a:bodyPr/>
          <a:lstStyle/>
          <a:p>
            <a:fld id="{78D2CEA4-A7B6-49AF-B923-6CBBA3D895C5}"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hlinkClick r:id="rId3"/>
              </a:rPr>
              <a:t>IMS Research</a:t>
            </a:r>
            <a:r>
              <a:rPr lang="en-US" b="1" dirty="0"/>
              <a:t> forecasts that 2013 will be the tipping point when world network video surveillance equipment sales overtake analogue video surveillance equipment sales. </a:t>
            </a:r>
            <a:br>
              <a:rPr lang="en-US" b="1" dirty="0"/>
            </a:br>
            <a:endParaRPr lang="en-US" b="1" dirty="0"/>
          </a:p>
          <a:p>
            <a:r>
              <a:rPr lang="en-US" dirty="0"/>
              <a:t>IMS Research recently published a report, "IP Trends in Security – A Survey of Systems Integrators and Installers." The report also found that currently 80 per cent of North American systems integrators and installers purchase IP-based video surveillance equipment from IT distributors, and that this was expected to increase to 90 per cent of systems integrators and installers in three years’ time.</a:t>
            </a:r>
          </a:p>
        </p:txBody>
      </p:sp>
      <p:sp>
        <p:nvSpPr>
          <p:cNvPr id="4" name="Slide Number Placeholder 3"/>
          <p:cNvSpPr>
            <a:spLocks noGrp="1"/>
          </p:cNvSpPr>
          <p:nvPr>
            <p:ph type="sldNum" sz="quarter" idx="10"/>
          </p:nvPr>
        </p:nvSpPr>
        <p:spPr/>
        <p:txBody>
          <a:bodyPr/>
          <a:lstStyle/>
          <a:p>
            <a:fld id="{78D2CEA4-A7B6-49AF-B923-6CBBA3D895C5}"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D2CEA4-A7B6-49AF-B923-6CBBA3D895C5}"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normAutofit/>
          </a:bodyPr>
          <a:lstStyle/>
          <a:p>
            <a:pPr>
              <a:buFontTx/>
              <a:buNone/>
            </a:pPr>
            <a:endParaRPr lang="en-US" dirty="0"/>
          </a:p>
        </p:txBody>
      </p:sp>
      <p:sp>
        <p:nvSpPr>
          <p:cNvPr id="4" name="Slide Number Placeholder 3"/>
          <p:cNvSpPr>
            <a:spLocks noGrp="1"/>
          </p:cNvSpPr>
          <p:nvPr>
            <p:ph type="sldNum" sz="quarter" idx="10"/>
          </p:nvPr>
        </p:nvSpPr>
        <p:spPr/>
        <p:txBody>
          <a:bodyPr/>
          <a:lstStyle/>
          <a:p>
            <a:pPr>
              <a:defRPr/>
            </a:pPr>
            <a:fld id="{4AF5B850-0359-487B-BEF9-063659BCE24A}" type="slidenum">
              <a:rPr lang="en-US" smtClean="0"/>
              <a:pPr>
                <a:defRPr/>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lumMod val="50000"/>
                  </a:schemeClr>
                </a:solidFill>
                <a:latin typeface="HelveticaNeueLT Std Lt" pitchFamily="34" charset="0"/>
              </a:rPr>
              <a:t>Whether you are looking for a VMS to compliment your system, a distributor to buy from, an integrator to install them or you simply want to learn more about megapixel technology, Arecont Vision has the right partner program for you. Being the industry leader in megapixel technology, we have the pleasure of teaming with the best partners in the industry.</a:t>
            </a:r>
            <a:endParaRPr lang="en-US" dirty="0"/>
          </a:p>
        </p:txBody>
      </p:sp>
      <p:sp>
        <p:nvSpPr>
          <p:cNvPr id="4" name="Slide Number Placeholder 3"/>
          <p:cNvSpPr>
            <a:spLocks noGrp="1"/>
          </p:cNvSpPr>
          <p:nvPr>
            <p:ph type="sldNum" sz="quarter" idx="10"/>
          </p:nvPr>
        </p:nvSpPr>
        <p:spPr/>
        <p:txBody>
          <a:bodyPr/>
          <a:lstStyle/>
          <a:p>
            <a:fld id="{00A27E5A-3173-4B53-A70F-4599200E8AEF}" type="slidenum">
              <a:rPr lang="en-US" smtClean="0"/>
              <a:pPr/>
              <a:t>9</a:t>
            </a:fld>
            <a:endParaRPr lang="en-US" dirty="0"/>
          </a:p>
        </p:txBody>
      </p:sp>
    </p:spTree>
    <p:extLst>
      <p:ext uri="{BB962C8B-B14F-4D97-AF65-F5344CB8AC3E}">
        <p14:creationId xmlns:p14="http://schemas.microsoft.com/office/powerpoint/2010/main" val="576032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Title</a:t>
            </a:r>
            <a:r>
              <a:rPr lang="en-US" baseline="0" dirty="0" smtClean="0"/>
              <a:t> Slide</a:t>
            </a:r>
            <a:endParaRPr lang="en-US" dirty="0"/>
          </a:p>
        </p:txBody>
      </p:sp>
      <p:sp>
        <p:nvSpPr>
          <p:cNvPr id="4" name="Slide Number Placeholder 3"/>
          <p:cNvSpPr>
            <a:spLocks noGrp="1"/>
          </p:cNvSpPr>
          <p:nvPr>
            <p:ph type="sldNum" sz="quarter" idx="10"/>
          </p:nvPr>
        </p:nvSpPr>
        <p:spPr/>
        <p:txBody>
          <a:bodyPr/>
          <a:lstStyle/>
          <a:p>
            <a:fld id="{78D2CEA4-A7B6-49AF-B923-6CBBA3D895C5}" type="slidenum">
              <a:rPr lang="en-US" smtClean="0"/>
              <a:pPr/>
              <a:t>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Company Profile Slide</a:t>
            </a:r>
            <a:endParaRPr lang="en-US" dirty="0"/>
          </a:p>
        </p:txBody>
      </p:sp>
      <p:sp>
        <p:nvSpPr>
          <p:cNvPr id="4" name="Slide Number Placeholder 3"/>
          <p:cNvSpPr>
            <a:spLocks noGrp="1"/>
          </p:cNvSpPr>
          <p:nvPr>
            <p:ph type="sldNum" sz="quarter" idx="10"/>
          </p:nvPr>
        </p:nvSpPr>
        <p:spPr/>
        <p:txBody>
          <a:bodyPr/>
          <a:lstStyle/>
          <a:p>
            <a:fld id="{78D2CEA4-A7B6-49AF-B923-6CBBA3D895C5}" type="slidenum">
              <a:rPr lang="en-US" smtClean="0"/>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lvl1pPr algn="ctr">
              <a:defRPr baseline="0">
                <a:solidFill>
                  <a:schemeClr val="bg1">
                    <a:lumMod val="50000"/>
                  </a:schemeClr>
                </a:solidFill>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idx="1"/>
          </p:nvPr>
        </p:nvSpPr>
        <p:spPr>
          <a:xfrm>
            <a:off x="228600" y="742950"/>
            <a:ext cx="8686800" cy="4191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5980040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228600" y="742950"/>
            <a:ext cx="8686800" cy="4191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742950"/>
            <a:ext cx="42672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742950"/>
            <a:ext cx="42672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p:nvPr>
        </p:nvSpPr>
        <p:spPr/>
        <p:txBody>
          <a:body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2491"/>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1657350"/>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7543800" cy="5334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6931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6931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661986"/>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661988"/>
            <a:ext cx="5111750" cy="34337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533526"/>
            <a:ext cx="3008313" cy="25622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264693"/>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3824"/>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3714750"/>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0" y="0"/>
            <a:ext cx="7543800" cy="59055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742950"/>
            <a:ext cx="8686800" cy="4191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p:cNvPicPr>
            <a:picLocks noChangeAspect="1"/>
          </p:cNvPicPr>
          <p:nvPr/>
        </p:nvPicPr>
        <p:blipFill>
          <a:blip r:embed="rId13" cstate="print"/>
          <a:stretch>
            <a:fillRect/>
          </a:stretch>
        </p:blipFill>
        <p:spPr>
          <a:xfrm>
            <a:off x="7610302" y="4723497"/>
            <a:ext cx="1387620" cy="296329"/>
          </a:xfrm>
          <a:prstGeom prst="rect">
            <a:avLst/>
          </a:prstGeom>
        </p:spPr>
      </p:pic>
      <p:pic>
        <p:nvPicPr>
          <p:cNvPr id="12" name="Picture 11"/>
          <p:cNvPicPr>
            <a:picLocks noChangeAspect="1"/>
          </p:cNvPicPr>
          <p:nvPr/>
        </p:nvPicPr>
        <p:blipFill>
          <a:blip r:embed="rId14" cstate="print"/>
          <a:stretch>
            <a:fillRect/>
          </a:stretch>
        </p:blipFill>
        <p:spPr>
          <a:xfrm>
            <a:off x="152400" y="4781550"/>
            <a:ext cx="1371600" cy="2286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1" r:id="rId6"/>
    <p:sldLayoutId id="2147483653" r:id="rId7"/>
    <p:sldLayoutId id="2147483656" r:id="rId8"/>
    <p:sldLayoutId id="2147483657" r:id="rId9"/>
    <p:sldLayoutId id="2147483658" r:id="rId10"/>
  </p:sldLayoutIdLst>
  <p:timing>
    <p:tnLst>
      <p:par>
        <p:cTn id="1" dur="indefinite" restart="never" nodeType="tmRoot"/>
      </p:par>
    </p:tnLst>
  </p:timing>
  <p:txStyles>
    <p:titleStyle>
      <a:lvl1pPr algn="l" defTabSz="914400" rtl="0" eaLnBrk="1" latinLnBrk="0" hangingPunct="1">
        <a:spcBef>
          <a:spcPct val="0"/>
        </a:spcBef>
        <a:buNone/>
        <a:defRPr sz="2500" kern="1200" baseline="0">
          <a:solidFill>
            <a:schemeClr val="bg1">
              <a:lumMod val="50000"/>
            </a:schemeClr>
          </a:solidFill>
          <a:effectLst/>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Arial"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Arial" pitchFamily="34" charset="0"/>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lumMod val="65000"/>
              <a:lumOff val="35000"/>
            </a:schemeClr>
          </a:solidFill>
          <a:latin typeface="Arial" pitchFamily="34" charset="0"/>
          <a:ea typeface="+mn-ea"/>
          <a:cs typeface="+mn-cs"/>
        </a:defRPr>
      </a:lvl3pPr>
      <a:lvl4pPr marL="1600200" indent="-228600" algn="l" defTabSz="914400" rtl="0" eaLnBrk="1" latinLnBrk="0" hangingPunct="1">
        <a:spcBef>
          <a:spcPct val="20000"/>
        </a:spcBef>
        <a:buFont typeface="Courier New" pitchFamily="49" charset="0"/>
        <a:buChar char="o"/>
        <a:defRPr sz="2000" kern="1200" baseline="0">
          <a:solidFill>
            <a:schemeClr val="tx1">
              <a:lumMod val="65000"/>
              <a:lumOff val="35000"/>
            </a:schemeClr>
          </a:solidFill>
          <a:latin typeface="Arial" pitchFamily="34" charset="0"/>
          <a:ea typeface="+mn-ea"/>
          <a:cs typeface="+mn-cs"/>
        </a:defRPr>
      </a:lvl4pPr>
      <a:lvl5pPr marL="2057400" indent="-228600" algn="l" defTabSz="914400" rtl="0" eaLnBrk="1" latinLnBrk="0" hangingPunct="1">
        <a:spcBef>
          <a:spcPct val="20000"/>
        </a:spcBef>
        <a:buFont typeface="Wingdings" pitchFamily="2" charset="2"/>
        <a:buChar char="Ø"/>
        <a:defRPr sz="2000" kern="1200">
          <a:solidFill>
            <a:schemeClr val="tx1">
              <a:lumMod val="65000"/>
              <a:lumOff val="35000"/>
            </a:schemeClr>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40.png"/><Relationship Id="rId7"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42.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5.jpeg"/><Relationship Id="rId5" Type="http://schemas.openxmlformats.org/officeDocument/2006/relationships/image" Target="../media/image44.pn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5.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5.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2.jpe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4.xml"/><Relationship Id="rId6" Type="http://schemas.openxmlformats.org/officeDocument/2006/relationships/image" Target="../media/image55.jpeg"/><Relationship Id="rId5" Type="http://schemas.openxmlformats.org/officeDocument/2006/relationships/image" Target="../media/image54.jpeg"/><Relationship Id="rId10" Type="http://schemas.openxmlformats.org/officeDocument/2006/relationships/image" Target="../media/image45.jpeg"/><Relationship Id="rId4" Type="http://schemas.openxmlformats.org/officeDocument/2006/relationships/image" Target="../media/image53.jpe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63.jpeg"/><Relationship Id="rId4" Type="http://schemas.openxmlformats.org/officeDocument/2006/relationships/image" Target="../media/image62.jpeg"/></Relationships>
</file>

<file path=ppt/slides/_rels/slide4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jpeg"/></Relationships>
</file>

<file path=ppt/slides/_rels/slide4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5.xml"/><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95250"/>
            <a:ext cx="9144000" cy="5143500"/>
          </a:xfrm>
          <a:prstGeom prst="rect">
            <a:avLst/>
          </a:prstGeom>
        </p:spPr>
      </p:pic>
      <p:sp>
        <p:nvSpPr>
          <p:cNvPr id="5" name="Subtitle 3"/>
          <p:cNvSpPr txBox="1">
            <a:spLocks/>
          </p:cNvSpPr>
          <p:nvPr/>
        </p:nvSpPr>
        <p:spPr>
          <a:xfrm>
            <a:off x="457200" y="2571750"/>
            <a:ext cx="7772400" cy="914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Arial"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Arial" pitchFamily="34" charset="0"/>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Arial" pitchFamily="34" charset="0"/>
                <a:ea typeface="+mn-ea"/>
                <a:cs typeface="+mn-cs"/>
              </a:defRPr>
            </a:lvl3pPr>
            <a:lvl4pPr marL="1371600" indent="0" algn="ctr" defTabSz="914400" rtl="0" eaLnBrk="1" latinLnBrk="0" hangingPunct="1">
              <a:spcBef>
                <a:spcPct val="20000"/>
              </a:spcBef>
              <a:buFont typeface="Arial" pitchFamily="34" charset="0"/>
              <a:buNone/>
              <a:defRPr sz="2000" kern="1200" baseline="0">
                <a:solidFill>
                  <a:schemeClr val="tx1">
                    <a:tint val="75000"/>
                  </a:schemeClr>
                </a:solidFill>
                <a:latin typeface="Arial" pitchFamily="34" charset="0"/>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200" dirty="0" smtClean="0">
                <a:solidFill>
                  <a:schemeClr val="tx1">
                    <a:lumMod val="75000"/>
                    <a:lumOff val="25000"/>
                  </a:schemeClr>
                </a:solidFill>
                <a:latin typeface="Arial Black"/>
                <a:cs typeface="Arial Black"/>
              </a:rPr>
              <a:t>Customer Webinar</a:t>
            </a:r>
          </a:p>
          <a:p>
            <a:pPr algn="l"/>
            <a:r>
              <a:rPr lang="en-US" sz="1200" dirty="0" smtClean="0">
                <a:solidFill>
                  <a:schemeClr val="tx1">
                    <a:lumMod val="75000"/>
                    <a:lumOff val="25000"/>
                  </a:schemeClr>
                </a:solidFill>
                <a:latin typeface="Arial Black"/>
                <a:cs typeface="Arial Black"/>
              </a:rPr>
              <a:t>16 January 2013</a:t>
            </a:r>
          </a:p>
        </p:txBody>
      </p:sp>
      <p:sp>
        <p:nvSpPr>
          <p:cNvPr id="4" name="Title 1"/>
          <p:cNvSpPr txBox="1">
            <a:spLocks/>
          </p:cNvSpPr>
          <p:nvPr/>
        </p:nvSpPr>
        <p:spPr>
          <a:xfrm>
            <a:off x="457200" y="1809750"/>
            <a:ext cx="9144000" cy="533400"/>
          </a:xfrm>
          <a:prstGeom prst="rect">
            <a:avLst/>
          </a:prstGeom>
          <a:effectLst/>
        </p:spPr>
        <p:txBody>
          <a:bodyPr vert="horz" lIns="91440" tIns="45720" rIns="91440" bIns="45720" rtlCol="0" anchor="ctr">
            <a:noAutofit/>
          </a:bodyPr>
          <a:lstStyle>
            <a:lvl1pPr algn="l" defTabSz="914400" rtl="0" eaLnBrk="1" latinLnBrk="0" hangingPunct="1">
              <a:spcBef>
                <a:spcPct val="0"/>
              </a:spcBef>
              <a:buNone/>
              <a:defRPr sz="3600" kern="1200" baseline="0">
                <a:solidFill>
                  <a:schemeClr val="tx1"/>
                </a:solidFill>
                <a:effectLst>
                  <a:outerShdw blurRad="50800" dist="38100" dir="2700000" algn="tl" rotWithShape="0">
                    <a:prstClr val="black">
                      <a:alpha val="40000"/>
                    </a:prstClr>
                  </a:outerShdw>
                </a:effectLst>
                <a:latin typeface="Arial" pitchFamily="34" charset="0"/>
                <a:ea typeface="+mj-ea"/>
                <a:cs typeface="+mj-cs"/>
              </a:defRPr>
            </a:lvl1pPr>
          </a:lstStyle>
          <a:p>
            <a:r>
              <a:rPr lang="en-US" sz="2500" spc="-60" dirty="0" smtClean="0">
                <a:solidFill>
                  <a:srgbClr val="C00000"/>
                </a:solidFill>
                <a:effectLst/>
                <a:latin typeface="Arial"/>
                <a:cs typeface="Arial"/>
              </a:rPr>
              <a:t>Increase Your Business with Arecont Vision</a:t>
            </a:r>
          </a:p>
          <a:p>
            <a:r>
              <a:rPr lang="en-US" sz="2500" spc="-60" dirty="0" smtClean="0">
                <a:solidFill>
                  <a:srgbClr val="C00000"/>
                </a:solidFill>
                <a:effectLst/>
                <a:latin typeface="Arial"/>
                <a:cs typeface="Arial"/>
              </a:rPr>
              <a:t>Megapixel IP Technology</a:t>
            </a:r>
            <a:endParaRPr lang="en-US" sz="2500" spc="-60" dirty="0">
              <a:solidFill>
                <a:srgbClr val="C00000"/>
              </a:solidFill>
              <a:effectLst/>
              <a:latin typeface="Arial"/>
              <a:cs typeface="Arial"/>
            </a:endParaRPr>
          </a:p>
        </p:txBody>
      </p:sp>
      <p:pic>
        <p:nvPicPr>
          <p:cNvPr id="13" name="Picture 12" descr="Arecont-Vision-Logo-Top.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268627" y="4741333"/>
            <a:ext cx="1701808" cy="283635"/>
          </a:xfrm>
          <a:prstGeom prst="rect">
            <a:avLst/>
          </a:prstGeom>
        </p:spPr>
      </p:pic>
      <p:pic>
        <p:nvPicPr>
          <p:cNvPr id="14" name="Picture 13" descr="Arecont-Vision-Logo-Bottom.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16468" y="4834673"/>
            <a:ext cx="1083732" cy="181825"/>
          </a:xfrm>
          <a:prstGeom prst="rect">
            <a:avLst/>
          </a:prstGeom>
        </p:spPr>
      </p:pic>
    </p:spTree>
    <p:extLst>
      <p:ext uri="{BB962C8B-B14F-4D97-AF65-F5344CB8AC3E}">
        <p14:creationId xmlns:p14="http://schemas.microsoft.com/office/powerpoint/2010/main" val="235179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10" presetClass="entr" presetSubtype="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543800" cy="590550"/>
          </a:xfrm>
        </p:spPr>
        <p:txBody>
          <a:bodyPr/>
          <a:lstStyle/>
          <a:p>
            <a:r>
              <a:rPr lang="en-US" sz="2500" dirty="0" smtClean="0"/>
              <a:t>Want to Learn More?</a:t>
            </a:r>
            <a:endParaRPr lang="en-US" sz="2500" dirty="0"/>
          </a:p>
        </p:txBody>
      </p:sp>
      <p:sp>
        <p:nvSpPr>
          <p:cNvPr id="3" name="Content Placeholder 2"/>
          <p:cNvSpPr>
            <a:spLocks noGrp="1"/>
          </p:cNvSpPr>
          <p:nvPr>
            <p:ph idx="1"/>
          </p:nvPr>
        </p:nvSpPr>
        <p:spPr>
          <a:xfrm>
            <a:off x="2133600" y="1352550"/>
            <a:ext cx="4876800" cy="2819397"/>
          </a:xfrm>
        </p:spPr>
        <p:txBody>
          <a:bodyPr>
            <a:normAutofit/>
          </a:bodyPr>
          <a:lstStyle/>
          <a:p>
            <a:pPr>
              <a:tabLst>
                <a:tab pos="3944938" algn="l"/>
              </a:tabLst>
            </a:pPr>
            <a:r>
              <a:rPr lang="en-US" sz="2400" dirty="0" smtClean="0"/>
              <a:t>AVSales@ArecontVision.com</a:t>
            </a:r>
          </a:p>
          <a:p>
            <a:pPr>
              <a:tabLst>
                <a:tab pos="3944938" algn="l"/>
              </a:tabLst>
            </a:pPr>
            <a:r>
              <a:rPr lang="en-US" sz="2400" dirty="0" smtClean="0"/>
              <a:t>818.937.0700</a:t>
            </a:r>
          </a:p>
          <a:p>
            <a:pPr>
              <a:tabLst>
                <a:tab pos="3944938" algn="l"/>
              </a:tabLst>
            </a:pPr>
            <a:r>
              <a:rPr lang="en-US" sz="2400" dirty="0" smtClean="0"/>
              <a:t>www.ArecontVision.com</a:t>
            </a:r>
          </a:p>
          <a:p>
            <a:pPr>
              <a:tabLst>
                <a:tab pos="3944938" algn="l"/>
              </a:tabLst>
            </a:pPr>
            <a:r>
              <a:rPr lang="en-US" sz="2400" dirty="0" smtClean="0"/>
              <a:t>Type your question or request into the </a:t>
            </a:r>
            <a:r>
              <a:rPr lang="en-US" sz="2400" dirty="0" err="1" smtClean="0"/>
              <a:t>GoToWebinar</a:t>
            </a:r>
            <a:r>
              <a:rPr lang="en-US" sz="2400" dirty="0" smtClean="0"/>
              <a:t> chat box</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9050"/>
            <a:ext cx="9144000" cy="5143500"/>
          </a:xfrm>
          <a:prstGeom prst="rect">
            <a:avLst/>
          </a:prstGeom>
        </p:spPr>
      </p:pic>
      <p:sp>
        <p:nvSpPr>
          <p:cNvPr id="5" name="Subtitle 3"/>
          <p:cNvSpPr txBox="1">
            <a:spLocks/>
          </p:cNvSpPr>
          <p:nvPr/>
        </p:nvSpPr>
        <p:spPr>
          <a:xfrm>
            <a:off x="457200" y="2571750"/>
            <a:ext cx="7772400" cy="914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Arial"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Arial" pitchFamily="34" charset="0"/>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Arial" pitchFamily="34" charset="0"/>
                <a:ea typeface="+mn-ea"/>
                <a:cs typeface="+mn-cs"/>
              </a:defRPr>
            </a:lvl3pPr>
            <a:lvl4pPr marL="1371600" indent="0" algn="ctr" defTabSz="914400" rtl="0" eaLnBrk="1" latinLnBrk="0" hangingPunct="1">
              <a:spcBef>
                <a:spcPct val="20000"/>
              </a:spcBef>
              <a:buFont typeface="Arial" pitchFamily="34" charset="0"/>
              <a:buNone/>
              <a:defRPr sz="2000" kern="1200" baseline="0">
                <a:solidFill>
                  <a:schemeClr val="tx1">
                    <a:tint val="75000"/>
                  </a:schemeClr>
                </a:solidFill>
                <a:latin typeface="Arial" pitchFamily="34" charset="0"/>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200" dirty="0" smtClean="0">
                <a:solidFill>
                  <a:schemeClr val="tx1">
                    <a:lumMod val="75000"/>
                    <a:lumOff val="25000"/>
                  </a:schemeClr>
                </a:solidFill>
                <a:latin typeface="Arial Black"/>
                <a:cs typeface="Arial Black"/>
              </a:rPr>
              <a:t>Brad Donaldson</a:t>
            </a:r>
          </a:p>
          <a:p>
            <a:pPr algn="l"/>
            <a:r>
              <a:rPr lang="en-US" sz="1200" dirty="0" smtClean="0">
                <a:solidFill>
                  <a:schemeClr val="tx1">
                    <a:lumMod val="75000"/>
                    <a:lumOff val="25000"/>
                  </a:schemeClr>
                </a:solidFill>
                <a:latin typeface="Arial Black"/>
                <a:cs typeface="Arial Black"/>
              </a:rPr>
              <a:t>Product Manager</a:t>
            </a:r>
          </a:p>
        </p:txBody>
      </p:sp>
      <p:sp>
        <p:nvSpPr>
          <p:cNvPr id="4" name="Title 1"/>
          <p:cNvSpPr txBox="1">
            <a:spLocks/>
          </p:cNvSpPr>
          <p:nvPr/>
        </p:nvSpPr>
        <p:spPr>
          <a:xfrm>
            <a:off x="457200" y="1962150"/>
            <a:ext cx="9144000" cy="533400"/>
          </a:xfrm>
          <a:prstGeom prst="rect">
            <a:avLst/>
          </a:prstGeom>
          <a:effectLst/>
        </p:spPr>
        <p:txBody>
          <a:bodyPr vert="horz" lIns="91440" tIns="45720" rIns="91440" bIns="45720" rtlCol="0" anchor="ctr">
            <a:noAutofit/>
          </a:bodyPr>
          <a:lstStyle>
            <a:lvl1pPr algn="l" defTabSz="914400" rtl="0" eaLnBrk="1" latinLnBrk="0" hangingPunct="1">
              <a:spcBef>
                <a:spcPct val="0"/>
              </a:spcBef>
              <a:buNone/>
              <a:defRPr sz="3600" kern="1200" baseline="0">
                <a:solidFill>
                  <a:schemeClr val="tx1"/>
                </a:solidFill>
                <a:effectLst>
                  <a:outerShdw blurRad="50800" dist="38100" dir="2700000" algn="tl" rotWithShape="0">
                    <a:prstClr val="black">
                      <a:alpha val="40000"/>
                    </a:prstClr>
                  </a:outerShdw>
                </a:effectLst>
                <a:latin typeface="Arial" pitchFamily="34" charset="0"/>
                <a:ea typeface="+mj-ea"/>
                <a:cs typeface="+mj-cs"/>
              </a:defRPr>
            </a:lvl1pPr>
          </a:lstStyle>
          <a:p>
            <a:r>
              <a:rPr lang="en-US" sz="2500" spc="-60" dirty="0" smtClean="0">
                <a:solidFill>
                  <a:srgbClr val="C00000"/>
                </a:solidFill>
                <a:effectLst/>
                <a:latin typeface="Arial"/>
                <a:cs typeface="Arial"/>
              </a:rPr>
              <a:t>New Product Update</a:t>
            </a:r>
            <a:endParaRPr lang="en-US" sz="2500" spc="-60" dirty="0">
              <a:solidFill>
                <a:srgbClr val="C00000"/>
              </a:solidFill>
              <a:effectLst/>
              <a:latin typeface="Arial"/>
              <a:cs typeface="Arial"/>
            </a:endParaRPr>
          </a:p>
        </p:txBody>
      </p:sp>
      <p:pic>
        <p:nvPicPr>
          <p:cNvPr id="13" name="Picture 12" descr="Arecont-Vision-Logo-Top.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268627" y="4741333"/>
            <a:ext cx="1701808" cy="283635"/>
          </a:xfrm>
          <a:prstGeom prst="rect">
            <a:avLst/>
          </a:prstGeom>
        </p:spPr>
      </p:pic>
      <p:pic>
        <p:nvPicPr>
          <p:cNvPr id="14" name="Picture 13" descr="Arecont-Vision-Logo-Bottom.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16468" y="4834673"/>
            <a:ext cx="1083732" cy="181825"/>
          </a:xfrm>
          <a:prstGeom prst="rect">
            <a:avLst/>
          </a:prstGeom>
        </p:spPr>
      </p:pic>
    </p:spTree>
    <p:extLst>
      <p:ext uri="{BB962C8B-B14F-4D97-AF65-F5344CB8AC3E}">
        <p14:creationId xmlns:p14="http://schemas.microsoft.com/office/powerpoint/2010/main" val="23517935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10" presetClass="entr" presetSubtype="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7150"/>
            <a:ext cx="9144000" cy="533400"/>
          </a:xfrm>
          <a:effectLst/>
        </p:spPr>
        <p:txBody>
          <a:bodyPr>
            <a:noAutofit/>
          </a:bodyPr>
          <a:lstStyle/>
          <a:p>
            <a:r>
              <a:rPr lang="en-US" sz="2500" spc="-60" dirty="0" smtClean="0">
                <a:solidFill>
                  <a:schemeClr val="bg1">
                    <a:lumMod val="50000"/>
                  </a:schemeClr>
                </a:solidFill>
                <a:effectLst/>
                <a:latin typeface="Helvetica LT Std Light" pitchFamily="34" charset="0"/>
              </a:rPr>
              <a:t>New Products in December</a:t>
            </a:r>
            <a:endParaRPr lang="en-US" sz="2500" spc="-60" dirty="0">
              <a:solidFill>
                <a:schemeClr val="bg1">
                  <a:lumMod val="50000"/>
                </a:schemeClr>
              </a:solidFill>
              <a:effectLst/>
              <a:latin typeface="Helvetica LT Std Light" pitchFamily="34" charset="0"/>
            </a:endParaRPr>
          </a:p>
        </p:txBody>
      </p:sp>
      <p:pic>
        <p:nvPicPr>
          <p:cNvPr id="10" name="Picture 4"/>
          <p:cNvPicPr>
            <a:picLocks noChangeAspect="1" noChangeArrowheads="1"/>
          </p:cNvPicPr>
          <p:nvPr/>
        </p:nvPicPr>
        <p:blipFill>
          <a:blip r:embed="rId3" cstate="print">
            <a:lum bright="10000" contrast="10000"/>
          </a:blip>
          <a:srcRect/>
          <a:stretch>
            <a:fillRect/>
          </a:stretch>
        </p:blipFill>
        <p:spPr bwMode="auto">
          <a:xfrm>
            <a:off x="152400" y="2971255"/>
            <a:ext cx="1650870" cy="1207508"/>
          </a:xfrm>
          <a:prstGeom prst="rect">
            <a:avLst/>
          </a:prstGeom>
          <a:noFill/>
          <a:ln w="9525">
            <a:noFill/>
            <a:miter lim="800000"/>
            <a:headEnd/>
            <a:tailEnd/>
          </a:ln>
        </p:spPr>
      </p:pic>
      <p:pic>
        <p:nvPicPr>
          <p:cNvPr id="11" name="Picture 5"/>
          <p:cNvPicPr>
            <a:picLocks noChangeAspect="1" noChangeArrowheads="1"/>
          </p:cNvPicPr>
          <p:nvPr/>
        </p:nvPicPr>
        <p:blipFill>
          <a:blip r:embed="rId4" cstate="print">
            <a:lum bright="10000" contrast="10000"/>
          </a:blip>
          <a:srcRect/>
          <a:stretch>
            <a:fillRect/>
          </a:stretch>
        </p:blipFill>
        <p:spPr bwMode="auto">
          <a:xfrm>
            <a:off x="1066800" y="2190750"/>
            <a:ext cx="1650870" cy="735211"/>
          </a:xfrm>
          <a:prstGeom prst="rect">
            <a:avLst/>
          </a:prstGeom>
          <a:noFill/>
          <a:ln w="9525">
            <a:noFill/>
            <a:miter lim="800000"/>
            <a:headEnd/>
            <a:tailEnd/>
          </a:ln>
        </p:spPr>
      </p:pic>
      <p:pic>
        <p:nvPicPr>
          <p:cNvPr id="12" name="Picture 6"/>
          <p:cNvPicPr>
            <a:picLocks noChangeAspect="1" noChangeArrowheads="1"/>
          </p:cNvPicPr>
          <p:nvPr/>
        </p:nvPicPr>
        <p:blipFill>
          <a:blip r:embed="rId5" cstate="print">
            <a:lum bright="10000" contrast="10000"/>
          </a:blip>
          <a:srcRect/>
          <a:stretch>
            <a:fillRect/>
          </a:stretch>
        </p:blipFill>
        <p:spPr bwMode="auto">
          <a:xfrm>
            <a:off x="2209800" y="3028950"/>
            <a:ext cx="1598144" cy="1250659"/>
          </a:xfrm>
          <a:prstGeom prst="rect">
            <a:avLst/>
          </a:prstGeom>
          <a:noFill/>
          <a:ln w="9525">
            <a:noFill/>
            <a:miter lim="800000"/>
            <a:headEnd/>
            <a:tailEnd/>
          </a:ln>
        </p:spPr>
      </p:pic>
      <p:sp>
        <p:nvSpPr>
          <p:cNvPr id="13" name="Title 1"/>
          <p:cNvSpPr txBox="1">
            <a:spLocks/>
          </p:cNvSpPr>
          <p:nvPr/>
        </p:nvSpPr>
        <p:spPr>
          <a:xfrm>
            <a:off x="493244" y="782894"/>
            <a:ext cx="2707156" cy="102685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baseline="0">
                <a:solidFill>
                  <a:schemeClr val="tx1"/>
                </a:solidFill>
                <a:effectLst>
                  <a:outerShdw blurRad="50800" dist="38100" dir="2700000" algn="tl" rotWithShape="0">
                    <a:prstClr val="black">
                      <a:alpha val="40000"/>
                    </a:prstClr>
                  </a:outerShdw>
                </a:effectLst>
                <a:latin typeface="Arial" pitchFamily="34" charset="0"/>
                <a:ea typeface="+mj-ea"/>
                <a:cs typeface="+mj-cs"/>
              </a:defRPr>
            </a:lvl1pPr>
          </a:lstStyle>
          <a:p>
            <a:pPr algn="ctr"/>
            <a:r>
              <a:rPr lang="en-US" dirty="0" smtClean="0">
                <a:solidFill>
                  <a:schemeClr val="bg1">
                    <a:lumMod val="50000"/>
                  </a:schemeClr>
                </a:solidFill>
                <a:effectLst/>
              </a:rPr>
              <a:t>MegaBall™</a:t>
            </a:r>
          </a:p>
          <a:p>
            <a:pPr algn="ctr"/>
            <a:r>
              <a:rPr lang="en-US" sz="1800" dirty="0" smtClean="0">
                <a:solidFill>
                  <a:schemeClr val="bg1">
                    <a:lumMod val="50000"/>
                  </a:schemeClr>
                </a:solidFill>
                <a:effectLst/>
              </a:rPr>
              <a:t>3MP &amp; 5MP</a:t>
            </a:r>
            <a:endParaRPr lang="en-US" sz="1800" dirty="0">
              <a:solidFill>
                <a:schemeClr val="bg1">
                  <a:lumMod val="50000"/>
                </a:schemeClr>
              </a:solidFill>
              <a:effectLst/>
            </a:endParaRPr>
          </a:p>
        </p:txBody>
      </p:sp>
      <p:sp>
        <p:nvSpPr>
          <p:cNvPr id="3" name="TextBox 2"/>
          <p:cNvSpPr txBox="1"/>
          <p:nvPr/>
        </p:nvSpPr>
        <p:spPr>
          <a:xfrm>
            <a:off x="4191000" y="1123950"/>
            <a:ext cx="4572000" cy="2031325"/>
          </a:xfrm>
          <a:prstGeom prst="rect">
            <a:avLst/>
          </a:prstGeom>
          <a:noFill/>
        </p:spPr>
        <p:txBody>
          <a:bodyPr wrap="square" rtlCol="0">
            <a:spAutoFit/>
          </a:bodyPr>
          <a:lstStyle/>
          <a:p>
            <a:pPr marL="285750" indent="-285750">
              <a:buFont typeface="Arial" pitchFamily="34" charset="0"/>
              <a:buChar char="•"/>
            </a:pPr>
            <a:r>
              <a:rPr lang="en-US" dirty="0" smtClean="0">
                <a:solidFill>
                  <a:schemeClr val="tx1">
                    <a:lumMod val="65000"/>
                    <a:lumOff val="35000"/>
                  </a:schemeClr>
                </a:solidFill>
              </a:rPr>
              <a:t>All-in-one indoor solution</a:t>
            </a:r>
          </a:p>
          <a:p>
            <a:pPr marL="285750" indent="-285750">
              <a:buFont typeface="Arial" pitchFamily="34" charset="0"/>
              <a:buChar char="•"/>
            </a:pPr>
            <a:r>
              <a:rPr lang="en-US" dirty="0" smtClean="0">
                <a:solidFill>
                  <a:schemeClr val="tx1">
                    <a:lumMod val="65000"/>
                    <a:lumOff val="35000"/>
                  </a:schemeClr>
                </a:solidFill>
              </a:rPr>
              <a:t>Dome and In-ceiling configurations</a:t>
            </a:r>
          </a:p>
          <a:p>
            <a:pPr marL="285750" indent="-285750">
              <a:buFont typeface="Arial" pitchFamily="34" charset="0"/>
              <a:buChar char="•"/>
            </a:pPr>
            <a:r>
              <a:rPr lang="en-US" dirty="0" smtClean="0">
                <a:solidFill>
                  <a:schemeClr val="tx1">
                    <a:lumMod val="65000"/>
                    <a:lumOff val="35000"/>
                  </a:schemeClr>
                </a:solidFill>
              </a:rPr>
              <a:t>Vari-Focal and fixed focal integrated lens options</a:t>
            </a:r>
          </a:p>
          <a:p>
            <a:pPr marL="285750" indent="-285750">
              <a:buFont typeface="Arial" pitchFamily="34" charset="0"/>
              <a:buChar char="•"/>
            </a:pPr>
            <a:r>
              <a:rPr lang="en-US" dirty="0" smtClean="0">
                <a:solidFill>
                  <a:schemeClr val="tx1">
                    <a:lumMod val="65000"/>
                    <a:lumOff val="35000"/>
                  </a:schemeClr>
                </a:solidFill>
              </a:rPr>
              <a:t>Installer friendly design</a:t>
            </a:r>
          </a:p>
          <a:p>
            <a:pPr marL="285750" indent="-285750">
              <a:buFont typeface="Arial" pitchFamily="34" charset="0"/>
              <a:buChar char="•"/>
            </a:pPr>
            <a:r>
              <a:rPr lang="en-US" dirty="0" smtClean="0">
                <a:solidFill>
                  <a:schemeClr val="tx1">
                    <a:lumMod val="65000"/>
                    <a:lumOff val="35000"/>
                  </a:schemeClr>
                </a:solidFill>
              </a:rPr>
              <a:t>ONVIF and PSIA conformant</a:t>
            </a:r>
          </a:p>
          <a:p>
            <a:pPr marL="285750" indent="-285750">
              <a:buFont typeface="Arial" pitchFamily="34" charset="0"/>
              <a:buChar char="•"/>
            </a:pPr>
            <a:r>
              <a:rPr lang="en-US" dirty="0" smtClean="0">
                <a:solidFill>
                  <a:schemeClr val="tx1">
                    <a:lumMod val="65000"/>
                    <a:lumOff val="35000"/>
                  </a:schemeClr>
                </a:solidFill>
              </a:rPr>
              <a:t>1.3MP up to 5MP w/ WDR coming soon</a:t>
            </a:r>
            <a:endParaRPr lang="en-US" dirty="0">
              <a:solidFill>
                <a:schemeClr val="tx1">
                  <a:lumMod val="65000"/>
                  <a:lumOff val="35000"/>
                </a:schemeClr>
              </a:solidFill>
            </a:endParaRPr>
          </a:p>
        </p:txBody>
      </p:sp>
    </p:spTree>
    <p:extLst>
      <p:ext uri="{BB962C8B-B14F-4D97-AF65-F5344CB8AC3E}">
        <p14:creationId xmlns:p14="http://schemas.microsoft.com/office/powerpoint/2010/main" val="357039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7150"/>
            <a:ext cx="9144000" cy="533400"/>
          </a:xfrm>
          <a:effectLst/>
        </p:spPr>
        <p:txBody>
          <a:bodyPr>
            <a:noAutofit/>
          </a:bodyPr>
          <a:lstStyle/>
          <a:p>
            <a:r>
              <a:rPr lang="en-US" sz="2500" spc="-60" dirty="0" smtClean="0">
                <a:solidFill>
                  <a:schemeClr val="bg1">
                    <a:lumMod val="50000"/>
                  </a:schemeClr>
                </a:solidFill>
                <a:effectLst/>
                <a:latin typeface="Helvetica LT Std Light" pitchFamily="34" charset="0"/>
              </a:rPr>
              <a:t>New Products in January</a:t>
            </a:r>
            <a:endParaRPr lang="en-US" sz="2500" spc="-60" dirty="0">
              <a:solidFill>
                <a:schemeClr val="bg1">
                  <a:lumMod val="50000"/>
                </a:schemeClr>
              </a:solidFill>
              <a:effectLst/>
              <a:latin typeface="Helvetica LT Std Light" pitchFamily="34" charset="0"/>
            </a:endParaRPr>
          </a:p>
        </p:txBody>
      </p:sp>
      <p:sp>
        <p:nvSpPr>
          <p:cNvPr id="8" name="Rectangle 7"/>
          <p:cNvSpPr/>
          <p:nvPr/>
        </p:nvSpPr>
        <p:spPr>
          <a:xfrm>
            <a:off x="5267325" y="855643"/>
            <a:ext cx="3422732" cy="954107"/>
          </a:xfrm>
          <a:prstGeom prst="rect">
            <a:avLst/>
          </a:prstGeom>
        </p:spPr>
        <p:txBody>
          <a:bodyPr wrap="none">
            <a:spAutoFit/>
          </a:bodyPr>
          <a:lstStyle/>
          <a:p>
            <a:pPr algn="ctr"/>
            <a:r>
              <a:rPr lang="en-US" sz="3600" dirty="0">
                <a:solidFill>
                  <a:schemeClr val="bg1">
                    <a:lumMod val="50000"/>
                  </a:schemeClr>
                </a:solidFill>
                <a:latin typeface="Arial" pitchFamily="34" charset="0"/>
                <a:ea typeface="+mj-ea"/>
                <a:cs typeface="+mj-cs"/>
              </a:rPr>
              <a:t>MegaDome®  2</a:t>
            </a:r>
          </a:p>
          <a:p>
            <a:pPr algn="ctr"/>
            <a:r>
              <a:rPr lang="en-US" sz="2000" dirty="0" smtClean="0">
                <a:solidFill>
                  <a:schemeClr val="bg1">
                    <a:lumMod val="50000"/>
                  </a:schemeClr>
                </a:solidFill>
                <a:latin typeface="Arial" pitchFamily="34" charset="0"/>
                <a:ea typeface="+mj-ea"/>
                <a:cs typeface="+mj-cs"/>
              </a:rPr>
              <a:t>WDR</a:t>
            </a:r>
            <a:endParaRPr lang="en-US" sz="2000" dirty="0">
              <a:solidFill>
                <a:schemeClr val="bg1">
                  <a:lumMod val="50000"/>
                </a:schemeClr>
              </a:solidFill>
              <a:latin typeface="Arial" pitchFamily="34" charset="0"/>
              <a:ea typeface="+mj-ea"/>
              <a:cs typeface="+mj-cs"/>
            </a:endParaRPr>
          </a:p>
        </p:txBody>
      </p:sp>
      <p:pic>
        <p:nvPicPr>
          <p:cNvPr id="15" name="Picture 2"/>
          <p:cNvPicPr>
            <a:picLocks noChangeAspect="1" noChangeArrowheads="1"/>
          </p:cNvPicPr>
          <p:nvPr/>
        </p:nvPicPr>
        <p:blipFill>
          <a:blip r:embed="rId3" cstate="print"/>
          <a:srcRect/>
          <a:stretch>
            <a:fillRect/>
          </a:stretch>
        </p:blipFill>
        <p:spPr bwMode="auto">
          <a:xfrm>
            <a:off x="5867400" y="1885950"/>
            <a:ext cx="2286000" cy="2192932"/>
          </a:xfrm>
          <a:prstGeom prst="rect">
            <a:avLst/>
          </a:prstGeom>
          <a:noFill/>
          <a:ln w="9525">
            <a:noFill/>
            <a:miter lim="800000"/>
            <a:headEnd/>
            <a:tailEnd/>
          </a:ln>
        </p:spPr>
      </p:pic>
      <p:sp>
        <p:nvSpPr>
          <p:cNvPr id="14" name="TextBox 13"/>
          <p:cNvSpPr txBox="1"/>
          <p:nvPr/>
        </p:nvSpPr>
        <p:spPr>
          <a:xfrm>
            <a:off x="314325" y="1733550"/>
            <a:ext cx="4572000" cy="1754326"/>
          </a:xfrm>
          <a:prstGeom prst="rect">
            <a:avLst/>
          </a:prstGeom>
          <a:noFill/>
        </p:spPr>
        <p:txBody>
          <a:bodyPr wrap="square" rtlCol="0">
            <a:spAutoFit/>
          </a:bodyPr>
          <a:lstStyle/>
          <a:p>
            <a:pPr marL="285750" indent="-285750">
              <a:buFont typeface="Arial" pitchFamily="34" charset="0"/>
              <a:buChar char="•"/>
            </a:pPr>
            <a:r>
              <a:rPr lang="en-US" dirty="0" smtClean="0">
                <a:solidFill>
                  <a:schemeClr val="tx1">
                    <a:lumMod val="65000"/>
                    <a:lumOff val="35000"/>
                  </a:schemeClr>
                </a:solidFill>
              </a:rPr>
              <a:t>All-in-one solution</a:t>
            </a:r>
          </a:p>
          <a:p>
            <a:pPr marL="285750" indent="-285750">
              <a:buFont typeface="Arial" pitchFamily="34" charset="0"/>
              <a:buChar char="•"/>
            </a:pPr>
            <a:r>
              <a:rPr lang="en-US" dirty="0" smtClean="0">
                <a:solidFill>
                  <a:schemeClr val="tx1">
                    <a:lumMod val="65000"/>
                    <a:lumOff val="35000"/>
                  </a:schemeClr>
                </a:solidFill>
              </a:rPr>
              <a:t>WDR up to 100dB at full resolution</a:t>
            </a:r>
          </a:p>
          <a:p>
            <a:pPr marL="285750" indent="-285750">
              <a:buFont typeface="Arial" pitchFamily="34" charset="0"/>
              <a:buChar char="•"/>
            </a:pPr>
            <a:r>
              <a:rPr lang="en-US" dirty="0" smtClean="0">
                <a:solidFill>
                  <a:schemeClr val="tx1">
                    <a:lumMod val="65000"/>
                    <a:lumOff val="35000"/>
                  </a:schemeClr>
                </a:solidFill>
              </a:rPr>
              <a:t>Remote Focus / Remote Zoom</a:t>
            </a:r>
          </a:p>
          <a:p>
            <a:pPr marL="285750" indent="-285750">
              <a:buFont typeface="Arial" pitchFamily="34" charset="0"/>
              <a:buChar char="•"/>
            </a:pPr>
            <a:r>
              <a:rPr lang="en-US" dirty="0" smtClean="0">
                <a:solidFill>
                  <a:schemeClr val="tx1">
                    <a:lumMod val="65000"/>
                    <a:lumOff val="35000"/>
                  </a:schemeClr>
                </a:solidFill>
              </a:rPr>
              <a:t>P-Iris lens</a:t>
            </a:r>
          </a:p>
          <a:p>
            <a:pPr marL="285750" indent="-285750">
              <a:buFont typeface="Arial" pitchFamily="34" charset="0"/>
              <a:buChar char="•"/>
            </a:pPr>
            <a:r>
              <a:rPr lang="en-US" dirty="0" smtClean="0">
                <a:solidFill>
                  <a:schemeClr val="tx1">
                    <a:lumMod val="65000"/>
                    <a:lumOff val="35000"/>
                  </a:schemeClr>
                </a:solidFill>
              </a:rPr>
              <a:t>1080p and 3MP resolutions</a:t>
            </a:r>
          </a:p>
          <a:p>
            <a:pPr marL="285750" indent="-285750">
              <a:buFont typeface="Arial" pitchFamily="34" charset="0"/>
              <a:buChar char="•"/>
            </a:pPr>
            <a:r>
              <a:rPr lang="en-US" dirty="0" smtClean="0">
                <a:solidFill>
                  <a:schemeClr val="tx1">
                    <a:lumMod val="65000"/>
                    <a:lumOff val="35000"/>
                  </a:schemeClr>
                </a:solidFill>
              </a:rPr>
              <a:t>Weather and vandal resistant dome</a:t>
            </a:r>
            <a:endParaRPr lang="en-US" dirty="0">
              <a:solidFill>
                <a:schemeClr val="tx1">
                  <a:lumMod val="65000"/>
                  <a:lumOff val="35000"/>
                </a:schemeClr>
              </a:solidFill>
            </a:endParaRPr>
          </a:p>
        </p:txBody>
      </p:sp>
    </p:spTree>
    <p:extLst>
      <p:ext uri="{BB962C8B-B14F-4D97-AF65-F5344CB8AC3E}">
        <p14:creationId xmlns:p14="http://schemas.microsoft.com/office/powerpoint/2010/main" val="887802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7150"/>
            <a:ext cx="9144000" cy="533400"/>
          </a:xfrm>
          <a:effectLst/>
        </p:spPr>
        <p:txBody>
          <a:bodyPr>
            <a:noAutofit/>
          </a:bodyPr>
          <a:lstStyle/>
          <a:p>
            <a:r>
              <a:rPr lang="en-US" sz="2500" spc="-60" dirty="0" smtClean="0">
                <a:solidFill>
                  <a:schemeClr val="bg1">
                    <a:lumMod val="50000"/>
                  </a:schemeClr>
                </a:solidFill>
                <a:effectLst/>
                <a:latin typeface="Helvetica LT Std Light" pitchFamily="34" charset="0"/>
              </a:rPr>
              <a:t>New Products in Q1 2013</a:t>
            </a:r>
            <a:endParaRPr lang="en-US" sz="2500" spc="-60" dirty="0">
              <a:solidFill>
                <a:schemeClr val="bg1">
                  <a:lumMod val="50000"/>
                </a:schemeClr>
              </a:solidFill>
              <a:effectLst/>
              <a:latin typeface="Helvetica LT Std Light" pitchFamily="34" charset="0"/>
            </a:endParaRPr>
          </a:p>
        </p:txBody>
      </p:sp>
      <p:sp>
        <p:nvSpPr>
          <p:cNvPr id="13" name="Title 1"/>
          <p:cNvSpPr txBox="1">
            <a:spLocks/>
          </p:cNvSpPr>
          <p:nvPr/>
        </p:nvSpPr>
        <p:spPr>
          <a:xfrm>
            <a:off x="378944" y="859094"/>
            <a:ext cx="2935756" cy="1026856"/>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baseline="0">
                <a:solidFill>
                  <a:schemeClr val="tx1"/>
                </a:solidFill>
                <a:effectLst>
                  <a:outerShdw blurRad="50800" dist="38100" dir="2700000" algn="tl" rotWithShape="0">
                    <a:prstClr val="black">
                      <a:alpha val="40000"/>
                    </a:prstClr>
                  </a:outerShdw>
                </a:effectLst>
                <a:latin typeface="Arial" pitchFamily="34" charset="0"/>
                <a:ea typeface="+mj-ea"/>
                <a:cs typeface="+mj-cs"/>
              </a:defRPr>
            </a:lvl1pPr>
          </a:lstStyle>
          <a:p>
            <a:pPr algn="ctr"/>
            <a:r>
              <a:rPr lang="en-US" sz="2400" dirty="0" smtClean="0">
                <a:solidFill>
                  <a:schemeClr val="bg1">
                    <a:lumMod val="50000"/>
                  </a:schemeClr>
                </a:solidFill>
                <a:effectLst/>
              </a:rPr>
              <a:t>12MP WDR SurroundVideo</a:t>
            </a:r>
          </a:p>
          <a:p>
            <a:pPr algn="ctr"/>
            <a:r>
              <a:rPr lang="en-US" sz="1100" dirty="0">
                <a:solidFill>
                  <a:schemeClr val="bg1">
                    <a:lumMod val="50000"/>
                  </a:schemeClr>
                </a:solidFill>
                <a:effectLst/>
              </a:rPr>
              <a:t>Panoramic Camera</a:t>
            </a:r>
          </a:p>
          <a:p>
            <a:pPr algn="ctr"/>
            <a:endParaRPr lang="en-US" sz="3200" dirty="0">
              <a:solidFill>
                <a:schemeClr val="bg1">
                  <a:lumMod val="50000"/>
                </a:schemeClr>
              </a:solidFill>
              <a:effectLst/>
            </a:endParaRPr>
          </a:p>
        </p:txBody>
      </p:sp>
      <p:sp>
        <p:nvSpPr>
          <p:cNvPr id="8" name="Rectangle 7"/>
          <p:cNvSpPr/>
          <p:nvPr/>
        </p:nvSpPr>
        <p:spPr>
          <a:xfrm>
            <a:off x="5172818" y="742950"/>
            <a:ext cx="3611758" cy="707886"/>
          </a:xfrm>
          <a:prstGeom prst="rect">
            <a:avLst/>
          </a:prstGeom>
        </p:spPr>
        <p:txBody>
          <a:bodyPr wrap="none">
            <a:spAutoFit/>
          </a:bodyPr>
          <a:lstStyle/>
          <a:p>
            <a:pPr algn="ctr"/>
            <a:r>
              <a:rPr lang="en-US" sz="2800" dirty="0" smtClean="0">
                <a:solidFill>
                  <a:schemeClr val="bg1">
                    <a:lumMod val="50000"/>
                  </a:schemeClr>
                </a:solidFill>
                <a:latin typeface="Arial" pitchFamily="34" charset="0"/>
                <a:ea typeface="+mj-ea"/>
                <a:cs typeface="+mj-cs"/>
              </a:rPr>
              <a:t>40MP SurroundVideo</a:t>
            </a:r>
          </a:p>
          <a:p>
            <a:pPr algn="ctr"/>
            <a:r>
              <a:rPr lang="en-US" sz="1100" dirty="0" smtClean="0">
                <a:solidFill>
                  <a:schemeClr val="bg1">
                    <a:lumMod val="50000"/>
                  </a:schemeClr>
                </a:solidFill>
                <a:latin typeface="Arial" pitchFamily="34" charset="0"/>
                <a:ea typeface="+mj-ea"/>
                <a:cs typeface="+mj-cs"/>
              </a:rPr>
              <a:t>Panoramic Camera</a:t>
            </a:r>
            <a:endParaRPr lang="en-US" sz="1100" dirty="0">
              <a:solidFill>
                <a:schemeClr val="bg1">
                  <a:lumMod val="50000"/>
                </a:schemeClr>
              </a:solidFill>
              <a:latin typeface="Arial" pitchFamily="34" charset="0"/>
              <a:ea typeface="+mj-ea"/>
              <a:cs typeface="+mj-cs"/>
            </a:endParaRPr>
          </a:p>
        </p:txBody>
      </p:sp>
      <p:pic>
        <p:nvPicPr>
          <p:cNvPr id="14" name="Picture 13"/>
          <p:cNvPicPr>
            <a:picLocks noChangeAspect="1" noChangeArrowheads="1"/>
          </p:cNvPicPr>
          <p:nvPr/>
        </p:nvPicPr>
        <p:blipFill>
          <a:blip r:embed="rId3" cstate="print"/>
          <a:srcRect/>
          <a:stretch>
            <a:fillRect/>
          </a:stretch>
        </p:blipFill>
        <p:spPr bwMode="auto">
          <a:xfrm>
            <a:off x="741922" y="1809750"/>
            <a:ext cx="2209800" cy="1905000"/>
          </a:xfrm>
          <a:prstGeom prst="rect">
            <a:avLst/>
          </a:prstGeom>
          <a:noFill/>
          <a:ln w="9525">
            <a:noFill/>
            <a:miter lim="800000"/>
            <a:headEnd/>
            <a:tailEnd/>
          </a:ln>
        </p:spPr>
      </p:pic>
      <p:sp>
        <p:nvSpPr>
          <p:cNvPr id="16" name="TextBox 15"/>
          <p:cNvSpPr txBox="1"/>
          <p:nvPr/>
        </p:nvSpPr>
        <p:spPr>
          <a:xfrm>
            <a:off x="760627" y="3943350"/>
            <a:ext cx="2172390" cy="646331"/>
          </a:xfrm>
          <a:prstGeom prst="rect">
            <a:avLst/>
          </a:prstGeom>
          <a:noFill/>
        </p:spPr>
        <p:txBody>
          <a:bodyPr wrap="none" rtlCol="0">
            <a:spAutoFit/>
          </a:bodyPr>
          <a:lstStyle/>
          <a:p>
            <a:pPr algn="ctr"/>
            <a:r>
              <a:rPr lang="en-US" dirty="0" smtClean="0">
                <a:solidFill>
                  <a:srgbClr val="FF0000"/>
                </a:solidFill>
                <a:latin typeface="Arial" pitchFamily="34" charset="0"/>
                <a:cs typeface="Arial" pitchFamily="34" charset="0"/>
              </a:rPr>
              <a:t>World’s 1</a:t>
            </a:r>
            <a:r>
              <a:rPr lang="en-US" baseline="30000" dirty="0" smtClean="0">
                <a:solidFill>
                  <a:srgbClr val="FF0000"/>
                </a:solidFill>
                <a:latin typeface="Arial" pitchFamily="34" charset="0"/>
                <a:cs typeface="Arial" pitchFamily="34" charset="0"/>
              </a:rPr>
              <a:t>st</a:t>
            </a:r>
            <a:r>
              <a:rPr lang="en-US" dirty="0" smtClean="0">
                <a:solidFill>
                  <a:srgbClr val="FF0000"/>
                </a:solidFill>
                <a:latin typeface="Arial" pitchFamily="34" charset="0"/>
                <a:cs typeface="Arial" pitchFamily="34" charset="0"/>
              </a:rPr>
              <a:t> WDR </a:t>
            </a:r>
          </a:p>
          <a:p>
            <a:pPr algn="ctr"/>
            <a:r>
              <a:rPr lang="en-US" dirty="0" smtClean="0">
                <a:solidFill>
                  <a:srgbClr val="FF0000"/>
                </a:solidFill>
                <a:latin typeface="Arial" pitchFamily="34" charset="0"/>
                <a:cs typeface="Arial" pitchFamily="34" charset="0"/>
              </a:rPr>
              <a:t>Panoramic Camera</a:t>
            </a:r>
            <a:endParaRPr lang="en-US" dirty="0">
              <a:solidFill>
                <a:srgbClr val="FF0000"/>
              </a:solidFill>
              <a:latin typeface="Arial" pitchFamily="34" charset="0"/>
              <a:cs typeface="Arial" pitchFamily="34" charset="0"/>
            </a:endParaRPr>
          </a:p>
        </p:txBody>
      </p:sp>
      <p:pic>
        <p:nvPicPr>
          <p:cNvPr id="1028" name="Picture 4" descr="AV8185DN"/>
          <p:cNvPicPr>
            <a:picLocks noChangeAspect="1" noChangeArrowheads="1"/>
          </p:cNvPicPr>
          <p:nvPr/>
        </p:nvPicPr>
        <p:blipFill>
          <a:blip r:embed="rId4" cstate="print"/>
          <a:stretch>
            <a:fillRect/>
          </a:stretch>
        </p:blipFill>
        <p:spPr bwMode="auto">
          <a:xfrm>
            <a:off x="5795208" y="1947054"/>
            <a:ext cx="2366966" cy="2529696"/>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flipH="1" flipV="1">
            <a:off x="2951722" y="2419350"/>
            <a:ext cx="362978" cy="342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305175" y="2688682"/>
            <a:ext cx="1447800" cy="523220"/>
          </a:xfrm>
          <a:prstGeom prst="rect">
            <a:avLst/>
          </a:prstGeom>
          <a:noFill/>
        </p:spPr>
        <p:txBody>
          <a:bodyPr wrap="square" rtlCol="0">
            <a:spAutoFit/>
          </a:bodyPr>
          <a:lstStyle/>
          <a:p>
            <a:r>
              <a:rPr lang="en-US" sz="1400" dirty="0" smtClean="0">
                <a:solidFill>
                  <a:srgbClr val="FF0000"/>
                </a:solidFill>
                <a:latin typeface="Arial" pitchFamily="34" charset="0"/>
                <a:cs typeface="Arial" pitchFamily="34" charset="0"/>
              </a:rPr>
              <a:t>New </a:t>
            </a:r>
            <a:r>
              <a:rPr lang="en-US" sz="1400" dirty="0">
                <a:solidFill>
                  <a:srgbClr val="FF0000"/>
                </a:solidFill>
                <a:latin typeface="Arial" pitchFamily="34" charset="0"/>
                <a:cs typeface="Arial" pitchFamily="34" charset="0"/>
              </a:rPr>
              <a:t>S</a:t>
            </a:r>
            <a:r>
              <a:rPr lang="en-US" sz="1400" dirty="0" smtClean="0">
                <a:solidFill>
                  <a:srgbClr val="FF0000"/>
                </a:solidFill>
                <a:latin typeface="Arial" pitchFamily="34" charset="0"/>
                <a:cs typeface="Arial" pitchFamily="34" charset="0"/>
              </a:rPr>
              <a:t>maller Housing!</a:t>
            </a:r>
            <a:endParaRPr lang="en-US" sz="14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295006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7150"/>
            <a:ext cx="9144000" cy="533400"/>
          </a:xfrm>
          <a:effectLst/>
        </p:spPr>
        <p:txBody>
          <a:bodyPr>
            <a:noAutofit/>
          </a:bodyPr>
          <a:lstStyle/>
          <a:p>
            <a:r>
              <a:rPr lang="en-US" sz="2800" dirty="0" smtClean="0">
                <a:cs typeface="Arial" pitchFamily="34" charset="0"/>
              </a:rPr>
              <a:t>New Product Roadmap</a:t>
            </a:r>
            <a:endParaRPr lang="en-US" sz="2800" dirty="0">
              <a:cs typeface="Arial" pitchFamily="34" charset="0"/>
            </a:endParaRPr>
          </a:p>
        </p:txBody>
      </p:sp>
      <p:sp>
        <p:nvSpPr>
          <p:cNvPr id="4" name="Rectangle 3"/>
          <p:cNvSpPr/>
          <p:nvPr/>
        </p:nvSpPr>
        <p:spPr>
          <a:xfrm>
            <a:off x="381000" y="2695332"/>
            <a:ext cx="3124200" cy="4572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smtClean="0">
                <a:solidFill>
                  <a:schemeClr val="bg1"/>
                </a:solidFill>
                <a:latin typeface="Arial" pitchFamily="34" charset="0"/>
                <a:cs typeface="Arial" pitchFamily="34" charset="0"/>
              </a:rPr>
              <a:t>Q3 2012</a:t>
            </a:r>
            <a:endParaRPr lang="en-US" dirty="0">
              <a:solidFill>
                <a:schemeClr val="bg1"/>
              </a:solidFill>
              <a:latin typeface="Arial" pitchFamily="34" charset="0"/>
              <a:cs typeface="Arial" pitchFamily="34" charset="0"/>
            </a:endParaRPr>
          </a:p>
        </p:txBody>
      </p:sp>
      <p:sp>
        <p:nvSpPr>
          <p:cNvPr id="5" name="Right Arrow 4"/>
          <p:cNvSpPr/>
          <p:nvPr/>
        </p:nvSpPr>
        <p:spPr>
          <a:xfrm>
            <a:off x="3505200" y="2466732"/>
            <a:ext cx="3200400" cy="91440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solidFill>
                  <a:schemeClr val="bg1"/>
                </a:solidFill>
                <a:latin typeface="Arial" pitchFamily="34" charset="0"/>
                <a:cs typeface="Arial" pitchFamily="34" charset="0"/>
              </a:rPr>
              <a:t>Q4 2012</a:t>
            </a:r>
            <a:endParaRPr lang="en-US" dirty="0">
              <a:solidFill>
                <a:schemeClr val="bg1"/>
              </a:solidFill>
              <a:latin typeface="Arial" pitchFamily="34" charset="0"/>
              <a:cs typeface="Arial" pitchFamily="34" charset="0"/>
            </a:endParaRPr>
          </a:p>
        </p:txBody>
      </p:sp>
      <p:pic>
        <p:nvPicPr>
          <p:cNvPr id="1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2217" y="941314"/>
            <a:ext cx="1382833" cy="918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828800" y="2005067"/>
            <a:ext cx="1447800" cy="461665"/>
          </a:xfrm>
          <a:prstGeom prst="rect">
            <a:avLst/>
          </a:prstGeom>
          <a:noFill/>
        </p:spPr>
        <p:txBody>
          <a:bodyPr wrap="square" rtlCol="0">
            <a:spAutoFit/>
          </a:bodyPr>
          <a:lstStyle/>
          <a:p>
            <a:pPr algn="ctr"/>
            <a:r>
              <a:rPr lang="en-US" sz="1200" b="1" dirty="0" smtClean="0">
                <a:solidFill>
                  <a:schemeClr val="tx1">
                    <a:lumMod val="65000"/>
                    <a:lumOff val="35000"/>
                  </a:schemeClr>
                </a:solidFill>
                <a:latin typeface="Arial" pitchFamily="34" charset="0"/>
                <a:cs typeface="Arial" pitchFamily="34" charset="0"/>
              </a:rPr>
              <a:t>MegaDome 2</a:t>
            </a:r>
          </a:p>
          <a:p>
            <a:pPr algn="ctr"/>
            <a:r>
              <a:rPr lang="en-US" sz="1200" b="1" dirty="0" smtClean="0">
                <a:solidFill>
                  <a:schemeClr val="tx1">
                    <a:lumMod val="65000"/>
                    <a:lumOff val="35000"/>
                  </a:schemeClr>
                </a:solidFill>
                <a:latin typeface="Arial" pitchFamily="34" charset="0"/>
                <a:cs typeface="Arial" pitchFamily="34" charset="0"/>
              </a:rPr>
              <a:t>1.3MP &amp; 1080p</a:t>
            </a:r>
            <a:endParaRPr lang="en-US" sz="1200" b="1" dirty="0">
              <a:solidFill>
                <a:schemeClr val="tx1">
                  <a:lumMod val="65000"/>
                  <a:lumOff val="35000"/>
                </a:schemeClr>
              </a:solidFill>
              <a:latin typeface="Arial" pitchFamily="34" charset="0"/>
              <a:cs typeface="Arial" pitchFamily="34" charset="0"/>
            </a:endParaRPr>
          </a:p>
        </p:txBody>
      </p:sp>
      <p:sp>
        <p:nvSpPr>
          <p:cNvPr id="20" name="TextBox 19"/>
          <p:cNvSpPr txBox="1"/>
          <p:nvPr/>
        </p:nvSpPr>
        <p:spPr>
          <a:xfrm>
            <a:off x="2667000" y="1581150"/>
            <a:ext cx="1447800" cy="461665"/>
          </a:xfrm>
          <a:prstGeom prst="rect">
            <a:avLst/>
          </a:prstGeom>
          <a:noFill/>
        </p:spPr>
        <p:txBody>
          <a:bodyPr wrap="square" rtlCol="0">
            <a:spAutoFit/>
          </a:bodyPr>
          <a:lstStyle/>
          <a:p>
            <a:pPr algn="ctr"/>
            <a:r>
              <a:rPr lang="en-US" sz="1200" b="1" dirty="0" smtClean="0">
                <a:solidFill>
                  <a:schemeClr val="tx1">
                    <a:lumMod val="65000"/>
                    <a:lumOff val="35000"/>
                  </a:schemeClr>
                </a:solidFill>
                <a:latin typeface="Arial" pitchFamily="34" charset="0"/>
                <a:cs typeface="Arial" pitchFamily="34" charset="0"/>
              </a:rPr>
              <a:t>MegaDome 2</a:t>
            </a:r>
          </a:p>
          <a:p>
            <a:pPr algn="ctr"/>
            <a:r>
              <a:rPr lang="en-US" sz="1200" b="1" dirty="0" smtClean="0">
                <a:solidFill>
                  <a:schemeClr val="tx1">
                    <a:lumMod val="65000"/>
                    <a:lumOff val="35000"/>
                  </a:schemeClr>
                </a:solidFill>
                <a:latin typeface="Arial" pitchFamily="34" charset="0"/>
                <a:cs typeface="Arial" pitchFamily="34" charset="0"/>
              </a:rPr>
              <a:t>3MP &amp; 5MP</a:t>
            </a:r>
            <a:endParaRPr lang="en-US" sz="1200" b="1" dirty="0">
              <a:solidFill>
                <a:schemeClr val="tx1">
                  <a:lumMod val="65000"/>
                  <a:lumOff val="35000"/>
                </a:schemeClr>
              </a:solidFill>
              <a:latin typeface="Arial" pitchFamily="34" charset="0"/>
              <a:cs typeface="Arial" pitchFamily="34" charset="0"/>
            </a:endParaRPr>
          </a:p>
        </p:txBody>
      </p:sp>
      <p:sp>
        <p:nvSpPr>
          <p:cNvPr id="21" name="TextBox 20"/>
          <p:cNvSpPr txBox="1"/>
          <p:nvPr/>
        </p:nvSpPr>
        <p:spPr>
          <a:xfrm>
            <a:off x="4048125" y="1911704"/>
            <a:ext cx="1447800" cy="461665"/>
          </a:xfrm>
          <a:prstGeom prst="rect">
            <a:avLst/>
          </a:prstGeom>
          <a:noFill/>
        </p:spPr>
        <p:txBody>
          <a:bodyPr wrap="square" rtlCol="0">
            <a:spAutoFit/>
          </a:bodyPr>
          <a:lstStyle/>
          <a:p>
            <a:pPr algn="ctr"/>
            <a:r>
              <a:rPr lang="en-US" sz="1200" b="1" dirty="0" smtClean="0">
                <a:solidFill>
                  <a:schemeClr val="tx1">
                    <a:lumMod val="65000"/>
                    <a:lumOff val="35000"/>
                  </a:schemeClr>
                </a:solidFill>
                <a:latin typeface="Arial" pitchFamily="34" charset="0"/>
                <a:cs typeface="Arial" pitchFamily="34" charset="0"/>
              </a:rPr>
              <a:t>MegaDome 2</a:t>
            </a:r>
          </a:p>
          <a:p>
            <a:pPr algn="ctr"/>
            <a:r>
              <a:rPr lang="en-US" sz="1200" b="1" dirty="0" smtClean="0">
                <a:solidFill>
                  <a:schemeClr val="tx1">
                    <a:lumMod val="65000"/>
                    <a:lumOff val="35000"/>
                  </a:schemeClr>
                </a:solidFill>
                <a:latin typeface="Arial" pitchFamily="34" charset="0"/>
                <a:cs typeface="Arial" pitchFamily="34" charset="0"/>
              </a:rPr>
              <a:t>10MP</a:t>
            </a:r>
            <a:endParaRPr lang="en-US" sz="1200" b="1" dirty="0">
              <a:solidFill>
                <a:schemeClr val="tx1">
                  <a:lumMod val="65000"/>
                  <a:lumOff val="35000"/>
                </a:schemeClr>
              </a:solidFill>
              <a:latin typeface="Arial" pitchFamily="34" charset="0"/>
              <a:cs typeface="Arial" pitchFamily="34" charset="0"/>
            </a:endParaRPr>
          </a:p>
        </p:txBody>
      </p:sp>
      <p:sp>
        <p:nvSpPr>
          <p:cNvPr id="22" name="TextBox 21"/>
          <p:cNvSpPr txBox="1"/>
          <p:nvPr/>
        </p:nvSpPr>
        <p:spPr>
          <a:xfrm>
            <a:off x="6400800" y="1831634"/>
            <a:ext cx="1447800" cy="646331"/>
          </a:xfrm>
          <a:prstGeom prst="rect">
            <a:avLst/>
          </a:prstGeom>
          <a:noFill/>
        </p:spPr>
        <p:txBody>
          <a:bodyPr wrap="square" rtlCol="0">
            <a:spAutoFit/>
          </a:bodyPr>
          <a:lstStyle/>
          <a:p>
            <a:pPr algn="ctr"/>
            <a:r>
              <a:rPr lang="en-US" sz="1200" b="1" dirty="0" smtClean="0">
                <a:solidFill>
                  <a:schemeClr val="tx1">
                    <a:lumMod val="65000"/>
                    <a:lumOff val="35000"/>
                  </a:schemeClr>
                </a:solidFill>
                <a:latin typeface="Arial" pitchFamily="34" charset="0"/>
                <a:cs typeface="Arial" pitchFamily="34" charset="0"/>
              </a:rPr>
              <a:t>MegaDome 2</a:t>
            </a:r>
          </a:p>
          <a:p>
            <a:pPr algn="ctr"/>
            <a:r>
              <a:rPr lang="en-US" sz="1200" b="1" dirty="0" smtClean="0">
                <a:solidFill>
                  <a:schemeClr val="tx1">
                    <a:lumMod val="65000"/>
                    <a:lumOff val="35000"/>
                  </a:schemeClr>
                </a:solidFill>
                <a:latin typeface="Arial" pitchFamily="34" charset="0"/>
                <a:cs typeface="Arial" pitchFamily="34" charset="0"/>
              </a:rPr>
              <a:t>1080p &amp; 3MP WDR</a:t>
            </a:r>
            <a:endParaRPr lang="en-US" sz="1200" b="1" dirty="0">
              <a:solidFill>
                <a:schemeClr val="tx1">
                  <a:lumMod val="65000"/>
                  <a:lumOff val="35000"/>
                </a:schemeClr>
              </a:solidFill>
              <a:latin typeface="Arial" pitchFamily="34" charset="0"/>
              <a:cs typeface="Arial" pitchFamily="34" charset="0"/>
            </a:endParaRPr>
          </a:p>
        </p:txBody>
      </p:sp>
      <p:pic>
        <p:nvPicPr>
          <p:cNvPr id="23" name="Picture 4"/>
          <p:cNvPicPr>
            <a:picLocks noChangeAspect="1" noChangeArrowheads="1"/>
          </p:cNvPicPr>
          <p:nvPr/>
        </p:nvPicPr>
        <p:blipFill>
          <a:blip r:embed="rId4" cstate="print">
            <a:lum bright="10000" contrast="10000"/>
          </a:blip>
          <a:srcRect/>
          <a:stretch>
            <a:fillRect/>
          </a:stretch>
        </p:blipFill>
        <p:spPr bwMode="auto">
          <a:xfrm>
            <a:off x="3581400" y="4314536"/>
            <a:ext cx="827506" cy="605269"/>
          </a:xfrm>
          <a:prstGeom prst="rect">
            <a:avLst/>
          </a:prstGeom>
          <a:noFill/>
          <a:ln w="9525">
            <a:noFill/>
            <a:miter lim="800000"/>
            <a:headEnd/>
            <a:tailEnd/>
          </a:ln>
        </p:spPr>
      </p:pic>
      <p:pic>
        <p:nvPicPr>
          <p:cNvPr id="24" name="Picture 5"/>
          <p:cNvPicPr>
            <a:picLocks noChangeAspect="1" noChangeArrowheads="1"/>
          </p:cNvPicPr>
          <p:nvPr/>
        </p:nvPicPr>
        <p:blipFill>
          <a:blip r:embed="rId5" cstate="print">
            <a:lum bright="10000" contrast="10000"/>
          </a:blip>
          <a:srcRect/>
          <a:stretch>
            <a:fillRect/>
          </a:stretch>
        </p:blipFill>
        <p:spPr bwMode="auto">
          <a:xfrm>
            <a:off x="3988801" y="3926050"/>
            <a:ext cx="827508" cy="368529"/>
          </a:xfrm>
          <a:prstGeom prst="rect">
            <a:avLst/>
          </a:prstGeom>
          <a:noFill/>
          <a:ln w="9525">
            <a:noFill/>
            <a:miter lim="800000"/>
            <a:headEnd/>
            <a:tailEnd/>
          </a:ln>
        </p:spPr>
      </p:pic>
      <p:pic>
        <p:nvPicPr>
          <p:cNvPr id="25" name="Picture 6"/>
          <p:cNvPicPr>
            <a:picLocks noChangeAspect="1" noChangeArrowheads="1"/>
          </p:cNvPicPr>
          <p:nvPr/>
        </p:nvPicPr>
        <p:blipFill>
          <a:blip r:embed="rId6" cstate="print">
            <a:lum bright="10000" contrast="10000"/>
          </a:blip>
          <a:srcRect/>
          <a:stretch>
            <a:fillRect/>
          </a:stretch>
        </p:blipFill>
        <p:spPr bwMode="auto">
          <a:xfrm>
            <a:off x="4456722" y="4307050"/>
            <a:ext cx="801078" cy="626900"/>
          </a:xfrm>
          <a:prstGeom prst="rect">
            <a:avLst/>
          </a:prstGeom>
          <a:noFill/>
          <a:ln w="9525">
            <a:noFill/>
            <a:miter lim="800000"/>
            <a:headEnd/>
            <a:tailEnd/>
          </a:ln>
        </p:spPr>
      </p:pic>
      <p:sp>
        <p:nvSpPr>
          <p:cNvPr id="26" name="TextBox 25"/>
          <p:cNvSpPr txBox="1"/>
          <p:nvPr/>
        </p:nvSpPr>
        <p:spPr>
          <a:xfrm>
            <a:off x="4876800" y="3773562"/>
            <a:ext cx="1447800" cy="461665"/>
          </a:xfrm>
          <a:prstGeom prst="rect">
            <a:avLst/>
          </a:prstGeom>
          <a:noFill/>
        </p:spPr>
        <p:txBody>
          <a:bodyPr wrap="square" rtlCol="0">
            <a:spAutoFit/>
          </a:bodyPr>
          <a:lstStyle/>
          <a:p>
            <a:pPr algn="ctr"/>
            <a:r>
              <a:rPr lang="en-US" sz="1200" b="1" dirty="0" smtClean="0">
                <a:solidFill>
                  <a:schemeClr val="tx1">
                    <a:lumMod val="65000"/>
                    <a:lumOff val="35000"/>
                  </a:schemeClr>
                </a:solidFill>
                <a:latin typeface="Arial" pitchFamily="34" charset="0"/>
                <a:cs typeface="Arial" pitchFamily="34" charset="0"/>
              </a:rPr>
              <a:t>MegaBall</a:t>
            </a:r>
          </a:p>
          <a:p>
            <a:pPr algn="ctr"/>
            <a:r>
              <a:rPr lang="en-US" sz="1200" b="1" dirty="0" smtClean="0">
                <a:solidFill>
                  <a:schemeClr val="tx1">
                    <a:lumMod val="65000"/>
                    <a:lumOff val="35000"/>
                  </a:schemeClr>
                </a:solidFill>
                <a:latin typeface="Arial" pitchFamily="34" charset="0"/>
                <a:cs typeface="Arial" pitchFamily="34" charset="0"/>
              </a:rPr>
              <a:t>3MP &amp; 5MP</a:t>
            </a:r>
            <a:endParaRPr lang="en-US" sz="1200" b="1" dirty="0">
              <a:solidFill>
                <a:schemeClr val="tx1">
                  <a:lumMod val="65000"/>
                  <a:lumOff val="35000"/>
                </a:schemeClr>
              </a:solidFill>
              <a:latin typeface="Arial" pitchFamily="34" charset="0"/>
              <a:cs typeface="Arial" pitchFamily="34" charset="0"/>
            </a:endParaRPr>
          </a:p>
        </p:txBody>
      </p:sp>
      <p:sp>
        <p:nvSpPr>
          <p:cNvPr id="27" name="TextBox 26"/>
          <p:cNvSpPr txBox="1"/>
          <p:nvPr/>
        </p:nvSpPr>
        <p:spPr>
          <a:xfrm>
            <a:off x="4038600" y="3388097"/>
            <a:ext cx="1447800" cy="461665"/>
          </a:xfrm>
          <a:prstGeom prst="rect">
            <a:avLst/>
          </a:prstGeom>
          <a:noFill/>
        </p:spPr>
        <p:txBody>
          <a:bodyPr wrap="square" rtlCol="0">
            <a:spAutoFit/>
          </a:bodyPr>
          <a:lstStyle/>
          <a:p>
            <a:pPr algn="ctr"/>
            <a:r>
              <a:rPr lang="en-US" sz="1200" b="1" dirty="0" smtClean="0">
                <a:solidFill>
                  <a:schemeClr val="tx1">
                    <a:lumMod val="65000"/>
                    <a:lumOff val="35000"/>
                  </a:schemeClr>
                </a:solidFill>
                <a:latin typeface="Arial" pitchFamily="34" charset="0"/>
                <a:cs typeface="Arial" pitchFamily="34" charset="0"/>
              </a:rPr>
              <a:t>MegaBall</a:t>
            </a:r>
          </a:p>
          <a:p>
            <a:pPr algn="ctr"/>
            <a:r>
              <a:rPr lang="en-US" sz="1200" b="1" dirty="0" smtClean="0">
                <a:solidFill>
                  <a:schemeClr val="tx1">
                    <a:lumMod val="65000"/>
                    <a:lumOff val="35000"/>
                  </a:schemeClr>
                </a:solidFill>
                <a:latin typeface="Arial" pitchFamily="34" charset="0"/>
                <a:cs typeface="Arial" pitchFamily="34" charset="0"/>
              </a:rPr>
              <a:t>1.3MP &amp; 1080p</a:t>
            </a:r>
            <a:endParaRPr lang="en-US" sz="1200" b="1" dirty="0">
              <a:solidFill>
                <a:schemeClr val="tx1">
                  <a:lumMod val="65000"/>
                  <a:lumOff val="35000"/>
                </a:schemeClr>
              </a:solidFill>
              <a:latin typeface="Arial" pitchFamily="34" charset="0"/>
              <a:cs typeface="Arial" pitchFamily="34" charset="0"/>
            </a:endParaRPr>
          </a:p>
        </p:txBody>
      </p:sp>
      <p:sp>
        <p:nvSpPr>
          <p:cNvPr id="28" name="TextBox 27"/>
          <p:cNvSpPr txBox="1"/>
          <p:nvPr/>
        </p:nvSpPr>
        <p:spPr>
          <a:xfrm>
            <a:off x="6629400" y="4095750"/>
            <a:ext cx="1447800" cy="646331"/>
          </a:xfrm>
          <a:prstGeom prst="rect">
            <a:avLst/>
          </a:prstGeom>
          <a:noFill/>
        </p:spPr>
        <p:txBody>
          <a:bodyPr wrap="square" rtlCol="0">
            <a:spAutoFit/>
          </a:bodyPr>
          <a:lstStyle/>
          <a:p>
            <a:pPr algn="ctr"/>
            <a:r>
              <a:rPr lang="en-US" sz="1200" b="1" dirty="0" smtClean="0">
                <a:solidFill>
                  <a:schemeClr val="tx1">
                    <a:lumMod val="65000"/>
                    <a:lumOff val="35000"/>
                  </a:schemeClr>
                </a:solidFill>
                <a:latin typeface="Arial" pitchFamily="34" charset="0"/>
                <a:cs typeface="Arial" pitchFamily="34" charset="0"/>
              </a:rPr>
              <a:t>MegaBall</a:t>
            </a:r>
          </a:p>
          <a:p>
            <a:pPr algn="ctr"/>
            <a:r>
              <a:rPr lang="en-US" sz="1200" b="1" dirty="0" smtClean="0">
                <a:solidFill>
                  <a:schemeClr val="tx1">
                    <a:lumMod val="65000"/>
                    <a:lumOff val="35000"/>
                  </a:schemeClr>
                </a:solidFill>
                <a:latin typeface="Arial" pitchFamily="34" charset="0"/>
                <a:cs typeface="Arial" pitchFamily="34" charset="0"/>
              </a:rPr>
              <a:t>1080p &amp; 3MP WDR</a:t>
            </a:r>
            <a:endParaRPr lang="en-US" sz="1200" b="1" dirty="0">
              <a:solidFill>
                <a:schemeClr val="tx1">
                  <a:lumMod val="65000"/>
                  <a:lumOff val="35000"/>
                </a:schemeClr>
              </a:solidFill>
              <a:latin typeface="Arial" pitchFamily="34" charset="0"/>
              <a:cs typeface="Arial" pitchFamily="34" charset="0"/>
            </a:endParaRPr>
          </a:p>
        </p:txBody>
      </p:sp>
      <p:cxnSp>
        <p:nvCxnSpPr>
          <p:cNvPr id="8" name="Straight Connector 7"/>
          <p:cNvCxnSpPr/>
          <p:nvPr/>
        </p:nvCxnSpPr>
        <p:spPr>
          <a:xfrm>
            <a:off x="2514600" y="2401962"/>
            <a:ext cx="0" cy="293370"/>
          </a:xfrm>
          <a:prstGeom prst="line">
            <a:avLst/>
          </a:prstGeom>
          <a:ln w="38100"/>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3352800" y="2031254"/>
            <a:ext cx="0" cy="664078"/>
          </a:xfrm>
          <a:prstGeom prst="line">
            <a:avLst/>
          </a:prstGeom>
          <a:ln w="38100"/>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a:off x="4772025" y="2344002"/>
            <a:ext cx="0" cy="35133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32" name="Straight Connector 31"/>
          <p:cNvCxnSpPr/>
          <p:nvPr/>
        </p:nvCxnSpPr>
        <p:spPr>
          <a:xfrm>
            <a:off x="4724400" y="3167329"/>
            <a:ext cx="0" cy="230832"/>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39" name="Straight Connector 38"/>
          <p:cNvCxnSpPr/>
          <p:nvPr/>
        </p:nvCxnSpPr>
        <p:spPr>
          <a:xfrm>
            <a:off x="5562600" y="3150300"/>
            <a:ext cx="0" cy="627727"/>
          </a:xfrm>
          <a:prstGeom prst="line">
            <a:avLst/>
          </a:prstGeom>
          <a:ln/>
        </p:spPr>
        <p:style>
          <a:lnRef idx="3">
            <a:schemeClr val="accent2"/>
          </a:lnRef>
          <a:fillRef idx="0">
            <a:schemeClr val="accent2"/>
          </a:fillRef>
          <a:effectRef idx="2">
            <a:schemeClr val="accent2"/>
          </a:effectRef>
          <a:fontRef idx="minor">
            <a:schemeClr val="tx1"/>
          </a:fontRef>
        </p:style>
      </p:cxnSp>
      <p:pic>
        <p:nvPicPr>
          <p:cNvPr id="42" name="Picture 41"/>
          <p:cNvPicPr>
            <a:picLocks noChangeAspect="1" noChangeArrowheads="1"/>
          </p:cNvPicPr>
          <p:nvPr/>
        </p:nvPicPr>
        <p:blipFill>
          <a:blip r:embed="rId7" cstate="print"/>
          <a:srcRect/>
          <a:stretch>
            <a:fillRect/>
          </a:stretch>
        </p:blipFill>
        <p:spPr bwMode="auto">
          <a:xfrm>
            <a:off x="8077200" y="3105150"/>
            <a:ext cx="968065" cy="834539"/>
          </a:xfrm>
          <a:prstGeom prst="rect">
            <a:avLst/>
          </a:prstGeom>
          <a:noFill/>
          <a:ln w="9525">
            <a:noFill/>
            <a:miter lim="800000"/>
            <a:headEnd/>
            <a:tailEnd/>
          </a:ln>
        </p:spPr>
      </p:pic>
      <p:pic>
        <p:nvPicPr>
          <p:cNvPr id="43" name="Picture 4" descr="AV8185DN"/>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1619" r="12257"/>
          <a:stretch/>
        </p:blipFill>
        <p:spPr bwMode="auto">
          <a:xfrm>
            <a:off x="8001000" y="1201383"/>
            <a:ext cx="1123951" cy="1065567"/>
          </a:xfrm>
          <a:prstGeom prst="rect">
            <a:avLst/>
          </a:prstGeom>
          <a:noFill/>
          <a:extLst>
            <a:ext uri="{909E8E84-426E-40DD-AFC4-6F175D3DCCD1}">
              <a14:hiddenFill xmlns:a14="http://schemas.microsoft.com/office/drawing/2010/main">
                <a:solidFill>
                  <a:srgbClr val="FFFFFF"/>
                </a:solidFill>
              </a14:hiddenFill>
            </a:ext>
          </a:extLst>
        </p:spPr>
      </p:pic>
      <p:cxnSp>
        <p:nvCxnSpPr>
          <p:cNvPr id="44" name="Straight Connector 43"/>
          <p:cNvCxnSpPr/>
          <p:nvPr/>
        </p:nvCxnSpPr>
        <p:spPr>
          <a:xfrm>
            <a:off x="3200400" y="3163962"/>
            <a:ext cx="0" cy="293370"/>
          </a:xfrm>
          <a:prstGeom prst="line">
            <a:avLst/>
          </a:prstGeom>
          <a:ln w="38100"/>
        </p:spPr>
        <p:style>
          <a:lnRef idx="1">
            <a:schemeClr val="dk1"/>
          </a:lnRef>
          <a:fillRef idx="0">
            <a:schemeClr val="dk1"/>
          </a:fillRef>
          <a:effectRef idx="0">
            <a:schemeClr val="dk1"/>
          </a:effectRef>
          <a:fontRef idx="minor">
            <a:schemeClr val="tx1"/>
          </a:fontRef>
        </p:style>
      </p:cxnSp>
      <p:pic>
        <p:nvPicPr>
          <p:cNvPr id="45"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l="17751" t="13834" r="14751" b="16664"/>
          <a:stretch>
            <a:fillRect/>
          </a:stretch>
        </p:blipFill>
        <p:spPr bwMode="auto">
          <a:xfrm>
            <a:off x="1943100" y="3731295"/>
            <a:ext cx="723900" cy="60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TextBox 45"/>
          <p:cNvSpPr txBox="1"/>
          <p:nvPr/>
        </p:nvSpPr>
        <p:spPr>
          <a:xfrm>
            <a:off x="2476500" y="3500463"/>
            <a:ext cx="1447800" cy="461665"/>
          </a:xfrm>
          <a:prstGeom prst="rect">
            <a:avLst/>
          </a:prstGeom>
          <a:noFill/>
        </p:spPr>
        <p:txBody>
          <a:bodyPr wrap="square" rtlCol="0">
            <a:spAutoFit/>
          </a:bodyPr>
          <a:lstStyle/>
          <a:p>
            <a:pPr algn="ctr"/>
            <a:r>
              <a:rPr lang="en-US" sz="1200" b="1" dirty="0" smtClean="0">
                <a:solidFill>
                  <a:schemeClr val="tx1">
                    <a:lumMod val="65000"/>
                    <a:lumOff val="35000"/>
                  </a:schemeClr>
                </a:solidFill>
                <a:latin typeface="Arial" pitchFamily="34" charset="0"/>
                <a:cs typeface="Arial" pitchFamily="34" charset="0"/>
              </a:rPr>
              <a:t>Compact WDR</a:t>
            </a:r>
          </a:p>
          <a:p>
            <a:pPr algn="ctr"/>
            <a:r>
              <a:rPr lang="en-US" sz="1200" b="1" dirty="0" smtClean="0">
                <a:solidFill>
                  <a:schemeClr val="tx1">
                    <a:lumMod val="65000"/>
                    <a:lumOff val="35000"/>
                  </a:schemeClr>
                </a:solidFill>
                <a:latin typeface="Arial" pitchFamily="34" charset="0"/>
                <a:cs typeface="Arial" pitchFamily="34" charset="0"/>
              </a:rPr>
              <a:t>2MP &amp; 3MP</a:t>
            </a:r>
            <a:endParaRPr lang="en-US" sz="1200" b="1" dirty="0">
              <a:solidFill>
                <a:schemeClr val="tx1">
                  <a:lumMod val="65000"/>
                  <a:lumOff val="35000"/>
                </a:schemeClr>
              </a:solidFill>
              <a:latin typeface="Arial" pitchFamily="34" charset="0"/>
              <a:cs typeface="Arial" pitchFamily="34" charset="0"/>
            </a:endParaRPr>
          </a:p>
        </p:txBody>
      </p:sp>
      <p:sp>
        <p:nvSpPr>
          <p:cNvPr id="47" name="TextBox 46"/>
          <p:cNvSpPr txBox="1"/>
          <p:nvPr/>
        </p:nvSpPr>
        <p:spPr>
          <a:xfrm>
            <a:off x="6781800" y="2495550"/>
            <a:ext cx="1447800" cy="646331"/>
          </a:xfrm>
          <a:prstGeom prst="rect">
            <a:avLst/>
          </a:prstGeom>
          <a:noFill/>
        </p:spPr>
        <p:txBody>
          <a:bodyPr wrap="square" rtlCol="0">
            <a:spAutoFit/>
          </a:bodyPr>
          <a:lstStyle/>
          <a:p>
            <a:pPr algn="ctr"/>
            <a:r>
              <a:rPr lang="en-US" sz="1200" b="1" dirty="0" smtClean="0">
                <a:solidFill>
                  <a:schemeClr val="tx1">
                    <a:lumMod val="65000"/>
                    <a:lumOff val="35000"/>
                  </a:schemeClr>
                </a:solidFill>
                <a:latin typeface="Arial" pitchFamily="34" charset="0"/>
                <a:cs typeface="Arial" pitchFamily="34" charset="0"/>
              </a:rPr>
              <a:t>PanoDynamic</a:t>
            </a:r>
          </a:p>
          <a:p>
            <a:pPr algn="ctr"/>
            <a:r>
              <a:rPr lang="en-US" sz="1200" b="1" dirty="0" smtClean="0">
                <a:solidFill>
                  <a:schemeClr val="tx1">
                    <a:lumMod val="65000"/>
                    <a:lumOff val="35000"/>
                  </a:schemeClr>
                </a:solidFill>
                <a:latin typeface="Arial" pitchFamily="34" charset="0"/>
                <a:cs typeface="Arial" pitchFamily="34" charset="0"/>
              </a:rPr>
              <a:t>12MP WDR</a:t>
            </a:r>
          </a:p>
          <a:p>
            <a:pPr algn="ctr"/>
            <a:r>
              <a:rPr lang="en-US" sz="1200" b="1" dirty="0" smtClean="0">
                <a:solidFill>
                  <a:schemeClr val="tx1">
                    <a:lumMod val="65000"/>
                    <a:lumOff val="35000"/>
                  </a:schemeClr>
                </a:solidFill>
                <a:latin typeface="Arial" pitchFamily="34" charset="0"/>
                <a:cs typeface="Arial" pitchFamily="34" charset="0"/>
              </a:rPr>
              <a:t>SurroundVideo</a:t>
            </a:r>
            <a:endParaRPr lang="en-US" sz="1200" b="1" dirty="0">
              <a:solidFill>
                <a:schemeClr val="tx1">
                  <a:lumMod val="65000"/>
                  <a:lumOff val="35000"/>
                </a:schemeClr>
              </a:solidFill>
              <a:latin typeface="Arial" pitchFamily="34" charset="0"/>
              <a:cs typeface="Arial" pitchFamily="34" charset="0"/>
            </a:endParaRPr>
          </a:p>
        </p:txBody>
      </p:sp>
      <p:sp>
        <p:nvSpPr>
          <p:cNvPr id="48" name="TextBox 47"/>
          <p:cNvSpPr txBox="1"/>
          <p:nvPr/>
        </p:nvSpPr>
        <p:spPr>
          <a:xfrm>
            <a:off x="7848600" y="2288834"/>
            <a:ext cx="1295400" cy="461665"/>
          </a:xfrm>
          <a:prstGeom prst="rect">
            <a:avLst/>
          </a:prstGeom>
          <a:noFill/>
        </p:spPr>
        <p:txBody>
          <a:bodyPr wrap="square" rtlCol="0">
            <a:spAutoFit/>
          </a:bodyPr>
          <a:lstStyle/>
          <a:p>
            <a:pPr algn="ctr"/>
            <a:r>
              <a:rPr lang="en-US" sz="1200" b="1" dirty="0" smtClean="0">
                <a:solidFill>
                  <a:schemeClr val="tx1">
                    <a:lumMod val="65000"/>
                    <a:lumOff val="35000"/>
                  </a:schemeClr>
                </a:solidFill>
                <a:latin typeface="Arial" pitchFamily="34" charset="0"/>
                <a:cs typeface="Arial" pitchFamily="34" charset="0"/>
              </a:rPr>
              <a:t>SurroundVideo</a:t>
            </a:r>
          </a:p>
          <a:p>
            <a:pPr algn="ctr"/>
            <a:r>
              <a:rPr lang="en-US" sz="1200" b="1" dirty="0" smtClean="0">
                <a:solidFill>
                  <a:schemeClr val="tx1">
                    <a:lumMod val="65000"/>
                    <a:lumOff val="35000"/>
                  </a:schemeClr>
                </a:solidFill>
                <a:latin typeface="Arial" pitchFamily="34" charset="0"/>
                <a:cs typeface="Arial" pitchFamily="34" charset="0"/>
              </a:rPr>
              <a:t>40MP</a:t>
            </a:r>
            <a:endParaRPr lang="en-US" sz="1200" b="1" dirty="0">
              <a:solidFill>
                <a:schemeClr val="tx1">
                  <a:lumMod val="65000"/>
                  <a:lumOff val="35000"/>
                </a:schemeClr>
              </a:solidFill>
              <a:latin typeface="Arial" pitchFamily="34" charset="0"/>
              <a:cs typeface="Arial" pitchFamily="34" charset="0"/>
            </a:endParaRPr>
          </a:p>
        </p:txBody>
      </p:sp>
      <p:sp>
        <p:nvSpPr>
          <p:cNvPr id="31" name="Rectangle 30"/>
          <p:cNvSpPr/>
          <p:nvPr/>
        </p:nvSpPr>
        <p:spPr>
          <a:xfrm>
            <a:off x="6781800" y="209550"/>
            <a:ext cx="2209800" cy="4572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smtClean="0">
                <a:solidFill>
                  <a:schemeClr val="bg1"/>
                </a:solidFill>
                <a:latin typeface="Arial" pitchFamily="34" charset="0"/>
                <a:cs typeface="Arial" pitchFamily="34" charset="0"/>
              </a:rPr>
              <a:t>2013</a:t>
            </a:r>
            <a:endParaRPr lang="en-US" dirty="0">
              <a:solidFill>
                <a:schemeClr val="bg1"/>
              </a:solidFill>
              <a:latin typeface="Arial" pitchFamily="34" charset="0"/>
              <a:cs typeface="Arial" pitchFamily="34" charset="0"/>
            </a:endParaRPr>
          </a:p>
        </p:txBody>
      </p:sp>
      <p:pic>
        <p:nvPicPr>
          <p:cNvPr id="3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666750"/>
            <a:ext cx="1382833" cy="918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971550"/>
            <a:ext cx="1382833" cy="918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5767" y="895350"/>
            <a:ext cx="1382833" cy="918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4"/>
          <p:cNvPicPr>
            <a:picLocks noChangeAspect="1" noChangeArrowheads="1"/>
          </p:cNvPicPr>
          <p:nvPr/>
        </p:nvPicPr>
        <p:blipFill>
          <a:blip r:embed="rId4" cstate="print">
            <a:lum bright="10000" contrast="10000"/>
          </a:blip>
          <a:srcRect/>
          <a:stretch>
            <a:fillRect/>
          </a:stretch>
        </p:blipFill>
        <p:spPr bwMode="auto">
          <a:xfrm>
            <a:off x="6363678" y="3493636"/>
            <a:ext cx="827506" cy="605269"/>
          </a:xfrm>
          <a:prstGeom prst="rect">
            <a:avLst/>
          </a:prstGeom>
          <a:noFill/>
          <a:ln w="9525">
            <a:noFill/>
            <a:miter lim="800000"/>
            <a:headEnd/>
            <a:tailEnd/>
          </a:ln>
        </p:spPr>
      </p:pic>
      <p:pic>
        <p:nvPicPr>
          <p:cNvPr id="37" name="Picture 5"/>
          <p:cNvPicPr>
            <a:picLocks noChangeAspect="1" noChangeArrowheads="1"/>
          </p:cNvPicPr>
          <p:nvPr/>
        </p:nvPicPr>
        <p:blipFill>
          <a:blip r:embed="rId5" cstate="print">
            <a:lum bright="10000" contrast="10000"/>
          </a:blip>
          <a:srcRect/>
          <a:stretch>
            <a:fillRect/>
          </a:stretch>
        </p:blipFill>
        <p:spPr bwMode="auto">
          <a:xfrm>
            <a:off x="6771079" y="3117621"/>
            <a:ext cx="827508" cy="368529"/>
          </a:xfrm>
          <a:prstGeom prst="rect">
            <a:avLst/>
          </a:prstGeom>
          <a:noFill/>
          <a:ln w="9525">
            <a:noFill/>
            <a:miter lim="800000"/>
            <a:headEnd/>
            <a:tailEnd/>
          </a:ln>
        </p:spPr>
      </p:pic>
      <p:pic>
        <p:nvPicPr>
          <p:cNvPr id="38" name="Picture 6"/>
          <p:cNvPicPr>
            <a:picLocks noChangeAspect="1" noChangeArrowheads="1"/>
          </p:cNvPicPr>
          <p:nvPr/>
        </p:nvPicPr>
        <p:blipFill>
          <a:blip r:embed="rId6" cstate="print">
            <a:lum bright="10000" contrast="10000"/>
          </a:blip>
          <a:srcRect/>
          <a:stretch>
            <a:fillRect/>
          </a:stretch>
        </p:blipFill>
        <p:spPr bwMode="auto">
          <a:xfrm>
            <a:off x="7239000" y="3486150"/>
            <a:ext cx="801078" cy="626900"/>
          </a:xfrm>
          <a:prstGeom prst="rect">
            <a:avLst/>
          </a:prstGeom>
          <a:noFill/>
          <a:ln w="9525">
            <a:noFill/>
            <a:miter lim="800000"/>
            <a:headEnd/>
            <a:tailEnd/>
          </a:ln>
        </p:spPr>
      </p:pic>
    </p:spTree>
    <p:extLst>
      <p:ext uri="{BB962C8B-B14F-4D97-AF65-F5344CB8AC3E}">
        <p14:creationId xmlns:p14="http://schemas.microsoft.com/office/powerpoint/2010/main" val="111595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77" y="0"/>
            <a:ext cx="9144000" cy="5143500"/>
          </a:xfrm>
          <a:prstGeom prst="rect">
            <a:avLst/>
          </a:prstGeom>
        </p:spPr>
      </p:pic>
      <p:sp>
        <p:nvSpPr>
          <p:cNvPr id="5" name="Subtitle 3"/>
          <p:cNvSpPr txBox="1">
            <a:spLocks/>
          </p:cNvSpPr>
          <p:nvPr/>
        </p:nvSpPr>
        <p:spPr>
          <a:xfrm>
            <a:off x="457200" y="2571750"/>
            <a:ext cx="8229600" cy="914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Arial"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Arial" pitchFamily="34" charset="0"/>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Arial" pitchFamily="34" charset="0"/>
                <a:ea typeface="+mn-ea"/>
                <a:cs typeface="+mn-cs"/>
              </a:defRPr>
            </a:lvl3pPr>
            <a:lvl4pPr marL="1371600" indent="0" algn="ctr" defTabSz="914400" rtl="0" eaLnBrk="1" latinLnBrk="0" hangingPunct="1">
              <a:spcBef>
                <a:spcPct val="20000"/>
              </a:spcBef>
              <a:buFont typeface="Arial" pitchFamily="34" charset="0"/>
              <a:buNone/>
              <a:defRPr sz="2000" kern="1200" baseline="0">
                <a:solidFill>
                  <a:schemeClr val="tx1">
                    <a:tint val="75000"/>
                  </a:schemeClr>
                </a:solidFill>
                <a:latin typeface="Arial" pitchFamily="34" charset="0"/>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200" dirty="0" smtClean="0">
                <a:solidFill>
                  <a:schemeClr val="tx1">
                    <a:lumMod val="65000"/>
                    <a:lumOff val="35000"/>
                  </a:schemeClr>
                </a:solidFill>
                <a:latin typeface="Arial Black" pitchFamily="34" charset="0"/>
              </a:rPr>
              <a:t>Geoffrey Stoliker</a:t>
            </a:r>
          </a:p>
          <a:p>
            <a:pPr algn="l"/>
            <a:r>
              <a:rPr lang="en-US" sz="1200" dirty="0" smtClean="0">
                <a:solidFill>
                  <a:schemeClr val="tx1">
                    <a:lumMod val="65000"/>
                    <a:lumOff val="35000"/>
                  </a:schemeClr>
                </a:solidFill>
                <a:latin typeface="Arial Black" pitchFamily="34" charset="0"/>
              </a:rPr>
              <a:t>Regional Sales Manager</a:t>
            </a:r>
          </a:p>
        </p:txBody>
      </p:sp>
      <p:sp>
        <p:nvSpPr>
          <p:cNvPr id="4" name="Title 1"/>
          <p:cNvSpPr txBox="1">
            <a:spLocks/>
          </p:cNvSpPr>
          <p:nvPr/>
        </p:nvSpPr>
        <p:spPr>
          <a:xfrm>
            <a:off x="457200" y="1885950"/>
            <a:ext cx="8229600" cy="533400"/>
          </a:xfrm>
          <a:prstGeom prst="rect">
            <a:avLst/>
          </a:prstGeom>
          <a:effectLst/>
        </p:spPr>
        <p:txBody>
          <a:bodyPr vert="horz" lIns="91440" tIns="45720" rIns="91440" bIns="45720" rtlCol="0" anchor="ctr">
            <a:noAutofit/>
          </a:bodyPr>
          <a:lstStyle>
            <a:lvl1pPr algn="l" defTabSz="914400" rtl="0" eaLnBrk="1" latinLnBrk="0" hangingPunct="1">
              <a:spcBef>
                <a:spcPct val="0"/>
              </a:spcBef>
              <a:buNone/>
              <a:defRPr sz="3600" kern="1200" baseline="0">
                <a:solidFill>
                  <a:schemeClr val="tx1"/>
                </a:solidFill>
                <a:effectLst>
                  <a:outerShdw blurRad="50800" dist="38100" dir="2700000" algn="tl" rotWithShape="0">
                    <a:prstClr val="black">
                      <a:alpha val="40000"/>
                    </a:prstClr>
                  </a:outerShdw>
                </a:effectLst>
                <a:latin typeface="Arial" pitchFamily="34" charset="0"/>
                <a:ea typeface="+mj-ea"/>
                <a:cs typeface="+mj-cs"/>
              </a:defRPr>
            </a:lvl1pPr>
          </a:lstStyle>
          <a:p>
            <a:r>
              <a:rPr lang="en-US" sz="2500" spc="-60" dirty="0" smtClean="0">
                <a:solidFill>
                  <a:srgbClr val="C00000"/>
                </a:solidFill>
                <a:effectLst/>
                <a:cs typeface="Arial" pitchFamily="34" charset="0"/>
              </a:rPr>
              <a:t>Partner </a:t>
            </a:r>
            <a:r>
              <a:rPr lang="en-US" sz="2500" spc="-60" dirty="0" smtClean="0">
                <a:solidFill>
                  <a:srgbClr val="C00000"/>
                </a:solidFill>
                <a:effectLst/>
                <a:cs typeface="Arial" pitchFamily="34" charset="0"/>
              </a:rPr>
              <a:t>Introduction: Remote Monitoring</a:t>
            </a:r>
            <a:endParaRPr lang="en-US" sz="2500" spc="-60" dirty="0">
              <a:solidFill>
                <a:srgbClr val="C00000"/>
              </a:solidFill>
              <a:effectLst/>
              <a:cs typeface="Arial"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0302" y="4686646"/>
            <a:ext cx="1387620" cy="37003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2029" y="4650278"/>
            <a:ext cx="1524000" cy="406400"/>
          </a:xfrm>
          <a:prstGeom prst="rect">
            <a:avLst/>
          </a:prstGeom>
        </p:spPr>
      </p:pic>
    </p:spTree>
    <p:extLst>
      <p:ext uri="{BB962C8B-B14F-4D97-AF65-F5344CB8AC3E}">
        <p14:creationId xmlns:p14="http://schemas.microsoft.com/office/powerpoint/2010/main" val="235179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15200" cy="590550"/>
          </a:xfrm>
        </p:spPr>
        <p:txBody>
          <a:bodyPr/>
          <a:lstStyle/>
          <a:p>
            <a:r>
              <a:rPr lang="en-US" dirty="0" smtClean="0"/>
              <a:t>The Customer Need for Remote Monitoring</a:t>
            </a:r>
            <a:endParaRPr lang="en-US" dirty="0"/>
          </a:p>
        </p:txBody>
      </p:sp>
      <p:sp>
        <p:nvSpPr>
          <p:cNvPr id="3" name="Content Placeholder 2"/>
          <p:cNvSpPr>
            <a:spLocks noGrp="1"/>
          </p:cNvSpPr>
          <p:nvPr>
            <p:ph idx="1"/>
          </p:nvPr>
        </p:nvSpPr>
        <p:spPr/>
        <p:txBody>
          <a:bodyPr/>
          <a:lstStyle/>
          <a:p>
            <a:r>
              <a:rPr lang="en-US" dirty="0" smtClean="0"/>
              <a:t>100s of locations throughout the U.S.</a:t>
            </a:r>
          </a:p>
          <a:p>
            <a:r>
              <a:rPr lang="en-US" dirty="0" smtClean="0"/>
              <a:t>Remote video monitoring for all locations.</a:t>
            </a:r>
          </a:p>
          <a:p>
            <a:r>
              <a:rPr lang="en-US" dirty="0" smtClean="0"/>
              <a:t>Very low bandwidth from locations to C.S.</a:t>
            </a:r>
          </a:p>
          <a:p>
            <a:r>
              <a:rPr lang="en-US" dirty="0" smtClean="0"/>
              <a:t>Megapixel quality.</a:t>
            </a:r>
          </a:p>
          <a:p>
            <a:r>
              <a:rPr lang="en-US" dirty="0" smtClean="0"/>
              <a:t>Cost effective (ROI).</a:t>
            </a:r>
            <a:endParaRPr lang="en-US" dirty="0"/>
          </a:p>
        </p:txBody>
      </p:sp>
    </p:spTree>
    <p:extLst>
      <p:ext uri="{BB962C8B-B14F-4D97-AF65-F5344CB8AC3E}">
        <p14:creationId xmlns:p14="http://schemas.microsoft.com/office/powerpoint/2010/main" val="14015262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15200" cy="590550"/>
          </a:xfrm>
        </p:spPr>
        <p:txBody>
          <a:bodyPr/>
          <a:lstStyle/>
          <a:p>
            <a:r>
              <a:rPr lang="en-US" dirty="0" smtClean="0"/>
              <a:t>The Solution for Remote Monitoring</a:t>
            </a:r>
            <a:endParaRPr lang="en-US" dirty="0"/>
          </a:p>
        </p:txBody>
      </p:sp>
      <p:sp>
        <p:nvSpPr>
          <p:cNvPr id="3" name="Content Placeholder 2"/>
          <p:cNvSpPr>
            <a:spLocks noGrp="1"/>
          </p:cNvSpPr>
          <p:nvPr>
            <p:ph idx="1"/>
          </p:nvPr>
        </p:nvSpPr>
        <p:spPr/>
        <p:txBody>
          <a:bodyPr/>
          <a:lstStyle/>
          <a:p>
            <a:r>
              <a:rPr lang="en-US" dirty="0" smtClean="0"/>
              <a:t>~16 Arecont Vision cameras per location.</a:t>
            </a:r>
          </a:p>
          <a:p>
            <a:r>
              <a:rPr lang="en-US" dirty="0" smtClean="0"/>
              <a:t>Down sample the video between location and C.S.</a:t>
            </a:r>
          </a:p>
          <a:p>
            <a:r>
              <a:rPr lang="en-US" dirty="0" smtClean="0"/>
              <a:t>Full resolution at each location.</a:t>
            </a:r>
          </a:p>
          <a:p>
            <a:r>
              <a:rPr lang="en-US" dirty="0" smtClean="0"/>
              <a:t>3xLOGIC manages the video and the down sampling of the video to send to the C.S.</a:t>
            </a:r>
          </a:p>
        </p:txBody>
      </p:sp>
      <p:sp>
        <p:nvSpPr>
          <p:cNvPr id="4" name="Subtitle 3"/>
          <p:cNvSpPr txBox="1">
            <a:spLocks/>
          </p:cNvSpPr>
          <p:nvPr/>
        </p:nvSpPr>
        <p:spPr>
          <a:xfrm>
            <a:off x="8915400" y="4552950"/>
            <a:ext cx="130834" cy="762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Arial"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Arial" pitchFamily="34" charset="0"/>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Arial" pitchFamily="34" charset="0"/>
                <a:ea typeface="+mn-ea"/>
                <a:cs typeface="+mn-cs"/>
              </a:defRPr>
            </a:lvl3pPr>
            <a:lvl4pPr marL="1371600" indent="0" algn="ctr" defTabSz="914400" rtl="0" eaLnBrk="1" latinLnBrk="0" hangingPunct="1">
              <a:spcBef>
                <a:spcPct val="20000"/>
              </a:spcBef>
              <a:buFont typeface="Arial" pitchFamily="34" charset="0"/>
              <a:buNone/>
              <a:defRPr sz="2000" kern="1200" baseline="0">
                <a:solidFill>
                  <a:schemeClr val="tx1">
                    <a:tint val="75000"/>
                  </a:schemeClr>
                </a:solidFill>
                <a:latin typeface="Arial" pitchFamily="34" charset="0"/>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200" b="1" dirty="0" smtClean="0">
                <a:solidFill>
                  <a:schemeClr val="tx1">
                    <a:lumMod val="65000"/>
                    <a:lumOff val="35000"/>
                  </a:schemeClr>
                </a:solidFill>
                <a:latin typeface="HelveticaNeueLT Std Med" pitchFamily="34" charset="0"/>
              </a:rPr>
              <a:t>Presenter</a:t>
            </a:r>
          </a:p>
          <a:p>
            <a:pPr algn="l"/>
            <a:r>
              <a:rPr lang="en-US" sz="1000" i="1" dirty="0" smtClean="0">
                <a:solidFill>
                  <a:schemeClr val="tx1">
                    <a:lumMod val="65000"/>
                    <a:lumOff val="35000"/>
                  </a:schemeClr>
                </a:solidFill>
                <a:latin typeface="Helvetica LT Std Light" pitchFamily="34" charset="0"/>
              </a:rPr>
              <a:t>Presenter’s Title</a:t>
            </a:r>
          </a:p>
          <a:p>
            <a:pPr algn="l"/>
            <a:r>
              <a:rPr lang="en-US" sz="1000" i="1" dirty="0" smtClean="0">
                <a:solidFill>
                  <a:schemeClr val="tx1">
                    <a:lumMod val="65000"/>
                    <a:lumOff val="35000"/>
                  </a:schemeClr>
                </a:solidFill>
                <a:latin typeface="Helvetica LT Std Light" pitchFamily="34" charset="0"/>
              </a:rPr>
              <a:t>Presenter’s Phone Number</a:t>
            </a:r>
          </a:p>
          <a:p>
            <a:pPr algn="l"/>
            <a:r>
              <a:rPr lang="en-US" sz="1000" i="1" dirty="0" smtClean="0">
                <a:solidFill>
                  <a:schemeClr val="tx1">
                    <a:lumMod val="65000"/>
                    <a:lumOff val="35000"/>
                  </a:schemeClr>
                </a:solidFill>
                <a:latin typeface="Helvetica LT Std Light" pitchFamily="34" charset="0"/>
              </a:rPr>
              <a:t>Presenter’s Email Address</a:t>
            </a:r>
          </a:p>
        </p:txBody>
      </p:sp>
    </p:spTree>
    <p:extLst>
      <p:ext uri="{BB962C8B-B14F-4D97-AF65-F5344CB8AC3E}">
        <p14:creationId xmlns:p14="http://schemas.microsoft.com/office/powerpoint/2010/main" val="140152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77" y="0"/>
            <a:ext cx="9144000" cy="5143500"/>
          </a:xfrm>
          <a:prstGeom prst="rect">
            <a:avLst/>
          </a:prstGeom>
        </p:spPr>
      </p:pic>
      <p:sp>
        <p:nvSpPr>
          <p:cNvPr id="5" name="Subtitle 3"/>
          <p:cNvSpPr txBox="1">
            <a:spLocks/>
          </p:cNvSpPr>
          <p:nvPr/>
        </p:nvSpPr>
        <p:spPr>
          <a:xfrm>
            <a:off x="457200" y="2571750"/>
            <a:ext cx="8229600" cy="914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Arial"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Arial" pitchFamily="34" charset="0"/>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Arial" pitchFamily="34" charset="0"/>
                <a:ea typeface="+mn-ea"/>
                <a:cs typeface="+mn-cs"/>
              </a:defRPr>
            </a:lvl3pPr>
            <a:lvl4pPr marL="1371600" indent="0" algn="ctr" defTabSz="914400" rtl="0" eaLnBrk="1" latinLnBrk="0" hangingPunct="1">
              <a:spcBef>
                <a:spcPct val="20000"/>
              </a:spcBef>
              <a:buFont typeface="Arial" pitchFamily="34" charset="0"/>
              <a:buNone/>
              <a:defRPr sz="2000" kern="1200" baseline="0">
                <a:solidFill>
                  <a:schemeClr val="tx1">
                    <a:tint val="75000"/>
                  </a:schemeClr>
                </a:solidFill>
                <a:latin typeface="Arial" pitchFamily="34" charset="0"/>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000" b="1" dirty="0" smtClean="0">
                <a:solidFill>
                  <a:schemeClr val="tx1">
                    <a:lumMod val="65000"/>
                    <a:lumOff val="35000"/>
                  </a:schemeClr>
                </a:solidFill>
                <a:cs typeface="Arial" pitchFamily="34" charset="0"/>
              </a:rPr>
              <a:t>Melissa Parsons</a:t>
            </a:r>
          </a:p>
          <a:p>
            <a:pPr algn="l"/>
            <a:r>
              <a:rPr lang="en-US" sz="1000" dirty="0" smtClean="0">
                <a:solidFill>
                  <a:schemeClr val="tx1">
                    <a:lumMod val="65000"/>
                    <a:lumOff val="35000"/>
                  </a:schemeClr>
                </a:solidFill>
                <a:cs typeface="Arial" pitchFamily="34" charset="0"/>
              </a:rPr>
              <a:t>Director of Product Management</a:t>
            </a:r>
          </a:p>
          <a:p>
            <a:pPr algn="l"/>
            <a:r>
              <a:rPr lang="en-US" sz="1000" dirty="0" smtClean="0">
                <a:solidFill>
                  <a:schemeClr val="tx1">
                    <a:lumMod val="65000"/>
                    <a:lumOff val="35000"/>
                  </a:schemeClr>
                </a:solidFill>
                <a:cs typeface="Arial" pitchFamily="34" charset="0"/>
              </a:rPr>
              <a:t>972-996-2858</a:t>
            </a:r>
          </a:p>
          <a:p>
            <a:pPr algn="l"/>
            <a:r>
              <a:rPr lang="en-US" sz="1000" dirty="0" smtClean="0">
                <a:solidFill>
                  <a:schemeClr val="tx1">
                    <a:lumMod val="65000"/>
                    <a:lumOff val="35000"/>
                  </a:schemeClr>
                </a:solidFill>
                <a:cs typeface="Arial" pitchFamily="34" charset="0"/>
              </a:rPr>
              <a:t>Melissa.Parsons@Interfacesys.com</a:t>
            </a:r>
          </a:p>
        </p:txBody>
      </p:sp>
      <p:sp>
        <p:nvSpPr>
          <p:cNvPr id="4" name="Title 1"/>
          <p:cNvSpPr txBox="1">
            <a:spLocks/>
          </p:cNvSpPr>
          <p:nvPr/>
        </p:nvSpPr>
        <p:spPr>
          <a:xfrm>
            <a:off x="457200" y="1885950"/>
            <a:ext cx="8229600" cy="533400"/>
          </a:xfrm>
          <a:prstGeom prst="rect">
            <a:avLst/>
          </a:prstGeom>
          <a:effectLst/>
        </p:spPr>
        <p:txBody>
          <a:bodyPr vert="horz" lIns="91440" tIns="45720" rIns="91440" bIns="45720" rtlCol="0" anchor="ctr">
            <a:noAutofit/>
          </a:bodyPr>
          <a:lstStyle>
            <a:lvl1pPr algn="l" defTabSz="914400" rtl="0" eaLnBrk="1" latinLnBrk="0" hangingPunct="1">
              <a:spcBef>
                <a:spcPct val="0"/>
              </a:spcBef>
              <a:buNone/>
              <a:defRPr sz="3600" kern="1200" baseline="0">
                <a:solidFill>
                  <a:schemeClr val="tx1"/>
                </a:solidFill>
                <a:effectLst>
                  <a:outerShdw blurRad="50800" dist="38100" dir="2700000" algn="tl" rotWithShape="0">
                    <a:prstClr val="black">
                      <a:alpha val="40000"/>
                    </a:prstClr>
                  </a:outerShdw>
                </a:effectLst>
                <a:latin typeface="Arial" pitchFamily="34" charset="0"/>
                <a:ea typeface="+mj-ea"/>
                <a:cs typeface="+mj-cs"/>
              </a:defRPr>
            </a:lvl1pPr>
          </a:lstStyle>
          <a:p>
            <a:r>
              <a:rPr lang="en-US" sz="2500" spc="-60" dirty="0" smtClean="0">
                <a:solidFill>
                  <a:srgbClr val="C00000"/>
                </a:solidFill>
                <a:effectLst/>
                <a:latin typeface="Helvetica LT Std Light" pitchFamily="34" charset="0"/>
              </a:rPr>
              <a:t>Managed Services and Megapixel</a:t>
            </a:r>
            <a:endParaRPr lang="en-US" sz="2500" spc="-60" dirty="0">
              <a:solidFill>
                <a:srgbClr val="C00000"/>
              </a:solidFill>
              <a:effectLst/>
              <a:latin typeface="Helvetica LT Std Light"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0302" y="4686646"/>
            <a:ext cx="1387620" cy="37003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2029" y="4650278"/>
            <a:ext cx="1524000" cy="406400"/>
          </a:xfrm>
          <a:prstGeom prst="rect">
            <a:avLst/>
          </a:prstGeom>
        </p:spPr>
      </p:pic>
    </p:spTree>
    <p:extLst>
      <p:ext uri="{BB962C8B-B14F-4D97-AF65-F5344CB8AC3E}">
        <p14:creationId xmlns:p14="http://schemas.microsoft.com/office/powerpoint/2010/main" val="235179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543800" cy="590550"/>
          </a:xfrm>
        </p:spPr>
        <p:txBody>
          <a:bodyPr/>
          <a:lstStyle/>
          <a:p>
            <a:r>
              <a:rPr lang="en-US" sz="2500" dirty="0" smtClean="0"/>
              <a:t>Agenda</a:t>
            </a:r>
            <a:endParaRPr lang="en-US" sz="2500" dirty="0"/>
          </a:p>
        </p:txBody>
      </p:sp>
      <p:sp>
        <p:nvSpPr>
          <p:cNvPr id="3" name="Content Placeholder 2"/>
          <p:cNvSpPr>
            <a:spLocks noGrp="1"/>
          </p:cNvSpPr>
          <p:nvPr>
            <p:ph idx="1"/>
          </p:nvPr>
        </p:nvSpPr>
        <p:spPr>
          <a:xfrm>
            <a:off x="228600" y="819153"/>
            <a:ext cx="8763000" cy="3886197"/>
          </a:xfrm>
        </p:spPr>
        <p:txBody>
          <a:bodyPr>
            <a:normAutofit/>
          </a:bodyPr>
          <a:lstStyle/>
          <a:p>
            <a:pPr>
              <a:tabLst>
                <a:tab pos="3944938" algn="l"/>
              </a:tabLst>
            </a:pPr>
            <a:r>
              <a:rPr lang="en-US" sz="2400" dirty="0" smtClean="0"/>
              <a:t>Welcome	Mark Espenschied </a:t>
            </a:r>
            <a:r>
              <a:rPr lang="en-US" sz="1200" dirty="0" smtClean="0"/>
              <a:t>[MarCom Director]</a:t>
            </a:r>
            <a:endParaRPr lang="en-US" sz="2400" dirty="0" smtClean="0"/>
          </a:p>
          <a:p>
            <a:pPr>
              <a:tabLst>
                <a:tab pos="3944938" algn="l"/>
              </a:tabLst>
            </a:pPr>
            <a:r>
              <a:rPr lang="en-US" sz="2400" dirty="0" smtClean="0"/>
              <a:t>Product Updates	Brad Donaldson </a:t>
            </a:r>
            <a:r>
              <a:rPr lang="en-US" sz="1200" dirty="0" smtClean="0"/>
              <a:t>[Product Manager</a:t>
            </a:r>
            <a:r>
              <a:rPr lang="en-US" sz="1200" dirty="0" smtClean="0"/>
              <a:t>]</a:t>
            </a:r>
          </a:p>
          <a:p>
            <a:pPr>
              <a:tabLst>
                <a:tab pos="3944938" algn="l"/>
              </a:tabLst>
            </a:pPr>
            <a:r>
              <a:rPr lang="en-US" sz="2400" dirty="0" smtClean="0"/>
              <a:t>Partner </a:t>
            </a:r>
            <a:r>
              <a:rPr lang="en-US" sz="2400" dirty="0" smtClean="0"/>
              <a:t>Introduction	Geoffrey Stoliker </a:t>
            </a:r>
            <a:r>
              <a:rPr lang="en-US" sz="1200" dirty="0" smtClean="0"/>
              <a:t>[Regional Sales Manager]</a:t>
            </a:r>
          </a:p>
          <a:p>
            <a:pPr lvl="1">
              <a:buFont typeface="Wingdings" pitchFamily="2" charset="2"/>
              <a:buChar char="§"/>
              <a:tabLst>
                <a:tab pos="3944938" algn="l"/>
              </a:tabLst>
            </a:pPr>
            <a:r>
              <a:rPr lang="en-US" sz="2000" dirty="0"/>
              <a:t>Theme: Remote Monitoring</a:t>
            </a:r>
          </a:p>
          <a:p>
            <a:pPr>
              <a:tabLst>
                <a:tab pos="3944938" algn="l"/>
              </a:tabLst>
            </a:pPr>
            <a:r>
              <a:rPr lang="en-US" sz="2400" dirty="0" smtClean="0"/>
              <a:t>Partner </a:t>
            </a:r>
            <a:r>
              <a:rPr lang="en-US" sz="2400" dirty="0" smtClean="0"/>
              <a:t>Profile: </a:t>
            </a:r>
            <a:r>
              <a:rPr lang="en-US" sz="2400" dirty="0" err="1" smtClean="0"/>
              <a:t>Westec</a:t>
            </a:r>
            <a:r>
              <a:rPr lang="en-US" sz="2400" dirty="0" smtClean="0"/>
              <a:t>	Melissa Parsons </a:t>
            </a:r>
            <a:r>
              <a:rPr lang="en-US" sz="1200" dirty="0" smtClean="0"/>
              <a:t>[Director of Product Management]</a:t>
            </a:r>
          </a:p>
          <a:p>
            <a:pPr>
              <a:tabLst>
                <a:tab pos="3944938" algn="l"/>
              </a:tabLst>
            </a:pPr>
            <a:r>
              <a:rPr lang="en-US" sz="2400" dirty="0" smtClean="0"/>
              <a:t>Partner Profile: 3xLOGIC	Brian Davis </a:t>
            </a:r>
            <a:r>
              <a:rPr lang="en-US" sz="1200" dirty="0" smtClean="0"/>
              <a:t>[Director of Sales]</a:t>
            </a:r>
          </a:p>
          <a:p>
            <a:pPr>
              <a:tabLst>
                <a:tab pos="3944938" algn="l"/>
              </a:tabLst>
            </a:pPr>
            <a:r>
              <a:rPr lang="en-US" sz="2400" dirty="0" smtClean="0"/>
              <a:t>Tech Tips &amp; Tricks	Ted Brahms </a:t>
            </a:r>
            <a:r>
              <a:rPr lang="en-US" sz="1200" dirty="0" smtClean="0"/>
              <a:t>[Director of Field Applications]</a:t>
            </a:r>
            <a:endParaRPr lang="en-US" sz="2400" dirty="0" smtClean="0"/>
          </a:p>
          <a:p>
            <a:pPr>
              <a:tabLst>
                <a:tab pos="3944938" algn="l"/>
              </a:tabLst>
            </a:pPr>
            <a:r>
              <a:rPr lang="en-US" sz="2400" dirty="0" smtClean="0"/>
              <a:t>Close &amp; Q&amp;A	</a:t>
            </a:r>
          </a:p>
          <a:p>
            <a:pPr>
              <a:tabLst>
                <a:tab pos="3944938" algn="l"/>
              </a:tabLst>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15200" cy="590550"/>
          </a:xfrm>
        </p:spPr>
        <p:txBody>
          <a:bodyPr/>
          <a:lstStyle/>
          <a:p>
            <a:r>
              <a:rPr lang="en-US" dirty="0" smtClean="0"/>
              <a:t>3xLogic and </a:t>
            </a:r>
            <a:r>
              <a:rPr lang="en-US" dirty="0" err="1" smtClean="0"/>
              <a:t>Westec</a:t>
            </a:r>
            <a:endParaRPr lang="en-US" dirty="0"/>
          </a:p>
        </p:txBody>
      </p:sp>
      <p:sp>
        <p:nvSpPr>
          <p:cNvPr id="3" name="Content Placeholder 2"/>
          <p:cNvSpPr>
            <a:spLocks noGrp="1"/>
          </p:cNvSpPr>
          <p:nvPr>
            <p:ph idx="1"/>
          </p:nvPr>
        </p:nvSpPr>
        <p:spPr/>
        <p:txBody>
          <a:bodyPr/>
          <a:lstStyle/>
          <a:p>
            <a:r>
              <a:rPr lang="en-US" dirty="0" smtClean="0"/>
              <a:t>Provides a Complete Solution</a:t>
            </a:r>
          </a:p>
          <a:p>
            <a:r>
              <a:rPr lang="en-US" dirty="0" smtClean="0"/>
              <a:t>Compression Technology</a:t>
            </a:r>
          </a:p>
          <a:p>
            <a:r>
              <a:rPr lang="en-US" dirty="0" smtClean="0"/>
              <a:t>POS and Video Analytics Options</a:t>
            </a:r>
          </a:p>
          <a:p>
            <a:r>
              <a:rPr lang="en-US" dirty="0" smtClean="0"/>
              <a:t>IP Camera Compatibility</a:t>
            </a:r>
          </a:p>
          <a:p>
            <a:r>
              <a:rPr lang="en-US" dirty="0" smtClean="0"/>
              <a:t>Support </a:t>
            </a:r>
          </a:p>
          <a:p>
            <a:pPr lvl="1"/>
            <a:r>
              <a:rPr lang="en-US" dirty="0" smtClean="0"/>
              <a:t>Technical, Engineering and Customer</a:t>
            </a:r>
            <a:endParaRPr lang="en-US" dirty="0"/>
          </a:p>
        </p:txBody>
      </p:sp>
    </p:spTree>
    <p:extLst>
      <p:ext uri="{BB962C8B-B14F-4D97-AF65-F5344CB8AC3E}">
        <p14:creationId xmlns:p14="http://schemas.microsoft.com/office/powerpoint/2010/main" val="14015262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15200" cy="590550"/>
          </a:xfrm>
        </p:spPr>
        <p:txBody>
          <a:bodyPr/>
          <a:lstStyle/>
          <a:p>
            <a:r>
              <a:rPr lang="en-US" dirty="0" err="1" smtClean="0"/>
              <a:t>Arecont</a:t>
            </a:r>
            <a:r>
              <a:rPr lang="en-US" dirty="0" smtClean="0"/>
              <a:t> Vision and </a:t>
            </a:r>
            <a:r>
              <a:rPr lang="en-US" dirty="0" err="1" smtClean="0"/>
              <a:t>Westec</a:t>
            </a:r>
            <a:endParaRPr lang="en-US" dirty="0"/>
          </a:p>
        </p:txBody>
      </p:sp>
      <p:sp>
        <p:nvSpPr>
          <p:cNvPr id="3" name="Content Placeholder 2"/>
          <p:cNvSpPr>
            <a:spLocks noGrp="1"/>
          </p:cNvSpPr>
          <p:nvPr>
            <p:ph idx="1"/>
          </p:nvPr>
        </p:nvSpPr>
        <p:spPr/>
        <p:txBody>
          <a:bodyPr/>
          <a:lstStyle/>
          <a:p>
            <a:r>
              <a:rPr lang="en-US" dirty="0" smtClean="0"/>
              <a:t>Security Market Focus</a:t>
            </a:r>
          </a:p>
          <a:p>
            <a:r>
              <a:rPr lang="en-US" dirty="0" smtClean="0"/>
              <a:t>Provide a Full Assortment; Wide Selection</a:t>
            </a:r>
          </a:p>
          <a:p>
            <a:r>
              <a:rPr lang="en-US" dirty="0" smtClean="0"/>
              <a:t>Dedication to Innovation</a:t>
            </a:r>
          </a:p>
          <a:p>
            <a:r>
              <a:rPr lang="en-US" dirty="0" smtClean="0"/>
              <a:t>Resources and Support </a:t>
            </a:r>
          </a:p>
          <a:p>
            <a:pPr lvl="1"/>
            <a:r>
              <a:rPr lang="en-US" dirty="0" smtClean="0"/>
              <a:t>Technical, Engineering and Customer</a:t>
            </a:r>
            <a:endParaRPr lang="en-US" dirty="0"/>
          </a:p>
        </p:txBody>
      </p:sp>
    </p:spTree>
    <p:extLst>
      <p:ext uri="{BB962C8B-B14F-4D97-AF65-F5344CB8AC3E}">
        <p14:creationId xmlns:p14="http://schemas.microsoft.com/office/powerpoint/2010/main" val="14015262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Subtitle 2"/>
          <p:cNvSpPr>
            <a:spLocks noGrp="1"/>
          </p:cNvSpPr>
          <p:nvPr>
            <p:ph type="subTitle" idx="1"/>
          </p:nvPr>
        </p:nvSpPr>
        <p:spPr/>
        <p:txBody>
          <a:bodyPr>
            <a:normAutofit fontScale="55000" lnSpcReduction="20000"/>
          </a:bodyPr>
          <a:lstStyle/>
          <a:p>
            <a:pPr algn="l"/>
            <a:r>
              <a:rPr lang="en-US" sz="4400" b="1" dirty="0" smtClean="0">
                <a:solidFill>
                  <a:schemeClr val="tx1">
                    <a:lumMod val="65000"/>
                    <a:lumOff val="35000"/>
                  </a:schemeClr>
                </a:solidFill>
                <a:latin typeface="HelveticaNeueLT Std Med" pitchFamily="34" charset="0"/>
              </a:rPr>
              <a:t>Melissa Parsons</a:t>
            </a:r>
            <a:endParaRPr lang="en-US" sz="4400" b="1" dirty="0">
              <a:solidFill>
                <a:schemeClr val="tx1">
                  <a:lumMod val="65000"/>
                  <a:lumOff val="35000"/>
                </a:schemeClr>
              </a:solidFill>
              <a:latin typeface="HelveticaNeueLT Std Med" pitchFamily="34" charset="0"/>
            </a:endParaRPr>
          </a:p>
          <a:p>
            <a:pPr algn="l"/>
            <a:r>
              <a:rPr lang="en-US" i="1" dirty="0" smtClean="0">
                <a:solidFill>
                  <a:schemeClr val="tx1">
                    <a:lumMod val="65000"/>
                    <a:lumOff val="35000"/>
                  </a:schemeClr>
                </a:solidFill>
                <a:latin typeface="Helvetica LT Std Light" pitchFamily="34" charset="0"/>
              </a:rPr>
              <a:t>Director of Product Management</a:t>
            </a:r>
            <a:endParaRPr lang="en-US" i="1" dirty="0">
              <a:solidFill>
                <a:schemeClr val="tx1">
                  <a:lumMod val="65000"/>
                  <a:lumOff val="35000"/>
                </a:schemeClr>
              </a:solidFill>
              <a:latin typeface="Helvetica LT Std Light" pitchFamily="34" charset="0"/>
            </a:endParaRPr>
          </a:p>
          <a:p>
            <a:pPr algn="l"/>
            <a:r>
              <a:rPr lang="en-US" i="1" dirty="0" smtClean="0">
                <a:solidFill>
                  <a:schemeClr val="tx1">
                    <a:lumMod val="65000"/>
                    <a:lumOff val="35000"/>
                  </a:schemeClr>
                </a:solidFill>
                <a:latin typeface="Helvetica LT Std Light" pitchFamily="34" charset="0"/>
              </a:rPr>
              <a:t>972-996-2858</a:t>
            </a:r>
            <a:endParaRPr lang="en-US" i="1" dirty="0">
              <a:solidFill>
                <a:schemeClr val="tx1">
                  <a:lumMod val="65000"/>
                  <a:lumOff val="35000"/>
                </a:schemeClr>
              </a:solidFill>
              <a:latin typeface="Helvetica LT Std Light" pitchFamily="34" charset="0"/>
            </a:endParaRPr>
          </a:p>
          <a:p>
            <a:pPr algn="l"/>
            <a:r>
              <a:rPr lang="en-US" i="1" dirty="0" smtClean="0">
                <a:solidFill>
                  <a:schemeClr val="tx1">
                    <a:lumMod val="65000"/>
                    <a:lumOff val="35000"/>
                  </a:schemeClr>
                </a:solidFill>
                <a:latin typeface="Helvetica LT Std Light" pitchFamily="34" charset="0"/>
              </a:rPr>
              <a:t>Melissa.Parsons@Interfacesys.com</a:t>
            </a:r>
            <a:endParaRPr lang="en-US" i="1" dirty="0">
              <a:solidFill>
                <a:schemeClr val="tx1">
                  <a:lumMod val="65000"/>
                  <a:lumOff val="35000"/>
                </a:schemeClr>
              </a:solidFill>
              <a:latin typeface="Helvetica LT Std Light" pitchFamily="34" charset="0"/>
            </a:endParaRPr>
          </a:p>
        </p:txBody>
      </p:sp>
    </p:spTree>
    <p:extLst>
      <p:ext uri="{BB962C8B-B14F-4D97-AF65-F5344CB8AC3E}">
        <p14:creationId xmlns:p14="http://schemas.microsoft.com/office/powerpoint/2010/main" val="3793774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77" y="0"/>
            <a:ext cx="9144000" cy="5143500"/>
          </a:xfrm>
          <a:prstGeom prst="rect">
            <a:avLst/>
          </a:prstGeom>
        </p:spPr>
      </p:pic>
      <p:sp>
        <p:nvSpPr>
          <p:cNvPr id="5" name="Subtitle 3"/>
          <p:cNvSpPr txBox="1">
            <a:spLocks/>
          </p:cNvSpPr>
          <p:nvPr/>
        </p:nvSpPr>
        <p:spPr>
          <a:xfrm>
            <a:off x="457200" y="2571750"/>
            <a:ext cx="8229600" cy="914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Arial"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Arial" pitchFamily="34" charset="0"/>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Arial" pitchFamily="34" charset="0"/>
                <a:ea typeface="+mn-ea"/>
                <a:cs typeface="+mn-cs"/>
              </a:defRPr>
            </a:lvl3pPr>
            <a:lvl4pPr marL="1371600" indent="0" algn="ctr" defTabSz="914400" rtl="0" eaLnBrk="1" latinLnBrk="0" hangingPunct="1">
              <a:spcBef>
                <a:spcPct val="20000"/>
              </a:spcBef>
              <a:buFont typeface="Arial" pitchFamily="34" charset="0"/>
              <a:buNone/>
              <a:defRPr sz="2000" kern="1200" baseline="0">
                <a:solidFill>
                  <a:schemeClr val="tx1">
                    <a:tint val="75000"/>
                  </a:schemeClr>
                </a:solidFill>
                <a:latin typeface="Arial" pitchFamily="34" charset="0"/>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200" b="1" dirty="0" smtClean="0">
                <a:solidFill>
                  <a:schemeClr val="tx1">
                    <a:lumMod val="65000"/>
                    <a:lumOff val="35000"/>
                  </a:schemeClr>
                </a:solidFill>
                <a:latin typeface="HelveticaNeueLT Std Med" pitchFamily="34" charset="0"/>
              </a:rPr>
              <a:t>Brian Davis</a:t>
            </a:r>
          </a:p>
          <a:p>
            <a:pPr algn="l"/>
            <a:r>
              <a:rPr lang="en-US" sz="1000" i="1" dirty="0" smtClean="0">
                <a:solidFill>
                  <a:schemeClr val="tx1">
                    <a:lumMod val="65000"/>
                    <a:lumOff val="35000"/>
                  </a:schemeClr>
                </a:solidFill>
                <a:latin typeface="Helvetica LT Std Light" pitchFamily="34" charset="0"/>
              </a:rPr>
              <a:t>Director of Sales, </a:t>
            </a:r>
            <a:r>
              <a:rPr lang="en-US" sz="1000" b="1" i="1" dirty="0" smtClean="0">
                <a:solidFill>
                  <a:schemeClr val="tx1">
                    <a:lumMod val="65000"/>
                    <a:lumOff val="35000"/>
                  </a:schemeClr>
                </a:solidFill>
                <a:latin typeface="Helvetica LT Std Light" pitchFamily="34" charset="0"/>
              </a:rPr>
              <a:t>3xLOGIC, Inc.</a:t>
            </a:r>
          </a:p>
          <a:p>
            <a:pPr algn="l"/>
            <a:r>
              <a:rPr lang="en-US" sz="1000" i="1" dirty="0" smtClean="0">
                <a:solidFill>
                  <a:schemeClr val="tx1">
                    <a:lumMod val="65000"/>
                    <a:lumOff val="35000"/>
                  </a:schemeClr>
                </a:solidFill>
                <a:latin typeface="Helvetica LT Std Light" pitchFamily="34" charset="0"/>
              </a:rPr>
              <a:t>303.430.1969</a:t>
            </a:r>
          </a:p>
          <a:p>
            <a:pPr algn="l"/>
            <a:r>
              <a:rPr lang="en-US" sz="1000" i="1" dirty="0" smtClean="0">
                <a:solidFill>
                  <a:schemeClr val="tx1">
                    <a:lumMod val="65000"/>
                    <a:lumOff val="35000"/>
                  </a:schemeClr>
                </a:solidFill>
                <a:latin typeface="Helvetica LT Std Light" pitchFamily="34" charset="0"/>
              </a:rPr>
              <a:t>brian@3xlogic.com</a:t>
            </a:r>
          </a:p>
        </p:txBody>
      </p:sp>
      <p:sp>
        <p:nvSpPr>
          <p:cNvPr id="4" name="Title 1"/>
          <p:cNvSpPr txBox="1">
            <a:spLocks/>
          </p:cNvSpPr>
          <p:nvPr/>
        </p:nvSpPr>
        <p:spPr>
          <a:xfrm>
            <a:off x="457200" y="1885950"/>
            <a:ext cx="8229600" cy="533400"/>
          </a:xfrm>
          <a:prstGeom prst="rect">
            <a:avLst/>
          </a:prstGeom>
          <a:effectLst/>
        </p:spPr>
        <p:txBody>
          <a:bodyPr vert="horz" lIns="91440" tIns="45720" rIns="91440" bIns="45720" rtlCol="0" anchor="ctr">
            <a:noAutofit/>
          </a:bodyPr>
          <a:lstStyle>
            <a:lvl1pPr algn="l" defTabSz="914400" rtl="0" eaLnBrk="1" latinLnBrk="0" hangingPunct="1">
              <a:spcBef>
                <a:spcPct val="0"/>
              </a:spcBef>
              <a:buNone/>
              <a:defRPr sz="3600" kern="1200" baseline="0">
                <a:solidFill>
                  <a:schemeClr val="tx1"/>
                </a:solidFill>
                <a:effectLst>
                  <a:outerShdw blurRad="50800" dist="38100" dir="2700000" algn="tl" rotWithShape="0">
                    <a:prstClr val="black">
                      <a:alpha val="40000"/>
                    </a:prstClr>
                  </a:outerShdw>
                </a:effectLst>
                <a:latin typeface="Arial" pitchFamily="34" charset="0"/>
                <a:ea typeface="+mj-ea"/>
                <a:cs typeface="+mj-cs"/>
              </a:defRPr>
            </a:lvl1pPr>
          </a:lstStyle>
          <a:p>
            <a:r>
              <a:rPr lang="en-US" sz="2500" spc="-60" dirty="0" smtClean="0">
                <a:solidFill>
                  <a:srgbClr val="C00000"/>
                </a:solidFill>
                <a:effectLst/>
                <a:cs typeface="Arial" pitchFamily="34" charset="0"/>
              </a:rPr>
              <a:t>Unleashing the Power of Megapixel</a:t>
            </a:r>
            <a:endParaRPr lang="en-US" sz="2500" spc="-60" dirty="0">
              <a:solidFill>
                <a:srgbClr val="C00000"/>
              </a:solidFill>
              <a:effectLst/>
              <a:cs typeface="Arial"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0302" y="4686646"/>
            <a:ext cx="1387620" cy="37003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2029" y="4650278"/>
            <a:ext cx="1524000" cy="406400"/>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9597" t="20257" r="9333" b="21359"/>
          <a:stretch/>
        </p:blipFill>
        <p:spPr>
          <a:xfrm>
            <a:off x="533400" y="311982"/>
            <a:ext cx="1387620" cy="430968"/>
          </a:xfrm>
          <a:prstGeom prst="rect">
            <a:avLst/>
          </a:prstGeom>
        </p:spPr>
      </p:pic>
    </p:spTree>
    <p:extLst>
      <p:ext uri="{BB962C8B-B14F-4D97-AF65-F5344CB8AC3E}">
        <p14:creationId xmlns:p14="http://schemas.microsoft.com/office/powerpoint/2010/main" val="235179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9597" t="20257" r="9333" b="21359"/>
          <a:stretch/>
        </p:blipFill>
        <p:spPr>
          <a:xfrm>
            <a:off x="152400" y="4578702"/>
            <a:ext cx="1387620" cy="430968"/>
          </a:xfrm>
          <a:prstGeom prst="rect">
            <a:avLst/>
          </a:prstGeom>
        </p:spPr>
      </p:pic>
      <p:sp>
        <p:nvSpPr>
          <p:cNvPr id="7" name="Title 1"/>
          <p:cNvSpPr>
            <a:spLocks noGrp="1"/>
          </p:cNvSpPr>
          <p:nvPr>
            <p:ph type="title"/>
          </p:nvPr>
        </p:nvSpPr>
        <p:spPr>
          <a:xfrm>
            <a:off x="457200" y="160498"/>
            <a:ext cx="6858000" cy="590550"/>
          </a:xfrm>
        </p:spPr>
        <p:txBody>
          <a:bodyPr/>
          <a:lstStyle/>
          <a:p>
            <a:r>
              <a:rPr lang="en-US" sz="2800" b="1" dirty="0" smtClean="0"/>
              <a:t>3xLOGIC </a:t>
            </a:r>
            <a:r>
              <a:rPr lang="en-US" sz="2800" b="1" i="1" dirty="0" smtClean="0"/>
              <a:t>Opens Doors – Closes Sales</a:t>
            </a:r>
            <a:endParaRPr lang="en-US" sz="2800" b="1" i="1" dirty="0"/>
          </a:p>
        </p:txBody>
      </p:sp>
      <p:sp>
        <p:nvSpPr>
          <p:cNvPr id="8" name="Content Placeholder 2"/>
          <p:cNvSpPr>
            <a:spLocks noGrp="1"/>
          </p:cNvSpPr>
          <p:nvPr>
            <p:ph idx="1"/>
          </p:nvPr>
        </p:nvSpPr>
        <p:spPr>
          <a:xfrm>
            <a:off x="533400" y="819150"/>
            <a:ext cx="4038600" cy="1219200"/>
          </a:xfrm>
        </p:spPr>
        <p:txBody>
          <a:bodyPr>
            <a:normAutofit lnSpcReduction="10000"/>
          </a:bodyPr>
          <a:lstStyle/>
          <a:p>
            <a:r>
              <a:rPr lang="en-US" sz="2000" b="1" i="1" dirty="0" smtClean="0"/>
              <a:t>Transcoding</a:t>
            </a:r>
            <a:r>
              <a:rPr lang="en-US" sz="2000" dirty="0" smtClean="0"/>
              <a:t> that enables megapixel and HD cameras to be used in analog or low bandwidth situations.</a:t>
            </a: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b="38024"/>
          <a:stretch/>
        </p:blipFill>
        <p:spPr>
          <a:xfrm>
            <a:off x="4876800" y="895350"/>
            <a:ext cx="2743200" cy="3172303"/>
          </a:xfrm>
          <a:prstGeom prst="rect">
            <a:avLst/>
          </a:prstGeom>
        </p:spPr>
      </p:pic>
    </p:spTree>
    <p:extLst>
      <p:ext uri="{BB962C8B-B14F-4D97-AF65-F5344CB8AC3E}">
        <p14:creationId xmlns:p14="http://schemas.microsoft.com/office/powerpoint/2010/main" val="14015262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9597" t="20257" r="9333" b="21359"/>
          <a:stretch/>
        </p:blipFill>
        <p:spPr>
          <a:xfrm>
            <a:off x="152400" y="4578702"/>
            <a:ext cx="1387620" cy="430968"/>
          </a:xfrm>
          <a:prstGeom prst="rect">
            <a:avLst/>
          </a:prstGeom>
        </p:spPr>
      </p:pic>
      <p:sp>
        <p:nvSpPr>
          <p:cNvPr id="7" name="Title 1"/>
          <p:cNvSpPr>
            <a:spLocks noGrp="1"/>
          </p:cNvSpPr>
          <p:nvPr>
            <p:ph type="title"/>
          </p:nvPr>
        </p:nvSpPr>
        <p:spPr>
          <a:xfrm>
            <a:off x="457200" y="160498"/>
            <a:ext cx="6858000" cy="590550"/>
          </a:xfrm>
        </p:spPr>
        <p:txBody>
          <a:bodyPr/>
          <a:lstStyle/>
          <a:p>
            <a:r>
              <a:rPr lang="en-US" sz="2800" b="1" dirty="0" smtClean="0"/>
              <a:t>3xLOGIC </a:t>
            </a:r>
            <a:r>
              <a:rPr lang="en-US" sz="2800" b="1" i="1" dirty="0" smtClean="0"/>
              <a:t>Opens Doors – Closes Sales</a:t>
            </a:r>
            <a:endParaRPr lang="en-US" sz="2800" b="1" i="1" dirty="0"/>
          </a:p>
        </p:txBody>
      </p:sp>
      <p:sp>
        <p:nvSpPr>
          <p:cNvPr id="8" name="Content Placeholder 2"/>
          <p:cNvSpPr>
            <a:spLocks noGrp="1"/>
          </p:cNvSpPr>
          <p:nvPr>
            <p:ph idx="1"/>
          </p:nvPr>
        </p:nvSpPr>
        <p:spPr>
          <a:xfrm>
            <a:off x="533400" y="819150"/>
            <a:ext cx="4038600" cy="1752600"/>
          </a:xfrm>
        </p:spPr>
        <p:txBody>
          <a:bodyPr>
            <a:noAutofit/>
          </a:bodyPr>
          <a:lstStyle/>
          <a:p>
            <a:r>
              <a:rPr lang="en-US" sz="2000" b="1" i="1" dirty="0" smtClean="0"/>
              <a:t>RapidStream </a:t>
            </a:r>
            <a:r>
              <a:rPr lang="en-US" sz="2000" dirty="0" smtClean="0"/>
              <a:t>lets users stream 20MP or larger video to tablets or smart phones, even manage thousands of HD cameras from one central station. </a:t>
            </a:r>
            <a:endParaRPr lang="en-US" sz="2000" dirty="0"/>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9635" t="19781" r="13197" b="16745"/>
          <a:stretch/>
        </p:blipFill>
        <p:spPr>
          <a:xfrm>
            <a:off x="4572000" y="895350"/>
            <a:ext cx="4114800" cy="2917767"/>
          </a:xfrm>
          <a:prstGeom prst="rect">
            <a:avLst/>
          </a:prstGeom>
        </p:spPr>
      </p:pic>
    </p:spTree>
    <p:extLst>
      <p:ext uri="{BB962C8B-B14F-4D97-AF65-F5344CB8AC3E}">
        <p14:creationId xmlns:p14="http://schemas.microsoft.com/office/powerpoint/2010/main" val="26376460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9597" t="20257" r="9333" b="21359"/>
          <a:stretch/>
        </p:blipFill>
        <p:spPr>
          <a:xfrm>
            <a:off x="152400" y="4578702"/>
            <a:ext cx="1387620" cy="430968"/>
          </a:xfrm>
          <a:prstGeom prst="rect">
            <a:avLst/>
          </a:prstGeom>
        </p:spPr>
      </p:pic>
      <p:sp>
        <p:nvSpPr>
          <p:cNvPr id="8" name="Title 1"/>
          <p:cNvSpPr>
            <a:spLocks noGrp="1"/>
          </p:cNvSpPr>
          <p:nvPr>
            <p:ph type="title"/>
          </p:nvPr>
        </p:nvSpPr>
        <p:spPr>
          <a:xfrm>
            <a:off x="76200" y="152400"/>
            <a:ext cx="6248400" cy="590550"/>
          </a:xfrm>
        </p:spPr>
        <p:txBody>
          <a:bodyPr/>
          <a:lstStyle/>
          <a:p>
            <a:r>
              <a:rPr lang="en-US" sz="2800" b="1" dirty="0" smtClean="0"/>
              <a:t>Allowing Arecont Vision to Shine</a:t>
            </a:r>
            <a:endParaRPr lang="en-US" sz="2800" b="1"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718566"/>
            <a:ext cx="6937248" cy="3706368"/>
          </a:xfrm>
          <a:prstGeom prst="rect">
            <a:avLst/>
          </a:prstGeom>
        </p:spPr>
      </p:pic>
      <p:sp>
        <p:nvSpPr>
          <p:cNvPr id="10" name="TextBox 9"/>
          <p:cNvSpPr txBox="1"/>
          <p:nvPr/>
        </p:nvSpPr>
        <p:spPr>
          <a:xfrm>
            <a:off x="7162800" y="718566"/>
            <a:ext cx="1905000" cy="3647152"/>
          </a:xfrm>
          <a:prstGeom prst="rect">
            <a:avLst/>
          </a:prstGeom>
          <a:noFill/>
        </p:spPr>
        <p:txBody>
          <a:bodyPr wrap="square" rtlCol="0">
            <a:spAutoFit/>
          </a:bodyPr>
          <a:lstStyle/>
          <a:p>
            <a:pPr>
              <a:lnSpc>
                <a:spcPct val="150000"/>
              </a:lnSpc>
            </a:pPr>
            <a:r>
              <a:rPr lang="en-US" sz="1400" b="1" dirty="0" smtClean="0"/>
              <a:t>CUSTOMER SPECS: </a:t>
            </a:r>
            <a:r>
              <a:rPr lang="en-US" sz="1400" b="1" dirty="0" smtClean="0">
                <a:solidFill>
                  <a:schemeClr val="bg1">
                    <a:lumMod val="50000"/>
                  </a:schemeClr>
                </a:solidFill>
              </a:rPr>
              <a:t>Download two minutes of video inside of three minutes </a:t>
            </a:r>
          </a:p>
          <a:p>
            <a:pPr>
              <a:lnSpc>
                <a:spcPct val="150000"/>
              </a:lnSpc>
            </a:pPr>
            <a:r>
              <a:rPr lang="en-US" sz="1400" b="1" i="1" dirty="0" smtClean="0">
                <a:solidFill>
                  <a:srgbClr val="FF0000"/>
                </a:solidFill>
              </a:rPr>
              <a:t>for 16 channels simultaneously!</a:t>
            </a:r>
          </a:p>
          <a:p>
            <a:pPr>
              <a:lnSpc>
                <a:spcPct val="150000"/>
              </a:lnSpc>
            </a:pPr>
            <a:endParaRPr lang="en-US" sz="1400" b="1" dirty="0">
              <a:solidFill>
                <a:srgbClr val="FF0000"/>
              </a:solidFill>
            </a:endParaRPr>
          </a:p>
          <a:p>
            <a:pPr>
              <a:lnSpc>
                <a:spcPct val="150000"/>
              </a:lnSpc>
            </a:pPr>
            <a:r>
              <a:rPr lang="en-US" sz="1400" b="1" i="1" dirty="0" smtClean="0">
                <a:solidFill>
                  <a:schemeClr val="bg1">
                    <a:lumMod val="50000"/>
                  </a:schemeClr>
                </a:solidFill>
              </a:rPr>
              <a:t>Images on left are Arecont AV 20185 cameras. </a:t>
            </a:r>
          </a:p>
          <a:p>
            <a:pPr>
              <a:lnSpc>
                <a:spcPct val="150000"/>
              </a:lnSpc>
            </a:pPr>
            <a:r>
              <a:rPr lang="en-US" sz="1400" b="1" i="1" dirty="0" smtClean="0">
                <a:solidFill>
                  <a:srgbClr val="FF0000"/>
                </a:solidFill>
              </a:rPr>
              <a:t>Note the file sizes!</a:t>
            </a:r>
            <a:endParaRPr lang="en-US" sz="1400" b="1" i="1" dirty="0">
              <a:solidFill>
                <a:srgbClr val="FF0000"/>
              </a:solidFill>
            </a:endParaRPr>
          </a:p>
        </p:txBody>
      </p:sp>
      <p:sp>
        <p:nvSpPr>
          <p:cNvPr id="11" name="Oval 10"/>
          <p:cNvSpPr/>
          <p:nvPr/>
        </p:nvSpPr>
        <p:spPr>
          <a:xfrm>
            <a:off x="3852867" y="1885950"/>
            <a:ext cx="3048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4076696" y="3028950"/>
            <a:ext cx="3048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4043355" y="4052891"/>
            <a:ext cx="3048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5334000" y="1138239"/>
            <a:ext cx="1143000" cy="215444"/>
          </a:xfrm>
          <a:prstGeom prst="rect">
            <a:avLst/>
          </a:prstGeom>
          <a:noFill/>
        </p:spPr>
        <p:txBody>
          <a:bodyPr wrap="square" rtlCol="0">
            <a:spAutoFit/>
          </a:bodyPr>
          <a:lstStyle/>
          <a:p>
            <a:r>
              <a:rPr lang="en-US" sz="800" b="1" dirty="0" smtClean="0">
                <a:solidFill>
                  <a:srgbClr val="C00000"/>
                </a:solidFill>
              </a:rPr>
              <a:t>AZTECH PLAYBACK</a:t>
            </a:r>
            <a:endParaRPr lang="en-US" sz="800" b="1" dirty="0">
              <a:solidFill>
                <a:srgbClr val="C00000"/>
              </a:solidFill>
            </a:endParaRPr>
          </a:p>
        </p:txBody>
      </p:sp>
      <p:sp>
        <p:nvSpPr>
          <p:cNvPr id="15" name="TextBox 14"/>
          <p:cNvSpPr txBox="1"/>
          <p:nvPr/>
        </p:nvSpPr>
        <p:spPr>
          <a:xfrm>
            <a:off x="5334000" y="2184862"/>
            <a:ext cx="1143000" cy="215444"/>
          </a:xfrm>
          <a:prstGeom prst="rect">
            <a:avLst/>
          </a:prstGeom>
          <a:noFill/>
        </p:spPr>
        <p:txBody>
          <a:bodyPr wrap="square" rtlCol="0">
            <a:spAutoFit/>
          </a:bodyPr>
          <a:lstStyle/>
          <a:p>
            <a:r>
              <a:rPr lang="en-US" sz="800" b="1" dirty="0" smtClean="0">
                <a:solidFill>
                  <a:srgbClr val="C00000"/>
                </a:solidFill>
              </a:rPr>
              <a:t>RAW JEPG</a:t>
            </a:r>
            <a:endParaRPr lang="en-US" sz="800" b="1" dirty="0">
              <a:solidFill>
                <a:srgbClr val="C00000"/>
              </a:solidFill>
            </a:endParaRPr>
          </a:p>
        </p:txBody>
      </p:sp>
      <p:sp>
        <p:nvSpPr>
          <p:cNvPr id="16" name="TextBox 15"/>
          <p:cNvSpPr txBox="1"/>
          <p:nvPr/>
        </p:nvSpPr>
        <p:spPr>
          <a:xfrm>
            <a:off x="5334000" y="3213558"/>
            <a:ext cx="1143000" cy="215444"/>
          </a:xfrm>
          <a:prstGeom prst="rect">
            <a:avLst/>
          </a:prstGeom>
          <a:noFill/>
        </p:spPr>
        <p:txBody>
          <a:bodyPr wrap="square" rtlCol="0">
            <a:spAutoFit/>
          </a:bodyPr>
          <a:lstStyle/>
          <a:p>
            <a:r>
              <a:rPr lang="en-US" sz="800" b="1" dirty="0" smtClean="0">
                <a:solidFill>
                  <a:srgbClr val="C00000"/>
                </a:solidFill>
              </a:rPr>
              <a:t>AZTECH LIVE</a:t>
            </a:r>
            <a:endParaRPr lang="en-US" sz="800" b="1" dirty="0">
              <a:solidFill>
                <a:srgbClr val="C00000"/>
              </a:solidFill>
            </a:endParaRPr>
          </a:p>
        </p:txBody>
      </p:sp>
    </p:spTree>
    <p:extLst>
      <p:ext uri="{BB962C8B-B14F-4D97-AF65-F5344CB8AC3E}">
        <p14:creationId xmlns:p14="http://schemas.microsoft.com/office/powerpoint/2010/main" val="33697302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047" y="773754"/>
            <a:ext cx="5680953" cy="3702996"/>
          </a:xfrm>
          <a:prstGeom prst="rect">
            <a:avLst/>
          </a:prstGeom>
        </p:spPr>
      </p:pic>
      <p:sp>
        <p:nvSpPr>
          <p:cNvPr id="5" name="TextBox 4"/>
          <p:cNvSpPr txBox="1"/>
          <p:nvPr/>
        </p:nvSpPr>
        <p:spPr>
          <a:xfrm>
            <a:off x="6172200" y="895350"/>
            <a:ext cx="2895600" cy="1351588"/>
          </a:xfrm>
          <a:prstGeom prst="rect">
            <a:avLst/>
          </a:prstGeom>
          <a:noFill/>
        </p:spPr>
        <p:txBody>
          <a:bodyPr wrap="square" rtlCol="0">
            <a:spAutoFit/>
          </a:bodyPr>
          <a:lstStyle/>
          <a:p>
            <a:pPr>
              <a:lnSpc>
                <a:spcPct val="150000"/>
              </a:lnSpc>
            </a:pPr>
            <a:r>
              <a:rPr lang="en-US" sz="1400" b="1" dirty="0" smtClean="0"/>
              <a:t>RapidStream</a:t>
            </a:r>
            <a:r>
              <a:rPr lang="en-US" sz="1400" dirty="0" smtClean="0"/>
              <a:t> enables high definition megapixel to be streamed at a fraction of the native file size.</a:t>
            </a:r>
          </a:p>
          <a:p>
            <a:pPr>
              <a:lnSpc>
                <a:spcPct val="150000"/>
              </a:lnSpc>
            </a:pPr>
            <a:endParaRPr lang="en-US" sz="1400"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9597" t="20257" r="9333" b="21359"/>
          <a:stretch/>
        </p:blipFill>
        <p:spPr>
          <a:xfrm>
            <a:off x="152400" y="4578702"/>
            <a:ext cx="1387620" cy="430968"/>
          </a:xfrm>
          <a:prstGeom prst="rect">
            <a:avLst/>
          </a:prstGeom>
        </p:spPr>
      </p:pic>
      <p:sp>
        <p:nvSpPr>
          <p:cNvPr id="9" name="Title 1"/>
          <p:cNvSpPr>
            <a:spLocks noGrp="1"/>
          </p:cNvSpPr>
          <p:nvPr>
            <p:ph type="title"/>
          </p:nvPr>
        </p:nvSpPr>
        <p:spPr>
          <a:xfrm>
            <a:off x="76200" y="152400"/>
            <a:ext cx="6248400" cy="590550"/>
          </a:xfrm>
        </p:spPr>
        <p:txBody>
          <a:bodyPr/>
          <a:lstStyle/>
          <a:p>
            <a:r>
              <a:rPr lang="en-US" sz="2800" b="1" dirty="0" smtClean="0"/>
              <a:t>Making Megapixel Manageable	</a:t>
            </a:r>
            <a:endParaRPr lang="en-US" sz="2800" b="1" dirty="0"/>
          </a:p>
        </p:txBody>
      </p:sp>
    </p:spTree>
    <p:extLst>
      <p:ext uri="{BB962C8B-B14F-4D97-AF65-F5344CB8AC3E}">
        <p14:creationId xmlns:p14="http://schemas.microsoft.com/office/powerpoint/2010/main" val="17196862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9597" t="20257" r="9333" b="21359"/>
          <a:stretch/>
        </p:blipFill>
        <p:spPr>
          <a:xfrm>
            <a:off x="152400" y="4578702"/>
            <a:ext cx="1387620" cy="430968"/>
          </a:xfrm>
          <a:prstGeom prst="rect">
            <a:avLst/>
          </a:prstGeom>
        </p:spPr>
      </p:pic>
      <p:sp>
        <p:nvSpPr>
          <p:cNvPr id="7" name="Title 1"/>
          <p:cNvSpPr>
            <a:spLocks noGrp="1"/>
          </p:cNvSpPr>
          <p:nvPr>
            <p:ph type="title"/>
          </p:nvPr>
        </p:nvSpPr>
        <p:spPr>
          <a:xfrm>
            <a:off x="457200" y="160498"/>
            <a:ext cx="6858000" cy="590550"/>
          </a:xfrm>
        </p:spPr>
        <p:txBody>
          <a:bodyPr/>
          <a:lstStyle/>
          <a:p>
            <a:r>
              <a:rPr lang="en-US" sz="2800" b="1" dirty="0" smtClean="0"/>
              <a:t>3xLOGIC </a:t>
            </a:r>
            <a:r>
              <a:rPr lang="en-US" sz="2800" b="1" i="1" dirty="0" smtClean="0"/>
              <a:t>Opens Doors – Closes Sales</a:t>
            </a:r>
            <a:endParaRPr lang="en-US" sz="2800" b="1" i="1" dirty="0"/>
          </a:p>
        </p:txBody>
      </p:sp>
      <p:sp>
        <p:nvSpPr>
          <p:cNvPr id="8" name="Content Placeholder 2"/>
          <p:cNvSpPr>
            <a:spLocks noGrp="1"/>
          </p:cNvSpPr>
          <p:nvPr>
            <p:ph idx="1"/>
          </p:nvPr>
        </p:nvSpPr>
        <p:spPr>
          <a:xfrm>
            <a:off x="533400" y="819150"/>
            <a:ext cx="4038600" cy="1762453"/>
          </a:xfrm>
        </p:spPr>
        <p:txBody>
          <a:bodyPr>
            <a:normAutofit/>
          </a:bodyPr>
          <a:lstStyle/>
          <a:p>
            <a:r>
              <a:rPr lang="en-US" sz="2000" b="1" i="1" dirty="0" smtClean="0"/>
              <a:t>3xCLOUD</a:t>
            </a:r>
            <a:r>
              <a:rPr lang="en-US" sz="2000" dirty="0" smtClean="0"/>
              <a:t> </a:t>
            </a:r>
            <a:r>
              <a:rPr lang="en-US" sz="2000" dirty="0"/>
              <a:t>(a free web app from </a:t>
            </a:r>
            <a:r>
              <a:rPr lang="en-US" sz="2000" dirty="0" smtClean="0"/>
              <a:t>3xLOGIC) lets you access one to a thousand cameras from any network device—anytime, anywhere. </a:t>
            </a:r>
          </a:p>
          <a:p>
            <a:endParaRPr lang="en-US" sz="20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971550"/>
            <a:ext cx="4073789" cy="2971800"/>
          </a:xfrm>
          <a:prstGeom prst="rect">
            <a:avLst/>
          </a:prstGeom>
        </p:spPr>
      </p:pic>
    </p:spTree>
    <p:extLst>
      <p:ext uri="{BB962C8B-B14F-4D97-AF65-F5344CB8AC3E}">
        <p14:creationId xmlns:p14="http://schemas.microsoft.com/office/powerpoint/2010/main" val="10588833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1563" y="504509"/>
            <a:ext cx="3670849" cy="2295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2"/>
          <p:cNvSpPr txBox="1">
            <a:spLocks noChangeArrowheads="1"/>
          </p:cNvSpPr>
          <p:nvPr/>
        </p:nvSpPr>
        <p:spPr bwMode="auto">
          <a:xfrm>
            <a:off x="381000" y="57150"/>
            <a:ext cx="8305800" cy="281615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spcAft>
                <a:spcPts val="600"/>
              </a:spcAft>
            </a:pPr>
            <a:r>
              <a:rPr lang="en-US" sz="2400" b="1" dirty="0" smtClean="0">
                <a:effectLst>
                  <a:outerShdw blurRad="38100" dist="38100" dir="2700000" algn="tl">
                    <a:srgbClr val="000000">
                      <a:alpha val="43137"/>
                    </a:srgbClr>
                  </a:outerShdw>
                </a:effectLst>
              </a:rPr>
              <a:t>YOUR 3</a:t>
            </a:r>
            <a:r>
              <a:rPr lang="en-US" sz="2400" b="1" dirty="0" smtClean="0">
                <a:solidFill>
                  <a:srgbClr val="FF0000"/>
                </a:solidFill>
                <a:effectLst>
                  <a:outerShdw blurRad="38100" dist="38100" dir="2700000" algn="tl">
                    <a:srgbClr val="000000">
                      <a:alpha val="43137"/>
                    </a:srgbClr>
                  </a:outerShdw>
                </a:effectLst>
              </a:rPr>
              <a:t>x</a:t>
            </a:r>
            <a:r>
              <a:rPr lang="en-US" sz="2400" b="1" dirty="0" smtClean="0">
                <a:effectLst>
                  <a:outerShdw blurRad="38100" dist="38100" dir="2700000" algn="tl">
                    <a:srgbClr val="000000">
                      <a:alpha val="43137"/>
                    </a:srgbClr>
                  </a:outerShdw>
                </a:effectLst>
              </a:rPr>
              <a:t>LOGIC SALES TEAM </a:t>
            </a:r>
            <a:r>
              <a:rPr lang="en-US" b="1" dirty="0" smtClean="0"/>
              <a:t>– 303.430.1969 or 877.395.6442</a:t>
            </a:r>
          </a:p>
          <a:p>
            <a:pPr marL="282575" indent="0" eaLnBrk="1" hangingPunct="1">
              <a:spcAft>
                <a:spcPts val="600"/>
              </a:spcAft>
            </a:pPr>
            <a:r>
              <a:rPr lang="en-US" sz="1600" b="1" dirty="0" smtClean="0"/>
              <a:t>Brian </a:t>
            </a:r>
            <a:r>
              <a:rPr lang="en-US" sz="1600" b="1" dirty="0"/>
              <a:t>Davis </a:t>
            </a:r>
            <a:r>
              <a:rPr lang="en-US" sz="1600" dirty="0" smtClean="0"/>
              <a:t>– </a:t>
            </a:r>
            <a:r>
              <a:rPr lang="en-US" sz="1400" i="1" dirty="0" smtClean="0"/>
              <a:t>Director of Sales </a:t>
            </a:r>
            <a:endParaRPr lang="en-US" sz="1600" i="1" dirty="0"/>
          </a:p>
          <a:p>
            <a:pPr marL="282575" indent="0" eaLnBrk="1" hangingPunct="1">
              <a:spcAft>
                <a:spcPts val="600"/>
              </a:spcAft>
            </a:pPr>
            <a:r>
              <a:rPr lang="en-US" sz="1600" b="1" dirty="0"/>
              <a:t>Erron Spalsbury </a:t>
            </a:r>
            <a:r>
              <a:rPr lang="en-US" sz="1600" dirty="0"/>
              <a:t>– </a:t>
            </a:r>
            <a:r>
              <a:rPr lang="en-US" sz="1400" i="1" dirty="0"/>
              <a:t>Inside </a:t>
            </a:r>
            <a:r>
              <a:rPr lang="en-US" sz="1400" i="1" dirty="0" smtClean="0"/>
              <a:t>Sales Manager</a:t>
            </a:r>
            <a:endParaRPr lang="en-US" sz="1400" i="1" dirty="0"/>
          </a:p>
          <a:p>
            <a:pPr marL="282575" indent="0" eaLnBrk="1" hangingPunct="1">
              <a:spcAft>
                <a:spcPts val="600"/>
              </a:spcAft>
            </a:pPr>
            <a:r>
              <a:rPr lang="en-US" sz="1600" b="1" dirty="0"/>
              <a:t>Jim Hawver </a:t>
            </a:r>
            <a:r>
              <a:rPr lang="en-US" sz="1600" dirty="0"/>
              <a:t>– </a:t>
            </a:r>
            <a:r>
              <a:rPr lang="en-US" sz="1400" i="1" dirty="0" smtClean="0"/>
              <a:t>National Account Sales Manager</a:t>
            </a:r>
            <a:endParaRPr lang="en-US" sz="1600" i="1" dirty="0"/>
          </a:p>
          <a:p>
            <a:pPr marL="282575" indent="0" eaLnBrk="1" hangingPunct="1">
              <a:spcAft>
                <a:spcPts val="600"/>
              </a:spcAft>
            </a:pPr>
            <a:r>
              <a:rPr lang="en-US" sz="1600" b="1" dirty="0"/>
              <a:t>Steve </a:t>
            </a:r>
            <a:r>
              <a:rPr lang="en-US" sz="1600" b="1" dirty="0" smtClean="0"/>
              <a:t>Bassett</a:t>
            </a:r>
            <a:r>
              <a:rPr lang="en-US" sz="1600" dirty="0" smtClean="0"/>
              <a:t> </a:t>
            </a:r>
            <a:r>
              <a:rPr lang="en-US" sz="1600" dirty="0"/>
              <a:t>– </a:t>
            </a:r>
            <a:r>
              <a:rPr lang="en-US" sz="1400" i="1" dirty="0" smtClean="0"/>
              <a:t>Northeast </a:t>
            </a:r>
            <a:r>
              <a:rPr lang="en-US" sz="1400" i="1" dirty="0"/>
              <a:t>Regional Sales</a:t>
            </a:r>
          </a:p>
          <a:p>
            <a:pPr marL="282575" indent="0" eaLnBrk="1" hangingPunct="1">
              <a:spcAft>
                <a:spcPts val="600"/>
              </a:spcAft>
            </a:pPr>
            <a:r>
              <a:rPr lang="en-US" sz="1600" b="1" dirty="0"/>
              <a:t>John </a:t>
            </a:r>
            <a:r>
              <a:rPr lang="en-US" sz="1600" b="1" dirty="0" smtClean="0"/>
              <a:t>Riccio</a:t>
            </a:r>
            <a:r>
              <a:rPr lang="en-US" sz="1600" dirty="0" smtClean="0"/>
              <a:t> </a:t>
            </a:r>
            <a:r>
              <a:rPr lang="en-US" sz="1600" dirty="0"/>
              <a:t>– </a:t>
            </a:r>
            <a:r>
              <a:rPr lang="en-US" sz="1400" i="1" dirty="0" smtClean="0"/>
              <a:t>Western Regional Sales</a:t>
            </a:r>
            <a:endParaRPr lang="en-US" sz="1400" i="1" dirty="0"/>
          </a:p>
          <a:p>
            <a:pPr marL="282575" indent="0" eaLnBrk="1" hangingPunct="1">
              <a:spcAft>
                <a:spcPts val="600"/>
              </a:spcAft>
            </a:pPr>
            <a:r>
              <a:rPr lang="en-US" sz="1600" b="1" dirty="0"/>
              <a:t>Larry Odegard </a:t>
            </a:r>
            <a:r>
              <a:rPr lang="en-US" sz="1600" dirty="0"/>
              <a:t>– </a:t>
            </a:r>
            <a:r>
              <a:rPr lang="en-US" sz="1400" i="1" dirty="0"/>
              <a:t>Business Development</a:t>
            </a:r>
          </a:p>
          <a:p>
            <a:pPr marL="282575" indent="0" eaLnBrk="1" hangingPunct="1">
              <a:spcAft>
                <a:spcPts val="600"/>
              </a:spcAft>
            </a:pPr>
            <a:r>
              <a:rPr lang="en-US" sz="1600" b="1" dirty="0"/>
              <a:t>Mary Carter </a:t>
            </a:r>
            <a:r>
              <a:rPr lang="en-US" sz="1600" dirty="0"/>
              <a:t>– </a:t>
            </a:r>
            <a:r>
              <a:rPr lang="en-US" sz="1400" i="1" dirty="0"/>
              <a:t>Sales </a:t>
            </a:r>
            <a:r>
              <a:rPr lang="en-US" sz="1400" i="1" dirty="0" smtClean="0"/>
              <a:t>Administration</a:t>
            </a:r>
            <a:endParaRPr lang="en-US" sz="1400" i="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525" y="2728913"/>
            <a:ext cx="104775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6388" y="2728913"/>
            <a:ext cx="104775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97488" y="2728913"/>
            <a:ext cx="104775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78588" y="2728913"/>
            <a:ext cx="104775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59688" y="2728913"/>
            <a:ext cx="104775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16988" y="2728913"/>
            <a:ext cx="104775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36188" y="2728913"/>
            <a:ext cx="104775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568325" y="4247098"/>
            <a:ext cx="949325" cy="372409"/>
          </a:xfrm>
          <a:prstGeom prst="rect">
            <a:avLst/>
          </a:prstGeom>
          <a:noFill/>
        </p:spPr>
        <p:txBody>
          <a:bodyPr wrap="square" rtlCol="0">
            <a:spAutoFit/>
          </a:bodyPr>
          <a:lstStyle/>
          <a:p>
            <a:pPr algn="ctr"/>
            <a:r>
              <a:rPr lang="en-US" sz="800" b="1" dirty="0" smtClean="0"/>
              <a:t>Brian</a:t>
            </a:r>
          </a:p>
          <a:p>
            <a:pPr algn="ctr"/>
            <a:r>
              <a:rPr lang="en-US" sz="800" dirty="0"/>
              <a:t>x</a:t>
            </a:r>
            <a:r>
              <a:rPr lang="en-US" sz="800" dirty="0" smtClean="0"/>
              <a:t>1105</a:t>
            </a:r>
            <a:endParaRPr lang="en-US" sz="800" dirty="0"/>
          </a:p>
        </p:txBody>
      </p:sp>
      <p:sp>
        <p:nvSpPr>
          <p:cNvPr id="13" name="TextBox 12"/>
          <p:cNvSpPr txBox="1"/>
          <p:nvPr/>
        </p:nvSpPr>
        <p:spPr>
          <a:xfrm>
            <a:off x="1676400" y="4247098"/>
            <a:ext cx="949325" cy="372409"/>
          </a:xfrm>
          <a:prstGeom prst="rect">
            <a:avLst/>
          </a:prstGeom>
          <a:noFill/>
        </p:spPr>
        <p:txBody>
          <a:bodyPr wrap="square" rtlCol="0">
            <a:spAutoFit/>
          </a:bodyPr>
          <a:lstStyle/>
          <a:p>
            <a:pPr algn="ctr"/>
            <a:r>
              <a:rPr lang="en-US" sz="800" b="1" dirty="0" smtClean="0"/>
              <a:t>Erron</a:t>
            </a:r>
          </a:p>
          <a:p>
            <a:pPr algn="ctr"/>
            <a:r>
              <a:rPr lang="en-US" sz="800" dirty="0"/>
              <a:t>x</a:t>
            </a:r>
            <a:r>
              <a:rPr lang="en-US" sz="800" dirty="0" smtClean="0"/>
              <a:t>1106</a:t>
            </a:r>
            <a:endParaRPr lang="en-US" sz="800" dirty="0"/>
          </a:p>
        </p:txBody>
      </p:sp>
      <p:sp>
        <p:nvSpPr>
          <p:cNvPr id="14" name="TextBox 13"/>
          <p:cNvSpPr txBox="1"/>
          <p:nvPr/>
        </p:nvSpPr>
        <p:spPr>
          <a:xfrm>
            <a:off x="2819400" y="4247098"/>
            <a:ext cx="949325" cy="372409"/>
          </a:xfrm>
          <a:prstGeom prst="rect">
            <a:avLst/>
          </a:prstGeom>
          <a:noFill/>
        </p:spPr>
        <p:txBody>
          <a:bodyPr wrap="square" rtlCol="0">
            <a:spAutoFit/>
          </a:bodyPr>
          <a:lstStyle/>
          <a:p>
            <a:pPr algn="ctr"/>
            <a:r>
              <a:rPr lang="en-US" sz="800" b="1" dirty="0" smtClean="0"/>
              <a:t>Jim</a:t>
            </a:r>
          </a:p>
          <a:p>
            <a:pPr algn="ctr"/>
            <a:r>
              <a:rPr lang="en-US" sz="800" dirty="0"/>
              <a:t>x</a:t>
            </a:r>
            <a:r>
              <a:rPr lang="en-US" sz="800" dirty="0" smtClean="0"/>
              <a:t>1103</a:t>
            </a:r>
            <a:endParaRPr lang="en-US" sz="800" dirty="0"/>
          </a:p>
        </p:txBody>
      </p:sp>
      <p:sp>
        <p:nvSpPr>
          <p:cNvPr id="15" name="TextBox 14"/>
          <p:cNvSpPr txBox="1"/>
          <p:nvPr/>
        </p:nvSpPr>
        <p:spPr>
          <a:xfrm>
            <a:off x="4038600" y="4247098"/>
            <a:ext cx="949325" cy="372409"/>
          </a:xfrm>
          <a:prstGeom prst="rect">
            <a:avLst/>
          </a:prstGeom>
          <a:noFill/>
        </p:spPr>
        <p:txBody>
          <a:bodyPr wrap="square" rtlCol="0">
            <a:spAutoFit/>
          </a:bodyPr>
          <a:lstStyle/>
          <a:p>
            <a:pPr algn="ctr"/>
            <a:r>
              <a:rPr lang="en-US" sz="800" b="1" dirty="0" smtClean="0"/>
              <a:t>Steve</a:t>
            </a:r>
          </a:p>
          <a:p>
            <a:pPr algn="ctr"/>
            <a:r>
              <a:rPr lang="en-US" sz="800" dirty="0" smtClean="0"/>
              <a:t>917.968.9483</a:t>
            </a:r>
            <a:endParaRPr lang="en-US" sz="800" dirty="0"/>
          </a:p>
        </p:txBody>
      </p:sp>
      <p:sp>
        <p:nvSpPr>
          <p:cNvPr id="16" name="TextBox 15"/>
          <p:cNvSpPr txBox="1"/>
          <p:nvPr/>
        </p:nvSpPr>
        <p:spPr>
          <a:xfrm>
            <a:off x="5181600" y="4247098"/>
            <a:ext cx="949325" cy="372409"/>
          </a:xfrm>
          <a:prstGeom prst="rect">
            <a:avLst/>
          </a:prstGeom>
          <a:noFill/>
        </p:spPr>
        <p:txBody>
          <a:bodyPr wrap="square" rtlCol="0">
            <a:spAutoFit/>
          </a:bodyPr>
          <a:lstStyle/>
          <a:p>
            <a:pPr algn="ctr"/>
            <a:r>
              <a:rPr lang="en-US" sz="800" b="1" dirty="0" smtClean="0"/>
              <a:t>John</a:t>
            </a:r>
          </a:p>
          <a:p>
            <a:pPr algn="ctr"/>
            <a:r>
              <a:rPr lang="en-US" sz="800" dirty="0" smtClean="0"/>
              <a:t>704.877.0681</a:t>
            </a:r>
            <a:endParaRPr lang="en-US" sz="800" dirty="0"/>
          </a:p>
        </p:txBody>
      </p:sp>
      <p:sp>
        <p:nvSpPr>
          <p:cNvPr id="17" name="TextBox 16"/>
          <p:cNvSpPr txBox="1"/>
          <p:nvPr/>
        </p:nvSpPr>
        <p:spPr>
          <a:xfrm>
            <a:off x="6477000" y="4247098"/>
            <a:ext cx="949325" cy="372409"/>
          </a:xfrm>
          <a:prstGeom prst="rect">
            <a:avLst/>
          </a:prstGeom>
          <a:noFill/>
        </p:spPr>
        <p:txBody>
          <a:bodyPr wrap="square" rtlCol="0">
            <a:spAutoFit/>
          </a:bodyPr>
          <a:lstStyle/>
          <a:p>
            <a:pPr algn="ctr"/>
            <a:r>
              <a:rPr lang="en-US" sz="800" b="1" dirty="0" smtClean="0"/>
              <a:t>Larry</a:t>
            </a:r>
          </a:p>
          <a:p>
            <a:pPr algn="ctr"/>
            <a:r>
              <a:rPr lang="en-US" sz="800" dirty="0" smtClean="0"/>
              <a:t>x1110</a:t>
            </a:r>
            <a:endParaRPr lang="en-US" sz="800" dirty="0"/>
          </a:p>
        </p:txBody>
      </p:sp>
      <p:sp>
        <p:nvSpPr>
          <p:cNvPr id="18" name="TextBox 17"/>
          <p:cNvSpPr txBox="1"/>
          <p:nvPr/>
        </p:nvSpPr>
        <p:spPr>
          <a:xfrm>
            <a:off x="7696200" y="4247098"/>
            <a:ext cx="949325" cy="372409"/>
          </a:xfrm>
          <a:prstGeom prst="rect">
            <a:avLst/>
          </a:prstGeom>
          <a:noFill/>
        </p:spPr>
        <p:txBody>
          <a:bodyPr wrap="square" rtlCol="0">
            <a:spAutoFit/>
          </a:bodyPr>
          <a:lstStyle/>
          <a:p>
            <a:pPr algn="ctr"/>
            <a:r>
              <a:rPr lang="en-US" sz="800" b="1" dirty="0" smtClean="0"/>
              <a:t>Mary</a:t>
            </a:r>
          </a:p>
          <a:p>
            <a:pPr algn="ctr"/>
            <a:r>
              <a:rPr lang="en-US" sz="800" dirty="0" smtClean="0"/>
              <a:t>x1102</a:t>
            </a:r>
            <a:endParaRPr lang="en-US" sz="800" dirty="0"/>
          </a:p>
        </p:txBody>
      </p:sp>
      <p:pic>
        <p:nvPicPr>
          <p:cNvPr id="19" name="Picture 18"/>
          <p:cNvPicPr>
            <a:picLocks noChangeAspect="1"/>
          </p:cNvPicPr>
          <p:nvPr/>
        </p:nvPicPr>
        <p:blipFill rotWithShape="1">
          <a:blip r:embed="rId10" cstate="print">
            <a:extLst>
              <a:ext uri="{28A0092B-C50C-407E-A947-70E740481C1C}">
                <a14:useLocalDpi xmlns:a14="http://schemas.microsoft.com/office/drawing/2010/main" val="0"/>
              </a:ext>
            </a:extLst>
          </a:blip>
          <a:srcRect l="9597" t="20257" r="9333" b="21359"/>
          <a:stretch/>
        </p:blipFill>
        <p:spPr>
          <a:xfrm>
            <a:off x="152400" y="4578702"/>
            <a:ext cx="1387620" cy="430968"/>
          </a:xfrm>
          <a:prstGeom prst="rect">
            <a:avLst/>
          </a:prstGeom>
        </p:spPr>
      </p:pic>
    </p:spTree>
    <p:extLst>
      <p:ext uri="{BB962C8B-B14F-4D97-AF65-F5344CB8AC3E}">
        <p14:creationId xmlns:p14="http://schemas.microsoft.com/office/powerpoint/2010/main" val="294083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1" end="1"/>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4">
                                            <p:txEl>
                                              <p:pRg st="0" end="0"/>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 calcmode="lin" valueType="num">
                                      <p:cBhvr>
                                        <p:cTn id="27"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30" dur="1000"/>
                                        <p:tgtEl>
                                          <p:spTgt spid="4">
                                            <p:txEl>
                                              <p:pRg st="2" end="2"/>
                                            </p:txEl>
                                          </p:spTgt>
                                        </p:tgtEl>
                                      </p:cBhvr>
                                    </p:animEffect>
                                  </p:childTnLst>
                                </p:cTn>
                              </p:par>
                              <p:par>
                                <p:cTn id="31" presetID="3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ppt_w</p:attrName>
                                        </p:attrNameLst>
                                      </p:cBhvr>
                                      <p:tavLst>
                                        <p:tav tm="0">
                                          <p:val>
                                            <p:fltVal val="0"/>
                                          </p:val>
                                        </p:tav>
                                        <p:tav tm="100000">
                                          <p:val>
                                            <p:strVal val="#ppt_w"/>
                                          </p:val>
                                        </p:tav>
                                      </p:tavLst>
                                    </p:anim>
                                    <p:anim calcmode="lin" valueType="num">
                                      <p:cBhvr>
                                        <p:cTn id="34" dur="1000" fill="hold"/>
                                        <p:tgtEl>
                                          <p:spTgt spid="6"/>
                                        </p:tgtEl>
                                        <p:attrNameLst>
                                          <p:attrName>ppt_h</p:attrName>
                                        </p:attrNameLst>
                                      </p:cBhvr>
                                      <p:tavLst>
                                        <p:tav tm="0">
                                          <p:val>
                                            <p:fltVal val="0"/>
                                          </p:val>
                                        </p:tav>
                                        <p:tav tm="100000">
                                          <p:val>
                                            <p:strVal val="#ppt_h"/>
                                          </p:val>
                                        </p:tav>
                                      </p:tavLst>
                                    </p:anim>
                                    <p:anim calcmode="lin" valueType="num">
                                      <p:cBhvr>
                                        <p:cTn id="35" dur="1000" fill="hold"/>
                                        <p:tgtEl>
                                          <p:spTgt spid="6"/>
                                        </p:tgtEl>
                                        <p:attrNameLst>
                                          <p:attrName>style.rotation</p:attrName>
                                        </p:attrNameLst>
                                      </p:cBhvr>
                                      <p:tavLst>
                                        <p:tav tm="0">
                                          <p:val>
                                            <p:fltVal val="90"/>
                                          </p:val>
                                        </p:tav>
                                        <p:tav tm="100000">
                                          <p:val>
                                            <p:fltVal val="0"/>
                                          </p:val>
                                        </p:tav>
                                      </p:tavLst>
                                    </p:anim>
                                    <p:animEffect transition="in" filter="fade">
                                      <p:cBhvr>
                                        <p:cTn id="36" dur="10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anim calcmode="lin" valueType="num">
                                      <p:cBhvr>
                                        <p:cTn id="41"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42"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43"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44" dur="1000"/>
                                        <p:tgtEl>
                                          <p:spTgt spid="4">
                                            <p:txEl>
                                              <p:pRg st="3" end="3"/>
                                            </p:txEl>
                                          </p:spTgt>
                                        </p:tgtEl>
                                      </p:cBhvr>
                                    </p:animEffect>
                                  </p:childTnLst>
                                </p:cTn>
                              </p:par>
                              <p:par>
                                <p:cTn id="45" presetID="31" presetClass="entr" presetSubtype="0"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 calcmode="lin" valueType="num">
                                      <p:cBhvr>
                                        <p:cTn id="49" dur="1000" fill="hold"/>
                                        <p:tgtEl>
                                          <p:spTgt spid="7"/>
                                        </p:tgtEl>
                                        <p:attrNameLst>
                                          <p:attrName>style.rotation</p:attrName>
                                        </p:attrNameLst>
                                      </p:cBhvr>
                                      <p:tavLst>
                                        <p:tav tm="0">
                                          <p:val>
                                            <p:fltVal val="90"/>
                                          </p:val>
                                        </p:tav>
                                        <p:tav tm="100000">
                                          <p:val>
                                            <p:fltVal val="0"/>
                                          </p:val>
                                        </p:tav>
                                      </p:tavLst>
                                    </p:anim>
                                    <p:animEffect transition="in" filter="fade">
                                      <p:cBhvr>
                                        <p:cTn id="50" dur="10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anim calcmode="lin" valueType="num">
                                      <p:cBhvr>
                                        <p:cTn id="55"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56"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57"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58" dur="1000"/>
                                        <p:tgtEl>
                                          <p:spTgt spid="4">
                                            <p:txEl>
                                              <p:pRg st="4" end="4"/>
                                            </p:txEl>
                                          </p:spTgt>
                                        </p:tgtEl>
                                      </p:cBhvr>
                                    </p:animEffect>
                                  </p:childTnLst>
                                </p:cTn>
                              </p:par>
                              <p:par>
                                <p:cTn id="59" presetID="31" presetClass="entr" presetSubtype="0" fill="hold" nodeType="with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p:cTn id="61" dur="1000" fill="hold"/>
                                        <p:tgtEl>
                                          <p:spTgt spid="8"/>
                                        </p:tgtEl>
                                        <p:attrNameLst>
                                          <p:attrName>ppt_w</p:attrName>
                                        </p:attrNameLst>
                                      </p:cBhvr>
                                      <p:tavLst>
                                        <p:tav tm="0">
                                          <p:val>
                                            <p:fltVal val="0"/>
                                          </p:val>
                                        </p:tav>
                                        <p:tav tm="100000">
                                          <p:val>
                                            <p:strVal val="#ppt_w"/>
                                          </p:val>
                                        </p:tav>
                                      </p:tavLst>
                                    </p:anim>
                                    <p:anim calcmode="lin" valueType="num">
                                      <p:cBhvr>
                                        <p:cTn id="62" dur="1000" fill="hold"/>
                                        <p:tgtEl>
                                          <p:spTgt spid="8"/>
                                        </p:tgtEl>
                                        <p:attrNameLst>
                                          <p:attrName>ppt_h</p:attrName>
                                        </p:attrNameLst>
                                      </p:cBhvr>
                                      <p:tavLst>
                                        <p:tav tm="0">
                                          <p:val>
                                            <p:fltVal val="0"/>
                                          </p:val>
                                        </p:tav>
                                        <p:tav tm="100000">
                                          <p:val>
                                            <p:strVal val="#ppt_h"/>
                                          </p:val>
                                        </p:tav>
                                      </p:tavLst>
                                    </p:anim>
                                    <p:anim calcmode="lin" valueType="num">
                                      <p:cBhvr>
                                        <p:cTn id="63" dur="1000" fill="hold"/>
                                        <p:tgtEl>
                                          <p:spTgt spid="8"/>
                                        </p:tgtEl>
                                        <p:attrNameLst>
                                          <p:attrName>style.rotation</p:attrName>
                                        </p:attrNameLst>
                                      </p:cBhvr>
                                      <p:tavLst>
                                        <p:tav tm="0">
                                          <p:val>
                                            <p:fltVal val="90"/>
                                          </p:val>
                                        </p:tav>
                                        <p:tav tm="100000">
                                          <p:val>
                                            <p:fltVal val="0"/>
                                          </p:val>
                                        </p:tav>
                                      </p:tavLst>
                                    </p:anim>
                                    <p:animEffect transition="in" filter="fade">
                                      <p:cBhvr>
                                        <p:cTn id="64" dur="1000"/>
                                        <p:tgtEl>
                                          <p:spTgt spid="8"/>
                                        </p:tgtEl>
                                      </p:cBhvr>
                                    </p:animEffect>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nodeType="clickEffect">
                                  <p:stCondLst>
                                    <p:cond delay="0"/>
                                  </p:stCondLst>
                                  <p:childTnLst>
                                    <p:set>
                                      <p:cBhvr>
                                        <p:cTn id="68" dur="1" fill="hold">
                                          <p:stCondLst>
                                            <p:cond delay="0"/>
                                          </p:stCondLst>
                                        </p:cTn>
                                        <p:tgtEl>
                                          <p:spTgt spid="4">
                                            <p:txEl>
                                              <p:pRg st="5" end="5"/>
                                            </p:txEl>
                                          </p:spTgt>
                                        </p:tgtEl>
                                        <p:attrNameLst>
                                          <p:attrName>style.visibility</p:attrName>
                                        </p:attrNameLst>
                                      </p:cBhvr>
                                      <p:to>
                                        <p:strVal val="visible"/>
                                      </p:to>
                                    </p:set>
                                    <p:anim calcmode="lin" valueType="num">
                                      <p:cBhvr>
                                        <p:cTn id="69"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70"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71"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72" dur="1000"/>
                                        <p:tgtEl>
                                          <p:spTgt spid="4">
                                            <p:txEl>
                                              <p:pRg st="5" end="5"/>
                                            </p:txEl>
                                          </p:spTgt>
                                        </p:tgtEl>
                                      </p:cBhvr>
                                    </p:animEffect>
                                  </p:childTnLst>
                                </p:cTn>
                              </p:par>
                              <p:par>
                                <p:cTn id="73" presetID="31" presetClass="entr" presetSubtype="0"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 calcmode="lin" valueType="num">
                                      <p:cBhvr>
                                        <p:cTn id="77" dur="1000" fill="hold"/>
                                        <p:tgtEl>
                                          <p:spTgt spid="9"/>
                                        </p:tgtEl>
                                        <p:attrNameLst>
                                          <p:attrName>style.rotation</p:attrName>
                                        </p:attrNameLst>
                                      </p:cBhvr>
                                      <p:tavLst>
                                        <p:tav tm="0">
                                          <p:val>
                                            <p:fltVal val="90"/>
                                          </p:val>
                                        </p:tav>
                                        <p:tav tm="100000">
                                          <p:val>
                                            <p:fltVal val="0"/>
                                          </p:val>
                                        </p:tav>
                                      </p:tavLst>
                                    </p:anim>
                                    <p:animEffect transition="in" filter="fade">
                                      <p:cBhvr>
                                        <p:cTn id="78" dur="1000"/>
                                        <p:tgtEl>
                                          <p:spTgt spid="9"/>
                                        </p:tgtEl>
                                      </p:cBhvr>
                                    </p:animEffect>
                                  </p:childTnLst>
                                </p:cTn>
                              </p:par>
                            </p:childTnLst>
                          </p:cTn>
                        </p:par>
                      </p:childTnLst>
                    </p:cTn>
                  </p:par>
                  <p:par>
                    <p:cTn id="79" fill="hold">
                      <p:stCondLst>
                        <p:cond delay="indefinite"/>
                      </p:stCondLst>
                      <p:childTnLst>
                        <p:par>
                          <p:cTn id="80" fill="hold">
                            <p:stCondLst>
                              <p:cond delay="0"/>
                            </p:stCondLst>
                            <p:childTnLst>
                              <p:par>
                                <p:cTn id="81" presetID="31" presetClass="entr" presetSubtype="0" fill="hold" nodeType="clickEffect">
                                  <p:stCondLst>
                                    <p:cond delay="0"/>
                                  </p:stCondLst>
                                  <p:childTnLst>
                                    <p:set>
                                      <p:cBhvr>
                                        <p:cTn id="82" dur="1" fill="hold">
                                          <p:stCondLst>
                                            <p:cond delay="0"/>
                                          </p:stCondLst>
                                        </p:cTn>
                                        <p:tgtEl>
                                          <p:spTgt spid="4">
                                            <p:txEl>
                                              <p:pRg st="6" end="6"/>
                                            </p:txEl>
                                          </p:spTgt>
                                        </p:tgtEl>
                                        <p:attrNameLst>
                                          <p:attrName>style.visibility</p:attrName>
                                        </p:attrNameLst>
                                      </p:cBhvr>
                                      <p:to>
                                        <p:strVal val="visible"/>
                                      </p:to>
                                    </p:set>
                                    <p:anim calcmode="lin" valueType="num">
                                      <p:cBhvr>
                                        <p:cTn id="83"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84"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85"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86" dur="1000"/>
                                        <p:tgtEl>
                                          <p:spTgt spid="4">
                                            <p:txEl>
                                              <p:pRg st="6" end="6"/>
                                            </p:txEl>
                                          </p:spTgt>
                                        </p:tgtEl>
                                      </p:cBhvr>
                                    </p:animEffect>
                                  </p:childTnLst>
                                </p:cTn>
                              </p:par>
                              <p:par>
                                <p:cTn id="87" presetID="31" presetClass="entr" presetSubtype="0" fill="hold" nodeType="withEffect">
                                  <p:stCondLst>
                                    <p:cond delay="0"/>
                                  </p:stCondLst>
                                  <p:childTnLst>
                                    <p:set>
                                      <p:cBhvr>
                                        <p:cTn id="88" dur="1" fill="hold">
                                          <p:stCondLst>
                                            <p:cond delay="0"/>
                                          </p:stCondLst>
                                        </p:cTn>
                                        <p:tgtEl>
                                          <p:spTgt spid="10"/>
                                        </p:tgtEl>
                                        <p:attrNameLst>
                                          <p:attrName>style.visibility</p:attrName>
                                        </p:attrNameLst>
                                      </p:cBhvr>
                                      <p:to>
                                        <p:strVal val="visible"/>
                                      </p:to>
                                    </p:set>
                                    <p:anim calcmode="lin" valueType="num">
                                      <p:cBhvr>
                                        <p:cTn id="89" dur="1000" fill="hold"/>
                                        <p:tgtEl>
                                          <p:spTgt spid="10"/>
                                        </p:tgtEl>
                                        <p:attrNameLst>
                                          <p:attrName>ppt_w</p:attrName>
                                        </p:attrNameLst>
                                      </p:cBhvr>
                                      <p:tavLst>
                                        <p:tav tm="0">
                                          <p:val>
                                            <p:fltVal val="0"/>
                                          </p:val>
                                        </p:tav>
                                        <p:tav tm="100000">
                                          <p:val>
                                            <p:strVal val="#ppt_w"/>
                                          </p:val>
                                        </p:tav>
                                      </p:tavLst>
                                    </p:anim>
                                    <p:anim calcmode="lin" valueType="num">
                                      <p:cBhvr>
                                        <p:cTn id="90" dur="1000" fill="hold"/>
                                        <p:tgtEl>
                                          <p:spTgt spid="10"/>
                                        </p:tgtEl>
                                        <p:attrNameLst>
                                          <p:attrName>ppt_h</p:attrName>
                                        </p:attrNameLst>
                                      </p:cBhvr>
                                      <p:tavLst>
                                        <p:tav tm="0">
                                          <p:val>
                                            <p:fltVal val="0"/>
                                          </p:val>
                                        </p:tav>
                                        <p:tav tm="100000">
                                          <p:val>
                                            <p:strVal val="#ppt_h"/>
                                          </p:val>
                                        </p:tav>
                                      </p:tavLst>
                                    </p:anim>
                                    <p:anim calcmode="lin" valueType="num">
                                      <p:cBhvr>
                                        <p:cTn id="91" dur="1000" fill="hold"/>
                                        <p:tgtEl>
                                          <p:spTgt spid="10"/>
                                        </p:tgtEl>
                                        <p:attrNameLst>
                                          <p:attrName>style.rotation</p:attrName>
                                        </p:attrNameLst>
                                      </p:cBhvr>
                                      <p:tavLst>
                                        <p:tav tm="0">
                                          <p:val>
                                            <p:fltVal val="90"/>
                                          </p:val>
                                        </p:tav>
                                        <p:tav tm="100000">
                                          <p:val>
                                            <p:fltVal val="0"/>
                                          </p:val>
                                        </p:tav>
                                      </p:tavLst>
                                    </p:anim>
                                    <p:animEffect transition="in" filter="fade">
                                      <p:cBhvr>
                                        <p:cTn id="92" dur="1000"/>
                                        <p:tgtEl>
                                          <p:spTgt spid="10"/>
                                        </p:tgtEl>
                                      </p:cBhvr>
                                    </p:animEffect>
                                  </p:childTnLst>
                                </p:cTn>
                              </p:par>
                            </p:childTnLst>
                          </p:cTn>
                        </p:par>
                      </p:childTnLst>
                    </p:cTn>
                  </p:par>
                  <p:par>
                    <p:cTn id="93" fill="hold">
                      <p:stCondLst>
                        <p:cond delay="indefinite"/>
                      </p:stCondLst>
                      <p:childTnLst>
                        <p:par>
                          <p:cTn id="94" fill="hold">
                            <p:stCondLst>
                              <p:cond delay="0"/>
                            </p:stCondLst>
                            <p:childTnLst>
                              <p:par>
                                <p:cTn id="95" presetID="31" presetClass="entr" presetSubtype="0" fill="hold" nodeType="clickEffect">
                                  <p:stCondLst>
                                    <p:cond delay="0"/>
                                  </p:stCondLst>
                                  <p:childTnLst>
                                    <p:set>
                                      <p:cBhvr>
                                        <p:cTn id="96" dur="1" fill="hold">
                                          <p:stCondLst>
                                            <p:cond delay="0"/>
                                          </p:stCondLst>
                                        </p:cTn>
                                        <p:tgtEl>
                                          <p:spTgt spid="4">
                                            <p:txEl>
                                              <p:pRg st="7" end="7"/>
                                            </p:txEl>
                                          </p:spTgt>
                                        </p:tgtEl>
                                        <p:attrNameLst>
                                          <p:attrName>style.visibility</p:attrName>
                                        </p:attrNameLst>
                                      </p:cBhvr>
                                      <p:to>
                                        <p:strVal val="visible"/>
                                      </p:to>
                                    </p:set>
                                    <p:anim calcmode="lin" valueType="num">
                                      <p:cBhvr>
                                        <p:cTn id="97" dur="1000" fill="hold"/>
                                        <p:tgtEl>
                                          <p:spTgt spid="4">
                                            <p:txEl>
                                              <p:pRg st="7" end="7"/>
                                            </p:txEl>
                                          </p:spTgt>
                                        </p:tgtEl>
                                        <p:attrNameLst>
                                          <p:attrName>ppt_w</p:attrName>
                                        </p:attrNameLst>
                                      </p:cBhvr>
                                      <p:tavLst>
                                        <p:tav tm="0">
                                          <p:val>
                                            <p:fltVal val="0"/>
                                          </p:val>
                                        </p:tav>
                                        <p:tav tm="100000">
                                          <p:val>
                                            <p:strVal val="#ppt_w"/>
                                          </p:val>
                                        </p:tav>
                                      </p:tavLst>
                                    </p:anim>
                                    <p:anim calcmode="lin" valueType="num">
                                      <p:cBhvr>
                                        <p:cTn id="98" dur="1000" fill="hold"/>
                                        <p:tgtEl>
                                          <p:spTgt spid="4">
                                            <p:txEl>
                                              <p:pRg st="7" end="7"/>
                                            </p:txEl>
                                          </p:spTgt>
                                        </p:tgtEl>
                                        <p:attrNameLst>
                                          <p:attrName>ppt_h</p:attrName>
                                        </p:attrNameLst>
                                      </p:cBhvr>
                                      <p:tavLst>
                                        <p:tav tm="0">
                                          <p:val>
                                            <p:fltVal val="0"/>
                                          </p:val>
                                        </p:tav>
                                        <p:tav tm="100000">
                                          <p:val>
                                            <p:strVal val="#ppt_h"/>
                                          </p:val>
                                        </p:tav>
                                      </p:tavLst>
                                    </p:anim>
                                    <p:anim calcmode="lin" valueType="num">
                                      <p:cBhvr>
                                        <p:cTn id="99" dur="1000" fill="hold"/>
                                        <p:tgtEl>
                                          <p:spTgt spid="4">
                                            <p:txEl>
                                              <p:pRg st="7" end="7"/>
                                            </p:txEl>
                                          </p:spTgt>
                                        </p:tgtEl>
                                        <p:attrNameLst>
                                          <p:attrName>style.rotation</p:attrName>
                                        </p:attrNameLst>
                                      </p:cBhvr>
                                      <p:tavLst>
                                        <p:tav tm="0">
                                          <p:val>
                                            <p:fltVal val="90"/>
                                          </p:val>
                                        </p:tav>
                                        <p:tav tm="100000">
                                          <p:val>
                                            <p:fltVal val="0"/>
                                          </p:val>
                                        </p:tav>
                                      </p:tavLst>
                                    </p:anim>
                                    <p:animEffect transition="in" filter="fade">
                                      <p:cBhvr>
                                        <p:cTn id="100" dur="1000"/>
                                        <p:tgtEl>
                                          <p:spTgt spid="4">
                                            <p:txEl>
                                              <p:pRg st="7" end="7"/>
                                            </p:txEl>
                                          </p:spTgt>
                                        </p:tgtEl>
                                      </p:cBhvr>
                                    </p:animEffect>
                                  </p:childTnLst>
                                </p:cTn>
                              </p:par>
                              <p:par>
                                <p:cTn id="101" presetID="31" presetClass="entr" presetSubtype="0" fill="hold" nodeType="withEffect">
                                  <p:stCondLst>
                                    <p:cond delay="0"/>
                                  </p:stCondLst>
                                  <p:childTnLst>
                                    <p:set>
                                      <p:cBhvr>
                                        <p:cTn id="102" dur="1" fill="hold">
                                          <p:stCondLst>
                                            <p:cond delay="0"/>
                                          </p:stCondLst>
                                        </p:cTn>
                                        <p:tgtEl>
                                          <p:spTgt spid="11"/>
                                        </p:tgtEl>
                                        <p:attrNameLst>
                                          <p:attrName>style.visibility</p:attrName>
                                        </p:attrNameLst>
                                      </p:cBhvr>
                                      <p:to>
                                        <p:strVal val="visible"/>
                                      </p:to>
                                    </p:set>
                                    <p:anim calcmode="lin" valueType="num">
                                      <p:cBhvr>
                                        <p:cTn id="103" dur="1000" fill="hold"/>
                                        <p:tgtEl>
                                          <p:spTgt spid="11"/>
                                        </p:tgtEl>
                                        <p:attrNameLst>
                                          <p:attrName>ppt_w</p:attrName>
                                        </p:attrNameLst>
                                      </p:cBhvr>
                                      <p:tavLst>
                                        <p:tav tm="0">
                                          <p:val>
                                            <p:fltVal val="0"/>
                                          </p:val>
                                        </p:tav>
                                        <p:tav tm="100000">
                                          <p:val>
                                            <p:strVal val="#ppt_w"/>
                                          </p:val>
                                        </p:tav>
                                      </p:tavLst>
                                    </p:anim>
                                    <p:anim calcmode="lin" valueType="num">
                                      <p:cBhvr>
                                        <p:cTn id="104" dur="1000" fill="hold"/>
                                        <p:tgtEl>
                                          <p:spTgt spid="11"/>
                                        </p:tgtEl>
                                        <p:attrNameLst>
                                          <p:attrName>ppt_h</p:attrName>
                                        </p:attrNameLst>
                                      </p:cBhvr>
                                      <p:tavLst>
                                        <p:tav tm="0">
                                          <p:val>
                                            <p:fltVal val="0"/>
                                          </p:val>
                                        </p:tav>
                                        <p:tav tm="100000">
                                          <p:val>
                                            <p:strVal val="#ppt_h"/>
                                          </p:val>
                                        </p:tav>
                                      </p:tavLst>
                                    </p:anim>
                                    <p:anim calcmode="lin" valueType="num">
                                      <p:cBhvr>
                                        <p:cTn id="105" dur="1000" fill="hold"/>
                                        <p:tgtEl>
                                          <p:spTgt spid="11"/>
                                        </p:tgtEl>
                                        <p:attrNameLst>
                                          <p:attrName>style.rotation</p:attrName>
                                        </p:attrNameLst>
                                      </p:cBhvr>
                                      <p:tavLst>
                                        <p:tav tm="0">
                                          <p:val>
                                            <p:fltVal val="90"/>
                                          </p:val>
                                        </p:tav>
                                        <p:tav tm="100000">
                                          <p:val>
                                            <p:fltVal val="0"/>
                                          </p:val>
                                        </p:tav>
                                      </p:tavLst>
                                    </p:anim>
                                    <p:animEffect transition="in" filter="fade">
                                      <p:cBhvr>
                                        <p:cTn id="10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Subtitle 3"/>
          <p:cNvSpPr txBox="1">
            <a:spLocks/>
          </p:cNvSpPr>
          <p:nvPr/>
        </p:nvSpPr>
        <p:spPr>
          <a:xfrm>
            <a:off x="457200" y="2571750"/>
            <a:ext cx="7772400" cy="914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Arial"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Arial" pitchFamily="34" charset="0"/>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Arial" pitchFamily="34" charset="0"/>
                <a:ea typeface="+mn-ea"/>
                <a:cs typeface="+mn-cs"/>
              </a:defRPr>
            </a:lvl3pPr>
            <a:lvl4pPr marL="1371600" indent="0" algn="ctr" defTabSz="914400" rtl="0" eaLnBrk="1" latinLnBrk="0" hangingPunct="1">
              <a:spcBef>
                <a:spcPct val="20000"/>
              </a:spcBef>
              <a:buFont typeface="Arial" pitchFamily="34" charset="0"/>
              <a:buNone/>
              <a:defRPr sz="2000" kern="1200" baseline="0">
                <a:solidFill>
                  <a:schemeClr val="tx1">
                    <a:tint val="75000"/>
                  </a:schemeClr>
                </a:solidFill>
                <a:latin typeface="Arial" pitchFamily="34" charset="0"/>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200" dirty="0" smtClean="0">
                <a:solidFill>
                  <a:schemeClr val="tx1">
                    <a:lumMod val="75000"/>
                    <a:lumOff val="25000"/>
                  </a:schemeClr>
                </a:solidFill>
                <a:latin typeface="Arial Black"/>
                <a:cs typeface="Arial Black"/>
              </a:rPr>
              <a:t>Mark Espenschied</a:t>
            </a:r>
          </a:p>
          <a:p>
            <a:pPr algn="l"/>
            <a:r>
              <a:rPr lang="en-US" sz="1200" dirty="0" smtClean="0">
                <a:solidFill>
                  <a:schemeClr val="tx1">
                    <a:lumMod val="75000"/>
                    <a:lumOff val="25000"/>
                  </a:schemeClr>
                </a:solidFill>
                <a:latin typeface="Arial Black"/>
                <a:cs typeface="Arial Black"/>
              </a:rPr>
              <a:t>Director of Marketing Communications</a:t>
            </a:r>
          </a:p>
        </p:txBody>
      </p:sp>
      <p:sp>
        <p:nvSpPr>
          <p:cNvPr id="4" name="Title 1"/>
          <p:cNvSpPr txBox="1">
            <a:spLocks/>
          </p:cNvSpPr>
          <p:nvPr/>
        </p:nvSpPr>
        <p:spPr>
          <a:xfrm>
            <a:off x="457200" y="1962150"/>
            <a:ext cx="9144000" cy="533400"/>
          </a:xfrm>
          <a:prstGeom prst="rect">
            <a:avLst/>
          </a:prstGeom>
          <a:effectLst/>
        </p:spPr>
        <p:txBody>
          <a:bodyPr vert="horz" lIns="91440" tIns="45720" rIns="91440" bIns="45720" rtlCol="0" anchor="ctr">
            <a:noAutofit/>
          </a:bodyPr>
          <a:lstStyle>
            <a:lvl1pPr algn="l" defTabSz="914400" rtl="0" eaLnBrk="1" latinLnBrk="0" hangingPunct="1">
              <a:spcBef>
                <a:spcPct val="0"/>
              </a:spcBef>
              <a:buNone/>
              <a:defRPr sz="3600" kern="1200" baseline="0">
                <a:solidFill>
                  <a:schemeClr val="tx1"/>
                </a:solidFill>
                <a:effectLst>
                  <a:outerShdw blurRad="50800" dist="38100" dir="2700000" algn="tl" rotWithShape="0">
                    <a:prstClr val="black">
                      <a:alpha val="40000"/>
                    </a:prstClr>
                  </a:outerShdw>
                </a:effectLst>
                <a:latin typeface="Arial" pitchFamily="34" charset="0"/>
                <a:ea typeface="+mj-ea"/>
                <a:cs typeface="+mj-cs"/>
              </a:defRPr>
            </a:lvl1pPr>
          </a:lstStyle>
          <a:p>
            <a:r>
              <a:rPr lang="en-US" sz="2500" spc="-60" dirty="0" smtClean="0">
                <a:solidFill>
                  <a:srgbClr val="C00000"/>
                </a:solidFill>
                <a:effectLst/>
                <a:latin typeface="Arial"/>
                <a:cs typeface="Arial"/>
              </a:rPr>
              <a:t>Arecont Vision Overview</a:t>
            </a:r>
            <a:endParaRPr lang="en-US" sz="2500" spc="-60" dirty="0">
              <a:solidFill>
                <a:srgbClr val="C00000"/>
              </a:solidFill>
              <a:effectLst/>
              <a:latin typeface="Arial"/>
              <a:cs typeface="Arial"/>
            </a:endParaRPr>
          </a:p>
        </p:txBody>
      </p:sp>
      <p:pic>
        <p:nvPicPr>
          <p:cNvPr id="13" name="Picture 12" descr="Arecont-Vision-Logo-Top.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268627" y="4741333"/>
            <a:ext cx="1701808" cy="283635"/>
          </a:xfrm>
          <a:prstGeom prst="rect">
            <a:avLst/>
          </a:prstGeom>
        </p:spPr>
      </p:pic>
      <p:pic>
        <p:nvPicPr>
          <p:cNvPr id="14" name="Picture 13" descr="Arecont-Vision-Logo-Bottom.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16468" y="4834673"/>
            <a:ext cx="1083732" cy="181825"/>
          </a:xfrm>
          <a:prstGeom prst="rect">
            <a:avLst/>
          </a:prstGeom>
        </p:spPr>
      </p:pic>
    </p:spTree>
    <p:extLst>
      <p:ext uri="{BB962C8B-B14F-4D97-AF65-F5344CB8AC3E}">
        <p14:creationId xmlns:p14="http://schemas.microsoft.com/office/powerpoint/2010/main" val="235179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10" presetClass="entr" presetSubtype="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97819"/>
            <a:ext cx="7772400" cy="1102519"/>
          </a:xfrm>
        </p:spPr>
        <p:txBody>
          <a:bodyPr/>
          <a:lstStyle/>
          <a:p>
            <a:r>
              <a:rPr lang="en-US" dirty="0" smtClean="0"/>
              <a:t>Let Us Help You Close Sales!</a:t>
            </a:r>
            <a:endParaRPr lang="en-US" dirty="0"/>
          </a:p>
        </p:txBody>
      </p:sp>
      <p:sp>
        <p:nvSpPr>
          <p:cNvPr id="3" name="Subtitle 2"/>
          <p:cNvSpPr>
            <a:spLocks noGrp="1"/>
          </p:cNvSpPr>
          <p:nvPr>
            <p:ph type="subTitle" idx="1"/>
          </p:nvPr>
        </p:nvSpPr>
        <p:spPr/>
        <p:txBody>
          <a:bodyPr>
            <a:normAutofit fontScale="55000" lnSpcReduction="20000"/>
          </a:bodyPr>
          <a:lstStyle/>
          <a:p>
            <a:pPr algn="l"/>
            <a:r>
              <a:rPr lang="en-US" sz="4400" b="1" dirty="0" smtClean="0">
                <a:solidFill>
                  <a:schemeClr val="tx1">
                    <a:lumMod val="65000"/>
                    <a:lumOff val="35000"/>
                  </a:schemeClr>
                </a:solidFill>
                <a:latin typeface="HelveticaNeueLT Std Med" pitchFamily="34" charset="0"/>
              </a:rPr>
              <a:t>Brian Davis</a:t>
            </a:r>
            <a:endParaRPr lang="en-US" sz="4400" b="1" dirty="0">
              <a:solidFill>
                <a:schemeClr val="tx1">
                  <a:lumMod val="65000"/>
                  <a:lumOff val="35000"/>
                </a:schemeClr>
              </a:solidFill>
              <a:latin typeface="HelveticaNeueLT Std Med" pitchFamily="34" charset="0"/>
            </a:endParaRPr>
          </a:p>
          <a:p>
            <a:pPr algn="l"/>
            <a:r>
              <a:rPr lang="en-US" i="1" dirty="0" smtClean="0">
                <a:solidFill>
                  <a:schemeClr val="tx1">
                    <a:lumMod val="65000"/>
                    <a:lumOff val="35000"/>
                  </a:schemeClr>
                </a:solidFill>
                <a:latin typeface="Helvetica LT Std Light" pitchFamily="34" charset="0"/>
              </a:rPr>
              <a:t>Director of Sales, </a:t>
            </a:r>
            <a:r>
              <a:rPr lang="en-US" b="1" i="1" dirty="0" smtClean="0">
                <a:solidFill>
                  <a:schemeClr val="tx1">
                    <a:lumMod val="65000"/>
                    <a:lumOff val="35000"/>
                  </a:schemeClr>
                </a:solidFill>
                <a:latin typeface="Helvetica LT Std Light" pitchFamily="34" charset="0"/>
              </a:rPr>
              <a:t>3xLOGIC, Inc.</a:t>
            </a:r>
            <a:endParaRPr lang="en-US" b="1" i="1" dirty="0">
              <a:solidFill>
                <a:schemeClr val="tx1">
                  <a:lumMod val="65000"/>
                  <a:lumOff val="35000"/>
                </a:schemeClr>
              </a:solidFill>
              <a:latin typeface="Helvetica LT Std Light" pitchFamily="34" charset="0"/>
            </a:endParaRPr>
          </a:p>
          <a:p>
            <a:pPr algn="l"/>
            <a:r>
              <a:rPr lang="en-US" i="1" dirty="0" smtClean="0">
                <a:solidFill>
                  <a:schemeClr val="tx1">
                    <a:lumMod val="65000"/>
                    <a:lumOff val="35000"/>
                  </a:schemeClr>
                </a:solidFill>
                <a:latin typeface="Helvetica LT Std Light" pitchFamily="34" charset="0"/>
              </a:rPr>
              <a:t>303.430.1969</a:t>
            </a:r>
            <a:endParaRPr lang="en-US" i="1" dirty="0">
              <a:solidFill>
                <a:schemeClr val="tx1">
                  <a:lumMod val="65000"/>
                  <a:lumOff val="35000"/>
                </a:schemeClr>
              </a:solidFill>
              <a:latin typeface="Helvetica LT Std Light" pitchFamily="34" charset="0"/>
            </a:endParaRPr>
          </a:p>
          <a:p>
            <a:pPr algn="l"/>
            <a:r>
              <a:rPr lang="en-US" i="1" dirty="0" smtClean="0">
                <a:solidFill>
                  <a:schemeClr val="tx1">
                    <a:lumMod val="65000"/>
                    <a:lumOff val="35000"/>
                  </a:schemeClr>
                </a:solidFill>
                <a:latin typeface="Helvetica LT Std Light" pitchFamily="34" charset="0"/>
              </a:rPr>
              <a:t>brian@3xlogic.com</a:t>
            </a:r>
            <a:endParaRPr lang="en-US" i="1" dirty="0">
              <a:solidFill>
                <a:schemeClr val="tx1">
                  <a:lumMod val="65000"/>
                  <a:lumOff val="35000"/>
                </a:schemeClr>
              </a:solidFill>
              <a:latin typeface="Helvetica LT Std Light" pitchFamily="34"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9597" t="20257" r="9333" b="21359"/>
          <a:stretch/>
        </p:blipFill>
        <p:spPr>
          <a:xfrm>
            <a:off x="152400" y="4578702"/>
            <a:ext cx="1387620" cy="430968"/>
          </a:xfrm>
          <a:prstGeom prst="rect">
            <a:avLst/>
          </a:prstGeom>
        </p:spPr>
      </p:pic>
    </p:spTree>
    <p:extLst>
      <p:ext uri="{BB962C8B-B14F-4D97-AF65-F5344CB8AC3E}">
        <p14:creationId xmlns:p14="http://schemas.microsoft.com/office/powerpoint/2010/main" val="37937745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Subtitle 3"/>
          <p:cNvSpPr txBox="1">
            <a:spLocks/>
          </p:cNvSpPr>
          <p:nvPr/>
        </p:nvSpPr>
        <p:spPr>
          <a:xfrm>
            <a:off x="457200" y="2571750"/>
            <a:ext cx="7772400" cy="914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Arial"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Arial" pitchFamily="34" charset="0"/>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Arial" pitchFamily="34" charset="0"/>
                <a:ea typeface="+mn-ea"/>
                <a:cs typeface="+mn-cs"/>
              </a:defRPr>
            </a:lvl3pPr>
            <a:lvl4pPr marL="1371600" indent="0" algn="ctr" defTabSz="914400" rtl="0" eaLnBrk="1" latinLnBrk="0" hangingPunct="1">
              <a:spcBef>
                <a:spcPct val="20000"/>
              </a:spcBef>
              <a:buFont typeface="Arial" pitchFamily="34" charset="0"/>
              <a:buNone/>
              <a:defRPr sz="2000" kern="1200" baseline="0">
                <a:solidFill>
                  <a:schemeClr val="tx1">
                    <a:tint val="75000"/>
                  </a:schemeClr>
                </a:solidFill>
                <a:latin typeface="Arial" pitchFamily="34" charset="0"/>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200" dirty="0" smtClean="0">
                <a:solidFill>
                  <a:schemeClr val="tx1">
                    <a:lumMod val="75000"/>
                    <a:lumOff val="25000"/>
                  </a:schemeClr>
                </a:solidFill>
                <a:latin typeface="Arial Black"/>
                <a:cs typeface="Arial Black"/>
              </a:rPr>
              <a:t>Ted Brahms</a:t>
            </a:r>
          </a:p>
          <a:p>
            <a:pPr algn="l"/>
            <a:r>
              <a:rPr lang="en-US" sz="1200" dirty="0" smtClean="0">
                <a:solidFill>
                  <a:schemeClr val="tx1">
                    <a:lumMod val="75000"/>
                    <a:lumOff val="25000"/>
                  </a:schemeClr>
                </a:solidFill>
                <a:latin typeface="Arial Black"/>
                <a:cs typeface="Arial Black"/>
              </a:rPr>
              <a:t>Director of Field Applications</a:t>
            </a:r>
          </a:p>
        </p:txBody>
      </p:sp>
      <p:sp>
        <p:nvSpPr>
          <p:cNvPr id="4" name="Title 1"/>
          <p:cNvSpPr txBox="1">
            <a:spLocks/>
          </p:cNvSpPr>
          <p:nvPr/>
        </p:nvSpPr>
        <p:spPr>
          <a:xfrm>
            <a:off x="457200" y="1962150"/>
            <a:ext cx="9144000" cy="533400"/>
          </a:xfrm>
          <a:prstGeom prst="rect">
            <a:avLst/>
          </a:prstGeom>
          <a:effectLst/>
        </p:spPr>
        <p:txBody>
          <a:bodyPr vert="horz" lIns="91440" tIns="45720" rIns="91440" bIns="45720" rtlCol="0" anchor="ctr">
            <a:noAutofit/>
          </a:bodyPr>
          <a:lstStyle>
            <a:lvl1pPr algn="l" defTabSz="914400" rtl="0" eaLnBrk="1" latinLnBrk="0" hangingPunct="1">
              <a:spcBef>
                <a:spcPct val="0"/>
              </a:spcBef>
              <a:buNone/>
              <a:defRPr sz="3600" kern="1200" baseline="0">
                <a:solidFill>
                  <a:schemeClr val="tx1"/>
                </a:solidFill>
                <a:effectLst>
                  <a:outerShdw blurRad="50800" dist="38100" dir="2700000" algn="tl" rotWithShape="0">
                    <a:prstClr val="black">
                      <a:alpha val="40000"/>
                    </a:prstClr>
                  </a:outerShdw>
                </a:effectLst>
                <a:latin typeface="Arial" pitchFamily="34" charset="0"/>
                <a:ea typeface="+mj-ea"/>
                <a:cs typeface="+mj-cs"/>
              </a:defRPr>
            </a:lvl1pPr>
          </a:lstStyle>
          <a:p>
            <a:r>
              <a:rPr lang="en-US" sz="2500" spc="-60" dirty="0" smtClean="0">
                <a:solidFill>
                  <a:srgbClr val="C00000"/>
                </a:solidFill>
                <a:effectLst/>
                <a:latin typeface="Arial"/>
                <a:cs typeface="Arial"/>
              </a:rPr>
              <a:t>Tech Tips and Tricks</a:t>
            </a:r>
            <a:endParaRPr lang="en-US" sz="2500" spc="-60" dirty="0">
              <a:solidFill>
                <a:srgbClr val="C00000"/>
              </a:solidFill>
              <a:effectLst/>
              <a:latin typeface="Arial"/>
              <a:cs typeface="Arial"/>
            </a:endParaRPr>
          </a:p>
        </p:txBody>
      </p:sp>
      <p:pic>
        <p:nvPicPr>
          <p:cNvPr id="13" name="Picture 12" descr="Arecont-Vision-Logo-Top.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268627" y="4741333"/>
            <a:ext cx="1701808" cy="283635"/>
          </a:xfrm>
          <a:prstGeom prst="rect">
            <a:avLst/>
          </a:prstGeom>
        </p:spPr>
      </p:pic>
      <p:pic>
        <p:nvPicPr>
          <p:cNvPr id="14" name="Picture 13" descr="Arecont-Vision-Logo-Bottom.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16468" y="4834673"/>
            <a:ext cx="1083732" cy="181825"/>
          </a:xfrm>
          <a:prstGeom prst="rect">
            <a:avLst/>
          </a:prstGeom>
        </p:spPr>
      </p:pic>
    </p:spTree>
    <p:extLst>
      <p:ext uri="{BB962C8B-B14F-4D97-AF65-F5344CB8AC3E}">
        <p14:creationId xmlns:p14="http://schemas.microsoft.com/office/powerpoint/2010/main" val="23517935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10" presetClass="entr" presetSubtype="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ctrTitle"/>
          </p:nvPr>
        </p:nvSpPr>
        <p:spPr>
          <a:prstGeom prst="rect">
            <a:avLst/>
          </a:prstGeom>
          <a:effectLst/>
        </p:spPr>
        <p:txBody>
          <a:bodyPr vert="horz" lIns="91440" tIns="45720" rIns="91440" bIns="45720" rtlCol="0" anchor="ctr">
            <a:noAutofit/>
          </a:bodyPr>
          <a:lstStyle>
            <a:lvl1pPr algn="l" defTabSz="914400" rtl="0" eaLnBrk="1" latinLnBrk="0" hangingPunct="1">
              <a:spcBef>
                <a:spcPct val="0"/>
              </a:spcBef>
              <a:buNone/>
              <a:defRPr sz="3600" kern="1200" baseline="0">
                <a:solidFill>
                  <a:schemeClr val="tx1"/>
                </a:solidFill>
                <a:effectLst>
                  <a:outerShdw blurRad="50800" dist="38100" dir="2700000" algn="tl" rotWithShape="0">
                    <a:prstClr val="black">
                      <a:alpha val="40000"/>
                    </a:prstClr>
                  </a:outerShdw>
                </a:effectLst>
                <a:latin typeface="Arial" pitchFamily="34" charset="0"/>
                <a:ea typeface="+mj-ea"/>
                <a:cs typeface="+mj-cs"/>
              </a:defRPr>
            </a:lvl1pPr>
          </a:lstStyle>
          <a:p>
            <a:pPr algn="ctr"/>
            <a:r>
              <a:rPr lang="en-US" sz="2500" spc="-60" dirty="0" smtClean="0">
                <a:solidFill>
                  <a:schemeClr val="bg1">
                    <a:lumMod val="50000"/>
                  </a:schemeClr>
                </a:solidFill>
                <a:effectLst/>
                <a:latin typeface="Arial"/>
                <a:cs typeface="Arial"/>
              </a:rPr>
              <a:t>Lens Quality and Effects </a:t>
            </a:r>
            <a:r>
              <a:rPr lang="en-US" sz="2500" spc="-60" dirty="0">
                <a:solidFill>
                  <a:schemeClr val="bg1">
                    <a:lumMod val="50000"/>
                  </a:schemeClr>
                </a:solidFill>
                <a:effectLst/>
                <a:latin typeface="Arial"/>
                <a:cs typeface="Arial"/>
              </a:rPr>
              <a:t>on Megapixel </a:t>
            </a:r>
            <a:r>
              <a:rPr lang="en-US" sz="2500" spc="-60" dirty="0" smtClean="0">
                <a:solidFill>
                  <a:schemeClr val="bg1">
                    <a:lumMod val="50000"/>
                  </a:schemeClr>
                </a:solidFill>
                <a:effectLst/>
                <a:latin typeface="Arial"/>
                <a:cs typeface="Arial"/>
              </a:rPr>
              <a:t>Imaging</a:t>
            </a:r>
            <a:endParaRPr lang="en-US" sz="2500" spc="-60" dirty="0">
              <a:solidFill>
                <a:schemeClr val="bg1">
                  <a:lumMod val="50000"/>
                </a:schemeClr>
              </a:solidFill>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Quality is Important for Megapixel Imaging</a:t>
            </a:r>
            <a:endParaRPr lang="en-US" dirty="0"/>
          </a:p>
        </p:txBody>
      </p:sp>
      <p:sp>
        <p:nvSpPr>
          <p:cNvPr id="3" name="Content Placeholder 2"/>
          <p:cNvSpPr>
            <a:spLocks noGrp="1"/>
          </p:cNvSpPr>
          <p:nvPr>
            <p:ph idx="1"/>
          </p:nvPr>
        </p:nvSpPr>
        <p:spPr/>
        <p:txBody>
          <a:bodyPr>
            <a:normAutofit lnSpcReduction="10000"/>
          </a:bodyPr>
          <a:lstStyle/>
          <a:p>
            <a:r>
              <a:rPr lang="en-US" dirty="0"/>
              <a:t>Customers expect to get higher image quality and resolution with </a:t>
            </a:r>
            <a:r>
              <a:rPr lang="en-US" dirty="0" smtClean="0"/>
              <a:t>megapixel.</a:t>
            </a:r>
            <a:endParaRPr lang="en-US" dirty="0"/>
          </a:p>
          <a:p>
            <a:r>
              <a:rPr lang="en-US" dirty="0" smtClean="0"/>
              <a:t>The lens is a critical accessory for success with megapixel surveillance.</a:t>
            </a:r>
            <a:endParaRPr lang="en-US" dirty="0"/>
          </a:p>
          <a:p>
            <a:r>
              <a:rPr lang="en-US" dirty="0" smtClean="0"/>
              <a:t>Lens quality matters. With megapixel, one lens is not always equal to another.</a:t>
            </a:r>
          </a:p>
          <a:p>
            <a:r>
              <a:rPr lang="en-US" dirty="0"/>
              <a:t>T</a:t>
            </a:r>
            <a:r>
              <a:rPr lang="en-US" dirty="0" smtClean="0"/>
              <a:t>here </a:t>
            </a:r>
            <a:r>
              <a:rPr lang="en-US" dirty="0"/>
              <a:t>is </a:t>
            </a:r>
            <a:r>
              <a:rPr lang="en-US" dirty="0" smtClean="0"/>
              <a:t>a great </a:t>
            </a:r>
            <a:r>
              <a:rPr lang="en-US" dirty="0"/>
              <a:t>difference between </a:t>
            </a:r>
            <a:r>
              <a:rPr lang="en-US" dirty="0" smtClean="0"/>
              <a:t>lenses used for </a:t>
            </a:r>
            <a:r>
              <a:rPr lang="en-US" dirty="0"/>
              <a:t>standard </a:t>
            </a:r>
            <a:r>
              <a:rPr lang="en-US" dirty="0" smtClean="0"/>
              <a:t>resolution and megapixel.</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Quality and Megapixel Applications</a:t>
            </a:r>
            <a:endParaRPr lang="en-US" dirty="0"/>
          </a:p>
        </p:txBody>
      </p:sp>
      <p:sp>
        <p:nvSpPr>
          <p:cNvPr id="3" name="Content Placeholder 2"/>
          <p:cNvSpPr>
            <a:spLocks noGrp="1"/>
          </p:cNvSpPr>
          <p:nvPr>
            <p:ph idx="1"/>
          </p:nvPr>
        </p:nvSpPr>
        <p:spPr>
          <a:xfrm>
            <a:off x="228600" y="590550"/>
            <a:ext cx="8686800" cy="4191000"/>
          </a:xfrm>
        </p:spPr>
        <p:txBody>
          <a:bodyPr>
            <a:normAutofit/>
          </a:bodyPr>
          <a:lstStyle/>
          <a:p>
            <a:r>
              <a:rPr lang="en-US" dirty="0" smtClean="0"/>
              <a:t>With many applications, the ability to get the maximum possible detail out of an image is critical.</a:t>
            </a:r>
          </a:p>
          <a:p>
            <a:r>
              <a:rPr lang="en-US" dirty="0" smtClean="0"/>
              <a:t>Reducing cameras and covering large areas is common in megapixel system design.</a:t>
            </a:r>
          </a:p>
          <a:p>
            <a:r>
              <a:rPr lang="en-US" dirty="0" smtClean="0"/>
              <a:t>Image quality will be reduced with lower-grade lenses when digitally zooming regardless of the sensor resolution.</a:t>
            </a:r>
          </a:p>
          <a:p>
            <a:endParaRPr lang="en-US" dirty="0"/>
          </a:p>
          <a:p>
            <a:endParaRPr lang="en-US" dirty="0" smtClean="0"/>
          </a:p>
          <a:p>
            <a:endParaRPr lang="en-US" dirty="0"/>
          </a:p>
        </p:txBody>
      </p:sp>
    </p:spTree>
    <p:extLst>
      <p:ext uri="{BB962C8B-B14F-4D97-AF65-F5344CB8AC3E}">
        <p14:creationId xmlns:p14="http://schemas.microsoft.com/office/powerpoint/2010/main" val="30324363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Industry Challenge</a:t>
            </a:r>
            <a:endParaRPr lang="en-US" dirty="0"/>
          </a:p>
        </p:txBody>
      </p:sp>
      <p:sp>
        <p:nvSpPr>
          <p:cNvPr id="3" name="Content Placeholder 2"/>
          <p:cNvSpPr>
            <a:spLocks noGrp="1"/>
          </p:cNvSpPr>
          <p:nvPr>
            <p:ph idx="1"/>
          </p:nvPr>
        </p:nvSpPr>
        <p:spPr/>
        <p:txBody>
          <a:bodyPr/>
          <a:lstStyle/>
          <a:p>
            <a:r>
              <a:rPr lang="en-US" dirty="0" smtClean="0"/>
              <a:t>The higher </a:t>
            </a:r>
            <a:r>
              <a:rPr lang="en-US" dirty="0"/>
              <a:t>the pixel </a:t>
            </a:r>
            <a:r>
              <a:rPr lang="en-US" dirty="0" smtClean="0"/>
              <a:t>count </a:t>
            </a:r>
            <a:r>
              <a:rPr lang="en-US" dirty="0"/>
              <a:t>of the sensor, the more important a </a:t>
            </a:r>
            <a:r>
              <a:rPr lang="en-US" dirty="0" smtClean="0"/>
              <a:t>high-quality </a:t>
            </a:r>
            <a:r>
              <a:rPr lang="en-US" dirty="0"/>
              <a:t>lens becomes for optimal image </a:t>
            </a:r>
            <a:r>
              <a:rPr lang="en-US" dirty="0" smtClean="0"/>
              <a:t>quality.</a:t>
            </a:r>
          </a:p>
          <a:p>
            <a:r>
              <a:rPr lang="en-US" dirty="0" smtClean="0"/>
              <a:t> </a:t>
            </a:r>
            <a:r>
              <a:rPr lang="en-US" dirty="0"/>
              <a:t>T</a:t>
            </a:r>
            <a:r>
              <a:rPr lang="en-US" dirty="0" smtClean="0"/>
              <a:t>here </a:t>
            </a:r>
            <a:r>
              <a:rPr lang="en-US" dirty="0"/>
              <a:t>are no </a:t>
            </a:r>
            <a:r>
              <a:rPr lang="en-US" dirty="0" smtClean="0"/>
              <a:t>real industry standards specifying what makes a lens “megapixel.”</a:t>
            </a:r>
          </a:p>
          <a:p>
            <a:r>
              <a:rPr lang="en-US" dirty="0" smtClean="0"/>
              <a:t>Lenses from two different manufacturers can vary greatly in specification.</a:t>
            </a:r>
          </a:p>
          <a:p>
            <a:endParaRPr lang="en-US" dirty="0"/>
          </a:p>
        </p:txBody>
      </p:sp>
    </p:spTree>
    <p:extLst>
      <p:ext uri="{BB962C8B-B14F-4D97-AF65-F5344CB8AC3E}">
        <p14:creationId xmlns:p14="http://schemas.microsoft.com/office/powerpoint/2010/main" val="20041250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Industry Challenge</a:t>
            </a:r>
            <a:endParaRPr lang="en-US" dirty="0"/>
          </a:p>
        </p:txBody>
      </p:sp>
      <p:sp>
        <p:nvSpPr>
          <p:cNvPr id="3" name="Content Placeholder 2"/>
          <p:cNvSpPr>
            <a:spLocks noGrp="1"/>
          </p:cNvSpPr>
          <p:nvPr>
            <p:ph idx="1"/>
          </p:nvPr>
        </p:nvSpPr>
        <p:spPr>
          <a:xfrm>
            <a:off x="228600" y="590550"/>
            <a:ext cx="8686800" cy="4191000"/>
          </a:xfrm>
        </p:spPr>
        <p:txBody>
          <a:bodyPr/>
          <a:lstStyle/>
          <a:p>
            <a:r>
              <a:rPr lang="en-US" dirty="0" smtClean="0"/>
              <a:t>Specifications </a:t>
            </a:r>
            <a:r>
              <a:rPr lang="en-US" dirty="0"/>
              <a:t>like </a:t>
            </a:r>
            <a:r>
              <a:rPr lang="en-US" dirty="0" smtClean="0"/>
              <a:t>‘line </a:t>
            </a:r>
            <a:r>
              <a:rPr lang="en-US" dirty="0"/>
              <a:t>pairs per </a:t>
            </a:r>
            <a:r>
              <a:rPr lang="en-US" dirty="0" smtClean="0"/>
              <a:t>millimeter’ </a:t>
            </a:r>
            <a:r>
              <a:rPr lang="en-US" dirty="0"/>
              <a:t>(lp/mm) </a:t>
            </a:r>
            <a:r>
              <a:rPr lang="en-US" dirty="0" smtClean="0"/>
              <a:t>might </a:t>
            </a:r>
            <a:r>
              <a:rPr lang="en-US" dirty="0"/>
              <a:t>provide some measure to compare </a:t>
            </a:r>
            <a:r>
              <a:rPr lang="en-US" dirty="0" smtClean="0"/>
              <a:t>but are not always disclosed.</a:t>
            </a:r>
            <a:endParaRPr lang="en-US" dirty="0"/>
          </a:p>
          <a:p>
            <a:r>
              <a:rPr lang="en-US" dirty="0"/>
              <a:t> </a:t>
            </a:r>
            <a:r>
              <a:rPr lang="en-US" dirty="0" smtClean="0"/>
              <a:t>Physical </a:t>
            </a:r>
            <a:r>
              <a:rPr lang="en-US" dirty="0"/>
              <a:t>pixel size </a:t>
            </a:r>
            <a:r>
              <a:rPr lang="en-US" dirty="0" smtClean="0"/>
              <a:t>will </a:t>
            </a:r>
            <a:r>
              <a:rPr lang="en-US" dirty="0"/>
              <a:t>vary for different </a:t>
            </a:r>
            <a:r>
              <a:rPr lang="en-US" dirty="0" smtClean="0"/>
              <a:t>resolution imagers </a:t>
            </a:r>
            <a:r>
              <a:rPr lang="en-US" dirty="0"/>
              <a:t>as </a:t>
            </a:r>
            <a:r>
              <a:rPr lang="en-US" dirty="0" smtClean="0"/>
              <a:t>well.</a:t>
            </a:r>
          </a:p>
          <a:p>
            <a:r>
              <a:rPr lang="en-US" dirty="0" smtClean="0"/>
              <a:t>Manufacturing high quality/ low aberration optics is more challenging for smaller C/CS format lenses.</a:t>
            </a:r>
            <a:endParaRPr lang="en-US" dirty="0"/>
          </a:p>
        </p:txBody>
      </p:sp>
    </p:spTree>
    <p:extLst>
      <p:ext uri="{BB962C8B-B14F-4D97-AF65-F5344CB8AC3E}">
        <p14:creationId xmlns:p14="http://schemas.microsoft.com/office/powerpoint/2010/main" val="41070751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Variation Between Different Lenses</a:t>
            </a:r>
            <a:endParaRPr lang="en-US" dirty="0"/>
          </a:p>
        </p:txBody>
      </p:sp>
      <p:sp>
        <p:nvSpPr>
          <p:cNvPr id="3" name="Content Placeholder 2"/>
          <p:cNvSpPr>
            <a:spLocks noGrp="1"/>
          </p:cNvSpPr>
          <p:nvPr>
            <p:ph idx="1"/>
          </p:nvPr>
        </p:nvSpPr>
        <p:spPr>
          <a:xfrm>
            <a:off x="304800" y="750176"/>
            <a:ext cx="2819400" cy="3650374"/>
          </a:xfrm>
        </p:spPr>
        <p:txBody>
          <a:bodyPr/>
          <a:lstStyle/>
          <a:p>
            <a:pPr marL="0" indent="0">
              <a:buNone/>
            </a:pPr>
            <a:r>
              <a:rPr lang="en-US" dirty="0" smtClean="0"/>
              <a:t>Two images </a:t>
            </a:r>
            <a:r>
              <a:rPr lang="en-US" dirty="0"/>
              <a:t>taken </a:t>
            </a:r>
            <a:r>
              <a:rPr lang="en-US" dirty="0" smtClean="0"/>
              <a:t>from equivalently-rated </a:t>
            </a:r>
            <a:r>
              <a:rPr lang="en-US" dirty="0"/>
              <a:t>megapixel </a:t>
            </a:r>
            <a:r>
              <a:rPr lang="en-US" dirty="0" smtClean="0"/>
              <a:t>lenses.</a:t>
            </a:r>
            <a:endParaRPr lang="en-US" dirty="0"/>
          </a:p>
          <a:p>
            <a:endParaRPr lang="en-US" dirty="0"/>
          </a:p>
        </p:txBody>
      </p:sp>
      <p:pic>
        <p:nvPicPr>
          <p:cNvPr id="4" name="Picture 3" descr="BadLens.png"/>
          <p:cNvPicPr>
            <a:picLocks noChangeAspect="1"/>
          </p:cNvPicPr>
          <p:nvPr/>
        </p:nvPicPr>
        <p:blipFill>
          <a:blip r:embed="rId2" cstate="print"/>
          <a:srcRect r="39815"/>
          <a:stretch>
            <a:fillRect/>
          </a:stretch>
        </p:blipFill>
        <p:spPr>
          <a:xfrm>
            <a:off x="3276600" y="742557"/>
            <a:ext cx="5623560" cy="1905393"/>
          </a:xfrm>
          <a:prstGeom prst="rect">
            <a:avLst/>
          </a:prstGeom>
          <a:effectLst>
            <a:outerShdw blurRad="63500" sx="102000" sy="102000" algn="ctr" rotWithShape="0">
              <a:prstClr val="black">
                <a:alpha val="40000"/>
              </a:prstClr>
            </a:outerShdw>
          </a:effectLst>
        </p:spPr>
      </p:pic>
      <p:pic>
        <p:nvPicPr>
          <p:cNvPr id="5" name="Picture 4"/>
          <p:cNvPicPr>
            <a:picLocks noChangeAspect="1"/>
          </p:cNvPicPr>
          <p:nvPr/>
        </p:nvPicPr>
        <p:blipFill>
          <a:blip r:embed="rId3" cstate="print"/>
          <a:srcRect r="39352"/>
          <a:stretch>
            <a:fillRect/>
          </a:stretch>
        </p:blipFill>
        <p:spPr bwMode="auto">
          <a:xfrm>
            <a:off x="3276600" y="2647950"/>
            <a:ext cx="5638800" cy="1853577"/>
          </a:xfrm>
          <a:prstGeom prst="rect">
            <a:avLst/>
          </a:prstGeom>
          <a:noFill/>
          <a:ln w="1">
            <a:noFill/>
            <a:miter lim="800000"/>
            <a:headEnd/>
            <a:tailEnd type="none" w="med" len="med"/>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5717107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Choosing the Right Grade Lens</a:t>
            </a:r>
            <a:endParaRPr lang="en-US" dirty="0"/>
          </a:p>
        </p:txBody>
      </p:sp>
      <p:sp>
        <p:nvSpPr>
          <p:cNvPr id="33" name="Content Placeholder 32"/>
          <p:cNvSpPr>
            <a:spLocks noGrp="1"/>
          </p:cNvSpPr>
          <p:nvPr>
            <p:ph idx="1"/>
          </p:nvPr>
        </p:nvSpPr>
        <p:spPr>
          <a:xfrm>
            <a:off x="304800" y="2952750"/>
            <a:ext cx="8592768" cy="1600200"/>
          </a:xfrm>
        </p:spPr>
        <p:txBody>
          <a:bodyPr>
            <a:normAutofit fontScale="77500" lnSpcReduction="20000"/>
          </a:bodyPr>
          <a:lstStyle/>
          <a:p>
            <a:r>
              <a:rPr lang="en-US" dirty="0" smtClean="0"/>
              <a:t>Arecont Vision offers three lens lines: LENS, MPL, UHD.</a:t>
            </a:r>
          </a:p>
          <a:p>
            <a:r>
              <a:rPr lang="en-US" dirty="0" smtClean="0"/>
              <a:t>These lenses are rated based on in-house testing.</a:t>
            </a:r>
          </a:p>
          <a:p>
            <a:r>
              <a:rPr lang="en-US" dirty="0" smtClean="0"/>
              <a:t>Arecont Vision also tests many top-tier manufacturers’ lenses.</a:t>
            </a:r>
          </a:p>
        </p:txBody>
      </p:sp>
      <p:sp>
        <p:nvSpPr>
          <p:cNvPr id="12" name="Content Placeholder 2"/>
          <p:cNvSpPr txBox="1">
            <a:spLocks/>
          </p:cNvSpPr>
          <p:nvPr/>
        </p:nvSpPr>
        <p:spPr>
          <a:xfrm>
            <a:off x="144279" y="3417678"/>
            <a:ext cx="3513319" cy="155597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grpSp>
        <p:nvGrpSpPr>
          <p:cNvPr id="3" name="Group 4"/>
          <p:cNvGrpSpPr/>
          <p:nvPr/>
        </p:nvGrpSpPr>
        <p:grpSpPr>
          <a:xfrm>
            <a:off x="152401" y="880110"/>
            <a:ext cx="8839202" cy="1920240"/>
            <a:chOff x="1524000" y="971550"/>
            <a:chExt cx="7162800" cy="2443943"/>
          </a:xfrm>
        </p:grpSpPr>
        <p:sp>
          <p:nvSpPr>
            <p:cNvPr id="6" name="Rectangle 5"/>
            <p:cNvSpPr/>
            <p:nvPr/>
          </p:nvSpPr>
          <p:spPr>
            <a:xfrm>
              <a:off x="2819400" y="971550"/>
              <a:ext cx="838200" cy="244394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400" b="1" dirty="0" smtClean="0">
                  <a:solidFill>
                    <a:schemeClr val="tx1"/>
                  </a:solidFill>
                </a:rPr>
                <a:t>1.3MP</a:t>
              </a:r>
              <a:endParaRPr lang="en-US" sz="1400" b="1" dirty="0">
                <a:solidFill>
                  <a:schemeClr val="tx1"/>
                </a:solidFill>
              </a:endParaRPr>
            </a:p>
          </p:txBody>
        </p:sp>
        <p:sp>
          <p:nvSpPr>
            <p:cNvPr id="7" name="Rectangle 6"/>
            <p:cNvSpPr/>
            <p:nvPr/>
          </p:nvSpPr>
          <p:spPr>
            <a:xfrm>
              <a:off x="3810000" y="971550"/>
              <a:ext cx="838200" cy="244394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400" b="1" dirty="0" smtClean="0">
                  <a:solidFill>
                    <a:schemeClr val="tx1"/>
                  </a:solidFill>
                </a:rPr>
                <a:t>2MP</a:t>
              </a:r>
              <a:endParaRPr lang="en-US" sz="1400" b="1" dirty="0">
                <a:solidFill>
                  <a:schemeClr val="tx1"/>
                </a:solidFill>
              </a:endParaRPr>
            </a:p>
          </p:txBody>
        </p:sp>
        <p:sp>
          <p:nvSpPr>
            <p:cNvPr id="8" name="Rectangle 7"/>
            <p:cNvSpPr/>
            <p:nvPr/>
          </p:nvSpPr>
          <p:spPr>
            <a:xfrm>
              <a:off x="4800600" y="971550"/>
              <a:ext cx="838200" cy="244394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400" b="1" dirty="0" smtClean="0">
                  <a:solidFill>
                    <a:schemeClr val="tx1"/>
                  </a:solidFill>
                </a:rPr>
                <a:t>1080p</a:t>
              </a:r>
              <a:endParaRPr lang="en-US" sz="1400" b="1" dirty="0">
                <a:solidFill>
                  <a:schemeClr val="tx1"/>
                </a:solidFill>
              </a:endParaRPr>
            </a:p>
          </p:txBody>
        </p:sp>
        <p:sp>
          <p:nvSpPr>
            <p:cNvPr id="9" name="Rectangle 8"/>
            <p:cNvSpPr/>
            <p:nvPr/>
          </p:nvSpPr>
          <p:spPr>
            <a:xfrm>
              <a:off x="5791199" y="971550"/>
              <a:ext cx="838200" cy="244394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400" b="1" dirty="0" smtClean="0">
                  <a:solidFill>
                    <a:schemeClr val="tx1"/>
                  </a:solidFill>
                </a:rPr>
                <a:t>3MP</a:t>
              </a:r>
              <a:endParaRPr lang="en-US" sz="1400" b="1" dirty="0">
                <a:solidFill>
                  <a:schemeClr val="tx1"/>
                </a:solidFill>
              </a:endParaRPr>
            </a:p>
          </p:txBody>
        </p:sp>
        <p:sp>
          <p:nvSpPr>
            <p:cNvPr id="10" name="Rectangle 9"/>
            <p:cNvSpPr/>
            <p:nvPr/>
          </p:nvSpPr>
          <p:spPr>
            <a:xfrm>
              <a:off x="6781799" y="971550"/>
              <a:ext cx="838200" cy="244394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400" b="1" dirty="0" smtClean="0">
                  <a:solidFill>
                    <a:schemeClr val="tx1"/>
                  </a:solidFill>
                </a:rPr>
                <a:t>5MP</a:t>
              </a:r>
              <a:endParaRPr lang="en-US" sz="1400" b="1" dirty="0">
                <a:solidFill>
                  <a:schemeClr val="tx1"/>
                </a:solidFill>
              </a:endParaRPr>
            </a:p>
          </p:txBody>
        </p:sp>
        <p:sp>
          <p:nvSpPr>
            <p:cNvPr id="11" name="Rectangle 10"/>
            <p:cNvSpPr/>
            <p:nvPr/>
          </p:nvSpPr>
          <p:spPr>
            <a:xfrm>
              <a:off x="7772399" y="971550"/>
              <a:ext cx="838200" cy="244394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400" b="1" dirty="0" smtClean="0">
                  <a:solidFill>
                    <a:schemeClr val="tx1"/>
                  </a:solidFill>
                </a:rPr>
                <a:t>10MP</a:t>
              </a:r>
              <a:endParaRPr lang="en-US" sz="1400" b="1" dirty="0">
                <a:solidFill>
                  <a:schemeClr val="tx1"/>
                </a:solidFill>
              </a:endParaRPr>
            </a:p>
          </p:txBody>
        </p:sp>
        <p:sp>
          <p:nvSpPr>
            <p:cNvPr id="13" name="Rounded Rectangle 12"/>
            <p:cNvSpPr/>
            <p:nvPr/>
          </p:nvSpPr>
          <p:spPr>
            <a:xfrm>
              <a:off x="1524000" y="1504950"/>
              <a:ext cx="7162800" cy="465513"/>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LENSx.x</a:t>
              </a:r>
              <a:endParaRPr lang="en-US" b="1" dirty="0">
                <a:solidFill>
                  <a:schemeClr val="tx1"/>
                </a:solidFill>
              </a:endParaRPr>
            </a:p>
          </p:txBody>
        </p:sp>
        <p:sp>
          <p:nvSpPr>
            <p:cNvPr id="14" name="Rounded Rectangle 13"/>
            <p:cNvSpPr/>
            <p:nvPr/>
          </p:nvSpPr>
          <p:spPr>
            <a:xfrm>
              <a:off x="1524000" y="2113431"/>
              <a:ext cx="7162800" cy="465513"/>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MPLx.x</a:t>
              </a:r>
              <a:endParaRPr lang="en-US" b="1" dirty="0">
                <a:solidFill>
                  <a:schemeClr val="tx1"/>
                </a:solidFill>
              </a:endParaRPr>
            </a:p>
          </p:txBody>
        </p:sp>
        <p:sp>
          <p:nvSpPr>
            <p:cNvPr id="15" name="Rounded Rectangle 14"/>
            <p:cNvSpPr/>
            <p:nvPr/>
          </p:nvSpPr>
          <p:spPr>
            <a:xfrm>
              <a:off x="1524000" y="2723477"/>
              <a:ext cx="7162800" cy="465513"/>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UHDx.x</a:t>
              </a:r>
              <a:endParaRPr lang="en-US" b="1" dirty="0">
                <a:solidFill>
                  <a:schemeClr val="tx1"/>
                </a:solidFill>
              </a:endParaRPr>
            </a:p>
          </p:txBody>
        </p:sp>
        <p:sp>
          <p:nvSpPr>
            <p:cNvPr id="16" name="Flowchart: Alternate Process 15"/>
            <p:cNvSpPr/>
            <p:nvPr/>
          </p:nvSpPr>
          <p:spPr>
            <a:xfrm>
              <a:off x="2808364" y="2166845"/>
              <a:ext cx="3816043" cy="349135"/>
            </a:xfrm>
            <a:prstGeom prst="flowChartAlternateProcess">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Recommended</a:t>
              </a:r>
              <a:endParaRPr lang="en-US" sz="1400" b="1" dirty="0">
                <a:solidFill>
                  <a:schemeClr val="tx1"/>
                </a:solidFill>
              </a:endParaRPr>
            </a:p>
          </p:txBody>
        </p:sp>
        <p:sp>
          <p:nvSpPr>
            <p:cNvPr id="17" name="Flowchart: Alternate Process 16"/>
            <p:cNvSpPr/>
            <p:nvPr/>
          </p:nvSpPr>
          <p:spPr>
            <a:xfrm>
              <a:off x="6772603" y="2776890"/>
              <a:ext cx="1852448" cy="349135"/>
            </a:xfrm>
            <a:prstGeom prst="flowChartAlternateProcess">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Recommended</a:t>
              </a:r>
              <a:endParaRPr lang="en-US" sz="1400" b="1" dirty="0">
                <a:solidFill>
                  <a:schemeClr val="tx1"/>
                </a:solidFill>
              </a:endParaRPr>
            </a:p>
          </p:txBody>
        </p:sp>
        <p:sp>
          <p:nvSpPr>
            <p:cNvPr id="18" name="Flowchart: Alternate Process 17"/>
            <p:cNvSpPr/>
            <p:nvPr/>
          </p:nvSpPr>
          <p:spPr>
            <a:xfrm>
              <a:off x="2808364" y="1575569"/>
              <a:ext cx="1852448" cy="349135"/>
            </a:xfrm>
            <a:prstGeom prst="flowChartAlternateProcess">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t>OK to use</a:t>
              </a:r>
              <a:endParaRPr lang="en-US" sz="1300" dirty="0"/>
            </a:p>
          </p:txBody>
        </p:sp>
        <p:sp>
          <p:nvSpPr>
            <p:cNvPr id="19" name="Flowchart: Alternate Process 18"/>
            <p:cNvSpPr/>
            <p:nvPr/>
          </p:nvSpPr>
          <p:spPr>
            <a:xfrm>
              <a:off x="6772603" y="2166845"/>
              <a:ext cx="852126" cy="349135"/>
            </a:xfrm>
            <a:prstGeom prst="flowChartAlternateProcess">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OK to use</a:t>
              </a:r>
              <a:endParaRPr lang="en-US" sz="1200" dirty="0"/>
            </a:p>
          </p:txBody>
        </p:sp>
        <p:sp>
          <p:nvSpPr>
            <p:cNvPr id="20" name="Flowchart: Alternate Process 19"/>
            <p:cNvSpPr/>
            <p:nvPr/>
          </p:nvSpPr>
          <p:spPr>
            <a:xfrm>
              <a:off x="2808364" y="2776890"/>
              <a:ext cx="3816043" cy="349135"/>
            </a:xfrm>
            <a:prstGeom prst="flowChartAlternateProcess">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t>OK to use</a:t>
              </a:r>
              <a:endParaRPr lang="en-US" sz="1300" dirty="0"/>
            </a:p>
          </p:txBody>
        </p:sp>
      </p:grpSp>
    </p:spTree>
    <p:extLst>
      <p:ext uri="{BB962C8B-B14F-4D97-AF65-F5344CB8AC3E}">
        <p14:creationId xmlns:p14="http://schemas.microsoft.com/office/powerpoint/2010/main" val="1356255865"/>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Choosing the </a:t>
            </a:r>
            <a:r>
              <a:rPr lang="en-US" dirty="0" smtClean="0"/>
              <a:t>Right Grade Lens</a:t>
            </a:r>
            <a:endParaRPr lang="en-US" dirty="0"/>
          </a:p>
        </p:txBody>
      </p:sp>
      <p:sp>
        <p:nvSpPr>
          <p:cNvPr id="3" name="Content Placeholder 2"/>
          <p:cNvSpPr>
            <a:spLocks noGrp="1"/>
          </p:cNvSpPr>
          <p:nvPr>
            <p:ph idx="1"/>
          </p:nvPr>
        </p:nvSpPr>
        <p:spPr>
          <a:xfrm>
            <a:off x="609600" y="971550"/>
            <a:ext cx="7818121" cy="3352800"/>
          </a:xfrm>
        </p:spPr>
        <p:txBody>
          <a:bodyPr>
            <a:normAutofit fontScale="92500"/>
          </a:bodyPr>
          <a:lstStyle/>
          <a:p>
            <a:r>
              <a:rPr lang="en-US" dirty="0" smtClean="0"/>
              <a:t>Lp/mm appropriate to the sensor resolution.</a:t>
            </a:r>
          </a:p>
          <a:p>
            <a:r>
              <a:rPr lang="en-US" dirty="0" smtClean="0"/>
              <a:t>Sensor size vs. optical format.</a:t>
            </a:r>
          </a:p>
          <a:p>
            <a:r>
              <a:rPr lang="en-US" dirty="0" smtClean="0"/>
              <a:t>Angle of View (critical for pixel density).</a:t>
            </a:r>
          </a:p>
          <a:p>
            <a:r>
              <a:rPr lang="en-US" dirty="0" smtClean="0"/>
              <a:t>F# (critical for good depth of field).</a:t>
            </a:r>
          </a:p>
          <a:p>
            <a:r>
              <a:rPr lang="en-US" dirty="0" smtClean="0"/>
              <a:t>IR correction (if using DN camera models).</a:t>
            </a:r>
          </a:p>
          <a:p>
            <a:endParaRPr lang="en-US" dirty="0"/>
          </a:p>
        </p:txBody>
      </p:sp>
    </p:spTree>
    <p:extLst>
      <p:ext uri="{BB962C8B-B14F-4D97-AF65-F5344CB8AC3E}">
        <p14:creationId xmlns:p14="http://schemas.microsoft.com/office/powerpoint/2010/main" val="12804268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3"/>
          <p:cNvGrpSpPr/>
          <p:nvPr/>
        </p:nvGrpSpPr>
        <p:grpSpPr>
          <a:xfrm>
            <a:off x="3962400" y="1701800"/>
            <a:ext cx="3947823" cy="2012950"/>
            <a:chOff x="304800" y="1657350"/>
            <a:chExt cx="3947823" cy="2012950"/>
          </a:xfrm>
        </p:grpSpPr>
        <p:sp>
          <p:nvSpPr>
            <p:cNvPr id="29" name="Rounded Rectangle 28"/>
            <p:cNvSpPr>
              <a:spLocks noChangeArrowheads="1"/>
            </p:cNvSpPr>
            <p:nvPr/>
          </p:nvSpPr>
          <p:spPr bwMode="auto">
            <a:xfrm>
              <a:off x="304800" y="1657350"/>
              <a:ext cx="3581400" cy="2012950"/>
            </a:xfrm>
            <a:prstGeom prst="roundRect">
              <a:avLst>
                <a:gd name="adj" fmla="val 2328"/>
              </a:avLst>
            </a:prstGeom>
            <a:gradFill flip="none" rotWithShape="1">
              <a:gsLst>
                <a:gs pos="100000">
                  <a:schemeClr val="bg1"/>
                </a:gs>
                <a:gs pos="0">
                  <a:schemeClr val="bg1">
                    <a:lumMod val="95000"/>
                  </a:schemeClr>
                </a:gs>
              </a:gsLst>
              <a:lin ang="16200000" scaled="0"/>
              <a:tileRect/>
            </a:gradFill>
            <a:ln w="6350" cmpd="sng">
              <a:gradFill flip="none" rotWithShape="1">
                <a:gsLst>
                  <a:gs pos="0">
                    <a:schemeClr val="bg1">
                      <a:lumMod val="50000"/>
                    </a:schemeClr>
                  </a:gs>
                  <a:gs pos="100000">
                    <a:prstClr val="white"/>
                  </a:gs>
                  <a:gs pos="77000">
                    <a:schemeClr val="bg1">
                      <a:lumMod val="65000"/>
                    </a:schemeClr>
                  </a:gs>
                </a:gsLst>
                <a:lin ang="0" scaled="1"/>
                <a:tileRect/>
              </a:gradFill>
              <a:headEnd/>
              <a:tailEnd/>
            </a:ln>
            <a:effectLst>
              <a:outerShdw blurRad="50800" dist="38100" dir="5400000" algn="t" rotWithShape="0">
                <a:prstClr val="black">
                  <a:alpha val="10000"/>
                </a:prstClr>
              </a:outerShdw>
            </a:effectLst>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endParaRPr lang="en-US" sz="2400" dirty="0">
                <a:latin typeface="+mn-lt"/>
                <a:ea typeface="+mn-ea"/>
              </a:endParaRPr>
            </a:p>
          </p:txBody>
        </p:sp>
        <p:grpSp>
          <p:nvGrpSpPr>
            <p:cNvPr id="5" name="Group 15"/>
            <p:cNvGrpSpPr/>
            <p:nvPr/>
          </p:nvGrpSpPr>
          <p:grpSpPr>
            <a:xfrm>
              <a:off x="304800" y="1741810"/>
              <a:ext cx="3947823" cy="1823639"/>
              <a:chOff x="304800" y="1665610"/>
              <a:chExt cx="3947823" cy="1823639"/>
            </a:xfrm>
          </p:grpSpPr>
          <p:sp>
            <p:nvSpPr>
              <p:cNvPr id="11" name="Text Box 11"/>
              <p:cNvSpPr txBox="1">
                <a:spLocks noChangeArrowheads="1"/>
              </p:cNvSpPr>
              <p:nvPr/>
            </p:nvSpPr>
            <p:spPr bwMode="auto">
              <a:xfrm>
                <a:off x="315046" y="1665610"/>
                <a:ext cx="3020690" cy="261610"/>
              </a:xfrm>
              <a:prstGeom prst="rect">
                <a:avLst/>
              </a:prstGeom>
              <a:noFill/>
              <a:ln w="9525">
                <a:noFill/>
                <a:miter lim="800000"/>
                <a:headEnd/>
                <a:tailEnd/>
              </a:ln>
            </p:spPr>
            <p:txBody>
              <a:bodyPr wrap="square">
                <a:spAutoFit/>
              </a:bodyPr>
              <a:lstStyle>
                <a:defPPr>
                  <a:defRPr lang="en-US"/>
                </a:defPPr>
                <a:lvl1pPr marL="111125" indent="-111125">
                  <a:buClr>
                    <a:srgbClr val="AF0102"/>
                  </a:buClr>
                  <a:buFont typeface="Arial"/>
                  <a:buChar char="•"/>
                  <a:defRPr sz="1100" b="1">
                    <a:solidFill>
                      <a:schemeClr val="tx1">
                        <a:lumMod val="65000"/>
                        <a:lumOff val="35000"/>
                      </a:schemeClr>
                    </a:solidFill>
                    <a:latin typeface="Arial"/>
                    <a:cs typeface="Arial"/>
                  </a:defRPr>
                </a:lvl1pPr>
              </a:lstStyle>
              <a:p>
                <a:r>
                  <a:rPr lang="en-US" dirty="0"/>
                  <a:t>Founded 2003</a:t>
                </a:r>
              </a:p>
            </p:txBody>
          </p:sp>
          <p:sp>
            <p:nvSpPr>
              <p:cNvPr id="17" name="Text Box 11"/>
              <p:cNvSpPr txBox="1">
                <a:spLocks noChangeArrowheads="1"/>
              </p:cNvSpPr>
              <p:nvPr/>
            </p:nvSpPr>
            <p:spPr bwMode="auto">
              <a:xfrm>
                <a:off x="304800" y="2050346"/>
                <a:ext cx="3828410" cy="261610"/>
              </a:xfrm>
              <a:prstGeom prst="rect">
                <a:avLst/>
              </a:prstGeom>
              <a:noFill/>
              <a:ln w="9525">
                <a:noFill/>
                <a:miter lim="800000"/>
                <a:headEnd/>
                <a:tailEnd/>
              </a:ln>
            </p:spPr>
            <p:txBody>
              <a:bodyPr wrap="square">
                <a:spAutoFit/>
              </a:bodyPr>
              <a:lstStyle>
                <a:defPPr>
                  <a:defRPr lang="en-US"/>
                </a:defPPr>
                <a:lvl1pPr marL="111125" indent="-111125">
                  <a:buClr>
                    <a:srgbClr val="AF0102"/>
                  </a:buClr>
                  <a:buFont typeface="Arial"/>
                  <a:buChar char="•"/>
                  <a:defRPr sz="1100" b="1">
                    <a:solidFill>
                      <a:schemeClr val="tx1">
                        <a:lumMod val="65000"/>
                        <a:lumOff val="35000"/>
                      </a:schemeClr>
                    </a:solidFill>
                    <a:latin typeface="Arial"/>
                    <a:cs typeface="Arial"/>
                  </a:defRPr>
                </a:lvl1pPr>
              </a:lstStyle>
              <a:p>
                <a:r>
                  <a:rPr lang="en-US" dirty="0"/>
                  <a:t>Global Resources and Infrastructure</a:t>
                </a:r>
              </a:p>
            </p:txBody>
          </p:sp>
          <p:sp>
            <p:nvSpPr>
              <p:cNvPr id="20" name="Text Box 11"/>
              <p:cNvSpPr txBox="1">
                <a:spLocks noChangeArrowheads="1"/>
              </p:cNvSpPr>
              <p:nvPr/>
            </p:nvSpPr>
            <p:spPr bwMode="auto">
              <a:xfrm>
                <a:off x="313084" y="2442777"/>
                <a:ext cx="3939539" cy="261610"/>
              </a:xfrm>
              <a:prstGeom prst="rect">
                <a:avLst/>
              </a:prstGeom>
              <a:noFill/>
              <a:ln w="9525">
                <a:noFill/>
                <a:miter lim="800000"/>
                <a:headEnd/>
                <a:tailEnd/>
              </a:ln>
            </p:spPr>
            <p:txBody>
              <a:bodyPr wrap="square">
                <a:spAutoFit/>
              </a:bodyPr>
              <a:lstStyle>
                <a:defPPr>
                  <a:defRPr lang="en-US"/>
                </a:defPPr>
                <a:lvl1pPr marL="111125" indent="-111125">
                  <a:buClr>
                    <a:srgbClr val="AF0102"/>
                  </a:buClr>
                  <a:buFont typeface="Arial"/>
                  <a:buChar char="•"/>
                  <a:defRPr sz="1100" b="1">
                    <a:solidFill>
                      <a:schemeClr val="tx1">
                        <a:lumMod val="65000"/>
                        <a:lumOff val="35000"/>
                      </a:schemeClr>
                    </a:solidFill>
                    <a:latin typeface="Arial"/>
                    <a:cs typeface="Arial"/>
                  </a:defRPr>
                </a:lvl1pPr>
              </a:lstStyle>
              <a:p>
                <a:r>
                  <a:rPr lang="en-US" dirty="0"/>
                  <a:t>Used by 50% of the Top Global Brands</a:t>
                </a:r>
              </a:p>
            </p:txBody>
          </p:sp>
          <p:sp>
            <p:nvSpPr>
              <p:cNvPr id="23" name="Text Box 11"/>
              <p:cNvSpPr txBox="1">
                <a:spLocks noChangeArrowheads="1"/>
              </p:cNvSpPr>
              <p:nvPr/>
            </p:nvSpPr>
            <p:spPr bwMode="auto">
              <a:xfrm>
                <a:off x="320704" y="2835208"/>
                <a:ext cx="3768090" cy="261610"/>
              </a:xfrm>
              <a:prstGeom prst="rect">
                <a:avLst/>
              </a:prstGeom>
              <a:noFill/>
              <a:ln w="9525">
                <a:noFill/>
                <a:miter lim="800000"/>
                <a:headEnd/>
                <a:tailEnd/>
              </a:ln>
            </p:spPr>
            <p:txBody>
              <a:bodyPr wrap="square">
                <a:spAutoFit/>
              </a:bodyPr>
              <a:lstStyle>
                <a:defPPr>
                  <a:defRPr lang="en-US"/>
                </a:defPPr>
                <a:lvl1pPr marL="111125" indent="-111125">
                  <a:buClr>
                    <a:srgbClr val="AF0102"/>
                  </a:buClr>
                  <a:buFont typeface="Arial"/>
                  <a:buChar char="•"/>
                  <a:defRPr sz="1100" b="1">
                    <a:solidFill>
                      <a:schemeClr val="tx1">
                        <a:lumMod val="65000"/>
                        <a:lumOff val="35000"/>
                      </a:schemeClr>
                    </a:solidFill>
                    <a:latin typeface="Arial"/>
                    <a:cs typeface="Arial"/>
                  </a:defRPr>
                </a:lvl1pPr>
              </a:lstStyle>
              <a:p>
                <a:r>
                  <a:rPr lang="en-US" dirty="0"/>
                  <a:t>8 consecutive years of strong revenue growth</a:t>
                </a:r>
              </a:p>
            </p:txBody>
          </p:sp>
          <p:sp>
            <p:nvSpPr>
              <p:cNvPr id="26" name="Text Box 11"/>
              <p:cNvSpPr txBox="1">
                <a:spLocks noChangeArrowheads="1"/>
              </p:cNvSpPr>
              <p:nvPr/>
            </p:nvSpPr>
            <p:spPr bwMode="auto">
              <a:xfrm>
                <a:off x="323937" y="3227639"/>
                <a:ext cx="3429001" cy="261610"/>
              </a:xfrm>
              <a:prstGeom prst="rect">
                <a:avLst/>
              </a:prstGeom>
              <a:noFill/>
              <a:ln w="9525">
                <a:noFill/>
                <a:miter lim="800000"/>
                <a:headEnd/>
                <a:tailEnd/>
              </a:ln>
            </p:spPr>
            <p:txBody>
              <a:bodyPr wrap="square">
                <a:spAutoFit/>
              </a:bodyPr>
              <a:lstStyle/>
              <a:p>
                <a:pPr marL="111125" indent="-111125">
                  <a:buClr>
                    <a:srgbClr val="AF0102"/>
                  </a:buClr>
                  <a:buFont typeface="Arial"/>
                  <a:buChar char="•"/>
                </a:pPr>
                <a:r>
                  <a:rPr lang="en-US" sz="1100" b="1" dirty="0">
                    <a:solidFill>
                      <a:schemeClr val="tx1">
                        <a:lumMod val="65000"/>
                        <a:lumOff val="35000"/>
                      </a:schemeClr>
                    </a:solidFill>
                    <a:latin typeface="Arial"/>
                    <a:cs typeface="Arial"/>
                  </a:rPr>
                  <a:t>Manufactured in the </a:t>
                </a:r>
                <a:r>
                  <a:rPr lang="en-US" sz="1100" b="1" dirty="0" smtClean="0">
                    <a:solidFill>
                      <a:schemeClr val="tx1">
                        <a:lumMod val="65000"/>
                        <a:lumOff val="35000"/>
                      </a:schemeClr>
                    </a:solidFill>
                    <a:latin typeface="Arial"/>
                    <a:cs typeface="Arial"/>
                  </a:rPr>
                  <a:t>USA</a:t>
                </a:r>
                <a:endParaRPr lang="en-US" sz="1100" b="1" dirty="0">
                  <a:solidFill>
                    <a:schemeClr val="tx1">
                      <a:lumMod val="65000"/>
                      <a:lumOff val="35000"/>
                    </a:schemeClr>
                  </a:solidFill>
                  <a:latin typeface="Arial"/>
                  <a:cs typeface="Arial"/>
                </a:endParaRPr>
              </a:p>
            </p:txBody>
          </p:sp>
          <p:cxnSp>
            <p:nvCxnSpPr>
              <p:cNvPr id="4" name="Straight Connector 3"/>
              <p:cNvCxnSpPr/>
              <p:nvPr/>
            </p:nvCxnSpPr>
            <p:spPr>
              <a:xfrm>
                <a:off x="304800" y="1992630"/>
                <a:ext cx="3733800" cy="0"/>
              </a:xfrm>
              <a:prstGeom prst="line">
                <a:avLst/>
              </a:prstGeom>
              <a:ln w="3175" cmpd="sng">
                <a:gradFill flip="none" rotWithShape="1">
                  <a:gsLst>
                    <a:gs pos="0">
                      <a:schemeClr val="bg1">
                        <a:lumMod val="50000"/>
                      </a:schemeClr>
                    </a:gs>
                    <a:gs pos="100000">
                      <a:prstClr val="white"/>
                    </a:gs>
                    <a:gs pos="77000">
                      <a:schemeClr val="bg1">
                        <a:lumMod val="65000"/>
                      </a:schemeClr>
                    </a:gs>
                  </a:gsLst>
                  <a:lin ang="0" scaled="1"/>
                  <a:tileRect/>
                </a:gra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304800" y="2385061"/>
                <a:ext cx="3733800" cy="0"/>
              </a:xfrm>
              <a:prstGeom prst="line">
                <a:avLst/>
              </a:prstGeom>
              <a:ln w="3175" cmpd="sng">
                <a:gradFill flip="none" rotWithShape="1">
                  <a:gsLst>
                    <a:gs pos="0">
                      <a:schemeClr val="bg1">
                        <a:lumMod val="50000"/>
                      </a:schemeClr>
                    </a:gs>
                    <a:gs pos="100000">
                      <a:prstClr val="white"/>
                    </a:gs>
                    <a:gs pos="77000">
                      <a:schemeClr val="bg1">
                        <a:lumMod val="65000"/>
                      </a:schemeClr>
                    </a:gs>
                  </a:gsLst>
                  <a:lin ang="0" scaled="1"/>
                  <a:tileRect/>
                </a:gra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304800" y="2777492"/>
                <a:ext cx="3733800" cy="0"/>
              </a:xfrm>
              <a:prstGeom prst="line">
                <a:avLst/>
              </a:prstGeom>
              <a:ln w="3175" cmpd="sng">
                <a:gradFill flip="none" rotWithShape="1">
                  <a:gsLst>
                    <a:gs pos="0">
                      <a:schemeClr val="bg1">
                        <a:lumMod val="50000"/>
                      </a:schemeClr>
                    </a:gs>
                    <a:gs pos="100000">
                      <a:prstClr val="white"/>
                    </a:gs>
                    <a:gs pos="77000">
                      <a:schemeClr val="bg1">
                        <a:lumMod val="65000"/>
                      </a:schemeClr>
                    </a:gs>
                  </a:gsLst>
                  <a:lin ang="0" scaled="1"/>
                  <a:tileRect/>
                </a:gra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304800" y="3169923"/>
                <a:ext cx="3733800" cy="0"/>
              </a:xfrm>
              <a:prstGeom prst="line">
                <a:avLst/>
              </a:prstGeom>
              <a:ln w="3175" cmpd="sng">
                <a:gradFill flip="none" rotWithShape="1">
                  <a:gsLst>
                    <a:gs pos="0">
                      <a:schemeClr val="bg1">
                        <a:lumMod val="50000"/>
                      </a:schemeClr>
                    </a:gs>
                    <a:gs pos="100000">
                      <a:prstClr val="white"/>
                    </a:gs>
                    <a:gs pos="77000">
                      <a:schemeClr val="bg1">
                        <a:lumMod val="65000"/>
                      </a:schemeClr>
                    </a:gs>
                  </a:gsLst>
                  <a:lin ang="0" scaled="1"/>
                  <a:tileRect/>
                </a:gradFill>
              </a:ln>
              <a:effectLst/>
            </p:spPr>
            <p:style>
              <a:lnRef idx="2">
                <a:schemeClr val="accent1"/>
              </a:lnRef>
              <a:fillRef idx="0">
                <a:schemeClr val="accent1"/>
              </a:fillRef>
              <a:effectRef idx="1">
                <a:schemeClr val="accent1"/>
              </a:effectRef>
              <a:fontRef idx="minor">
                <a:schemeClr val="tx1"/>
              </a:fontRef>
            </p:style>
          </p:cxnSp>
        </p:grpSp>
        <p:grpSp>
          <p:nvGrpSpPr>
            <p:cNvPr id="6" name="Group 52"/>
            <p:cNvGrpSpPr/>
            <p:nvPr/>
          </p:nvGrpSpPr>
          <p:grpSpPr>
            <a:xfrm>
              <a:off x="381000" y="2076450"/>
              <a:ext cx="3352800" cy="1177293"/>
              <a:chOff x="304800" y="2076450"/>
              <a:chExt cx="3733800" cy="1177293"/>
            </a:xfrm>
          </p:grpSpPr>
          <p:cxnSp>
            <p:nvCxnSpPr>
              <p:cNvPr id="30" name="Straight Connector 29"/>
              <p:cNvCxnSpPr/>
              <p:nvPr/>
            </p:nvCxnSpPr>
            <p:spPr>
              <a:xfrm>
                <a:off x="304800" y="2076450"/>
                <a:ext cx="3733800"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304800" y="2468881"/>
                <a:ext cx="3733800"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304800" y="2861312"/>
                <a:ext cx="3733800"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304800" y="3253743"/>
                <a:ext cx="3733800"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44" name="TextBox 43"/>
          <p:cNvSpPr txBox="1"/>
          <p:nvPr/>
        </p:nvSpPr>
        <p:spPr>
          <a:xfrm>
            <a:off x="165100" y="514350"/>
            <a:ext cx="7454900" cy="975908"/>
          </a:xfrm>
          <a:prstGeom prst="rect">
            <a:avLst/>
          </a:prstGeom>
          <a:noFill/>
        </p:spPr>
        <p:txBody>
          <a:bodyPr wrap="square" rtlCol="0">
            <a:spAutoFit/>
          </a:bodyPr>
          <a:lstStyle/>
          <a:p>
            <a:pPr>
              <a:lnSpc>
                <a:spcPct val="150000"/>
              </a:lnSpc>
            </a:pPr>
            <a:r>
              <a:rPr lang="en-US" sz="1300" dirty="0">
                <a:solidFill>
                  <a:schemeClr val="bg1">
                    <a:lumMod val="50000"/>
                  </a:schemeClr>
                </a:solidFill>
                <a:latin typeface="Arial"/>
                <a:cs typeface="Arial"/>
              </a:rPr>
              <a:t>Arecont Vision protects your most valuable assets by providing the most efficient, highest resolution </a:t>
            </a:r>
            <a:r>
              <a:rPr lang="en-US" sz="1300" dirty="0" smtClean="0">
                <a:solidFill>
                  <a:schemeClr val="bg1">
                    <a:lumMod val="50000"/>
                  </a:schemeClr>
                </a:solidFill>
                <a:latin typeface="Arial"/>
                <a:cs typeface="Arial"/>
              </a:rPr>
              <a:t>Multi</a:t>
            </a:r>
            <a:r>
              <a:rPr lang="en-US" sz="1300" dirty="0">
                <a:solidFill>
                  <a:schemeClr val="bg1">
                    <a:lumMod val="50000"/>
                  </a:schemeClr>
                </a:solidFill>
                <a:latin typeface="Arial"/>
                <a:cs typeface="Arial"/>
              </a:rPr>
              <a:t>-Megapixel IP Cameras for the Surveillance Industry.</a:t>
            </a:r>
          </a:p>
          <a:p>
            <a:pPr>
              <a:lnSpc>
                <a:spcPct val="150000"/>
              </a:lnSpc>
            </a:pPr>
            <a:endParaRPr lang="en-US" sz="1300" dirty="0">
              <a:solidFill>
                <a:schemeClr val="bg1">
                  <a:lumMod val="50000"/>
                </a:schemeClr>
              </a:solidFill>
              <a:latin typeface="Arial"/>
              <a:cs typeface="Arial"/>
            </a:endParaRPr>
          </a:p>
        </p:txBody>
      </p:sp>
      <p:sp>
        <p:nvSpPr>
          <p:cNvPr id="2" name="Title 1"/>
          <p:cNvSpPr>
            <a:spLocks noGrp="1"/>
          </p:cNvSpPr>
          <p:nvPr>
            <p:ph type="title"/>
          </p:nvPr>
        </p:nvSpPr>
        <p:spPr>
          <a:xfrm>
            <a:off x="152400" y="57150"/>
            <a:ext cx="9144000" cy="533400"/>
          </a:xfrm>
          <a:effectLst/>
        </p:spPr>
        <p:txBody>
          <a:bodyPr>
            <a:noAutofit/>
          </a:bodyPr>
          <a:lstStyle/>
          <a:p>
            <a:r>
              <a:rPr lang="en-US" sz="2500" spc="-60" dirty="0" smtClean="0">
                <a:solidFill>
                  <a:schemeClr val="bg1">
                    <a:lumMod val="50000"/>
                  </a:schemeClr>
                </a:solidFill>
                <a:effectLst/>
                <a:latin typeface="Arial"/>
                <a:cs typeface="Arial"/>
              </a:rPr>
              <a:t>Company Profile</a:t>
            </a:r>
            <a:endParaRPr lang="en-US" sz="2500" spc="-60" dirty="0">
              <a:solidFill>
                <a:schemeClr val="bg1">
                  <a:lumMod val="50000"/>
                </a:schemeClr>
              </a:solidFill>
              <a:effectLst/>
              <a:latin typeface="Arial"/>
              <a:cs typeface="Arial"/>
            </a:endParaRPr>
          </a:p>
        </p:txBody>
      </p:sp>
      <p:pic>
        <p:nvPicPr>
          <p:cNvPr id="28" name="Picture 2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788834" y="1336793"/>
            <a:ext cx="5129868" cy="2682757"/>
          </a:xfrm>
          <a:prstGeom prst="roundRect">
            <a:avLst>
              <a:gd name="adj" fmla="val 8594"/>
            </a:avLst>
          </a:prstGeom>
          <a:solidFill>
            <a:srgbClr val="FFFFFF">
              <a:shade val="85000"/>
            </a:srgbClr>
          </a:solidFill>
          <a:ln>
            <a:noFill/>
          </a:ln>
          <a:effectLst>
            <a:outerShdw blurRad="50800" dist="38100" dir="5400000" algn="t" rotWithShape="0">
              <a:prstClr val="black">
                <a:alpha val="1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500"/>
                                        <p:tgtEl>
                                          <p:spTgt spid="4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par>
                          <p:cTn id="19" fill="hold">
                            <p:stCondLst>
                              <p:cond delay="1500"/>
                            </p:stCondLst>
                            <p:childTnLst>
                              <p:par>
                                <p:cTn id="20" presetID="0" presetClass="path" presetSubtype="0" accel="50000" decel="50000" fill="hold" nodeType="afterEffect">
                                  <p:stCondLst>
                                    <p:cond delay="0"/>
                                  </p:stCondLst>
                                  <p:childTnLst>
                                    <p:animMotion origin="layout" path="M -0.0158 -3.20988E-6 L -0.4 -3.20988E-6 " pathEditMode="fixed" rAng="0" ptsTypes="AA">
                                      <p:cBhvr>
                                        <p:cTn id="21" dur="2000" fill="hold"/>
                                        <p:tgtEl>
                                          <p:spTgt spid="3"/>
                                        </p:tgtEl>
                                        <p:attrNameLst>
                                          <p:attrName>ppt_x</p:attrName>
                                          <p:attrName>ppt_y</p:attrName>
                                        </p:attrNameLst>
                                      </p:cBhvr>
                                      <p:rCtr x="-1921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Choosing the </a:t>
            </a:r>
            <a:r>
              <a:rPr lang="en-US" dirty="0" smtClean="0"/>
              <a:t>Right Grade Lens</a:t>
            </a:r>
            <a:endParaRPr lang="en-US" dirty="0"/>
          </a:p>
        </p:txBody>
      </p:sp>
      <p:pic>
        <p:nvPicPr>
          <p:cNvPr id="12" name="Picture 4" descr="E:\DCIM\100NCD70\DSC_0896.JPG"/>
          <p:cNvPicPr>
            <a:picLocks noChangeAspect="1" noChangeArrowheads="1"/>
          </p:cNvPicPr>
          <p:nvPr/>
        </p:nvPicPr>
        <p:blipFill>
          <a:blip r:embed="rId3" cstate="print"/>
          <a:srcRect l="10684"/>
          <a:stretch>
            <a:fillRect/>
          </a:stretch>
        </p:blipFill>
        <p:spPr bwMode="auto">
          <a:xfrm>
            <a:off x="228602" y="1947692"/>
            <a:ext cx="3733801" cy="2779715"/>
          </a:xfrm>
          <a:prstGeom prst="rect">
            <a:avLst/>
          </a:prstGeom>
          <a:noFill/>
        </p:spPr>
      </p:pic>
      <p:pic>
        <p:nvPicPr>
          <p:cNvPr id="3074" name="Picture 2"/>
          <p:cNvPicPr>
            <a:picLocks noChangeAspect="1" noChangeArrowheads="1"/>
          </p:cNvPicPr>
          <p:nvPr/>
        </p:nvPicPr>
        <p:blipFill>
          <a:blip r:embed="rId4" cstate="print"/>
          <a:srcRect/>
          <a:stretch>
            <a:fillRect/>
          </a:stretch>
        </p:blipFill>
        <p:spPr bwMode="auto">
          <a:xfrm>
            <a:off x="4191001" y="3268167"/>
            <a:ext cx="2194560" cy="1459240"/>
          </a:xfrm>
          <a:prstGeom prst="rect">
            <a:avLst/>
          </a:prstGeom>
          <a:noFill/>
          <a:ln w="9525">
            <a:noFill/>
            <a:miter lim="800000"/>
            <a:headEnd/>
            <a:tailEnd/>
          </a:ln>
          <a:effectLst/>
        </p:spPr>
      </p:pic>
      <p:sp>
        <p:nvSpPr>
          <p:cNvPr id="17" name="Rectangle 16"/>
          <p:cNvSpPr/>
          <p:nvPr/>
        </p:nvSpPr>
        <p:spPr>
          <a:xfrm>
            <a:off x="1676403" y="3243091"/>
            <a:ext cx="685801"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p:cNvCxnSpPr/>
          <p:nvPr/>
        </p:nvCxnSpPr>
        <p:spPr>
          <a:xfrm>
            <a:off x="2362201" y="3243093"/>
            <a:ext cx="1813561" cy="3651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184985" y="3268166"/>
            <a:ext cx="2194560" cy="1447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p:cNvCxnSpPr/>
          <p:nvPr/>
        </p:nvCxnSpPr>
        <p:spPr>
          <a:xfrm>
            <a:off x="2362201" y="3624093"/>
            <a:ext cx="1813561" cy="110331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3075" name="Picture 3"/>
          <p:cNvPicPr>
            <a:picLocks noChangeAspect="1" noChangeArrowheads="1"/>
          </p:cNvPicPr>
          <p:nvPr/>
        </p:nvPicPr>
        <p:blipFill>
          <a:blip r:embed="rId5" cstate="print"/>
          <a:srcRect l="58663" t="34309" r="12005" b="16677"/>
          <a:stretch>
            <a:fillRect/>
          </a:stretch>
        </p:blipFill>
        <p:spPr bwMode="auto">
          <a:xfrm>
            <a:off x="4191001" y="1146006"/>
            <a:ext cx="1828800" cy="2032000"/>
          </a:xfrm>
          <a:prstGeom prst="rect">
            <a:avLst/>
          </a:prstGeom>
          <a:noFill/>
          <a:ln w="9525">
            <a:noFill/>
            <a:miter lim="800000"/>
            <a:headEnd/>
            <a:tailEnd/>
          </a:ln>
          <a:effectLst/>
        </p:spPr>
      </p:pic>
      <p:sp>
        <p:nvSpPr>
          <p:cNvPr id="25" name="Rectangle 24"/>
          <p:cNvSpPr/>
          <p:nvPr/>
        </p:nvSpPr>
        <p:spPr>
          <a:xfrm>
            <a:off x="4191001" y="1123950"/>
            <a:ext cx="1828800" cy="2057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3185161" y="2136606"/>
            <a:ext cx="60960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Connector 34"/>
          <p:cNvCxnSpPr/>
          <p:nvPr/>
        </p:nvCxnSpPr>
        <p:spPr>
          <a:xfrm rot="16200000" flipH="1">
            <a:off x="3775310" y="2765658"/>
            <a:ext cx="435144" cy="3962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flipH="1" flipV="1">
            <a:off x="3486554" y="1432159"/>
            <a:ext cx="1012656" cy="3962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6096003" y="469235"/>
            <a:ext cx="3047995" cy="3385542"/>
          </a:xfrm>
          <a:prstGeom prst="rect">
            <a:avLst/>
          </a:prstGeom>
          <a:noFill/>
        </p:spPr>
        <p:txBody>
          <a:bodyPr wrap="square" rtlCol="0">
            <a:spAutoFit/>
          </a:bodyPr>
          <a:lstStyle/>
          <a:p>
            <a:r>
              <a:rPr lang="en-US" sz="2000" b="1" dirty="0" smtClean="0">
                <a:solidFill>
                  <a:schemeClr val="tx1">
                    <a:lumMod val="65000"/>
                    <a:lumOff val="35000"/>
                  </a:schemeClr>
                </a:solidFill>
                <a:latin typeface="Arial" pitchFamily="34" charset="0"/>
                <a:cs typeface="Arial" pitchFamily="34" charset="0"/>
              </a:rPr>
              <a:t>Line Pairs (lp)/ Camera Resolution:</a:t>
            </a:r>
          </a:p>
          <a:p>
            <a:endParaRPr lang="en-US" dirty="0" smtClean="0">
              <a:solidFill>
                <a:schemeClr val="tx1">
                  <a:lumMod val="65000"/>
                  <a:lumOff val="35000"/>
                </a:schemeClr>
              </a:solidFill>
              <a:latin typeface="Arial" pitchFamily="34" charset="0"/>
              <a:cs typeface="Arial" pitchFamily="34" charset="0"/>
            </a:endParaRPr>
          </a:p>
          <a:p>
            <a:pPr>
              <a:buFont typeface="Arial" pitchFamily="34" charset="0"/>
              <a:buChar char="•"/>
            </a:pPr>
            <a:r>
              <a:rPr lang="en-US" dirty="0" smtClean="0">
                <a:solidFill>
                  <a:schemeClr val="tx1">
                    <a:lumMod val="65000"/>
                    <a:lumOff val="35000"/>
                  </a:schemeClr>
                </a:solidFill>
                <a:latin typeface="Arial" pitchFamily="34" charset="0"/>
                <a:cs typeface="Arial" pitchFamily="34" charset="0"/>
              </a:rPr>
              <a:t>  </a:t>
            </a:r>
            <a:r>
              <a:rPr lang="en-US" sz="2400" dirty="0" smtClean="0">
                <a:solidFill>
                  <a:schemeClr val="tx1">
                    <a:lumMod val="65000"/>
                    <a:lumOff val="35000"/>
                  </a:schemeClr>
                </a:solidFill>
                <a:latin typeface="Arial" pitchFamily="34" charset="0"/>
                <a:cs typeface="Arial" pitchFamily="34" charset="0"/>
              </a:rPr>
              <a:t>10MP: 200 lp/mm</a:t>
            </a:r>
          </a:p>
          <a:p>
            <a:pPr>
              <a:buFont typeface="Arial" pitchFamily="34" charset="0"/>
              <a:buChar char="•"/>
            </a:pPr>
            <a:endParaRPr lang="en-US" sz="2400" dirty="0" smtClean="0">
              <a:solidFill>
                <a:schemeClr val="tx1">
                  <a:lumMod val="65000"/>
                  <a:lumOff val="35000"/>
                </a:schemeClr>
              </a:solidFill>
              <a:latin typeface="Arial" pitchFamily="34" charset="0"/>
              <a:cs typeface="Arial" pitchFamily="34" charset="0"/>
            </a:endParaRPr>
          </a:p>
          <a:p>
            <a:pPr>
              <a:buFont typeface="Arial" pitchFamily="34" charset="0"/>
              <a:buChar char="•"/>
            </a:pPr>
            <a:r>
              <a:rPr lang="en-US" sz="2400" dirty="0" smtClean="0">
                <a:solidFill>
                  <a:schemeClr val="tx1">
                    <a:lumMod val="65000"/>
                    <a:lumOff val="35000"/>
                  </a:schemeClr>
                </a:solidFill>
                <a:latin typeface="Arial" pitchFamily="34" charset="0"/>
                <a:cs typeface="Arial" pitchFamily="34" charset="0"/>
              </a:rPr>
              <a:t>  5MP: 151 lp/mm</a:t>
            </a:r>
          </a:p>
          <a:p>
            <a:pPr>
              <a:buFont typeface="Arial" pitchFamily="34" charset="0"/>
              <a:buChar char="•"/>
            </a:pPr>
            <a:endParaRPr lang="en-US" sz="2400" dirty="0" smtClean="0">
              <a:solidFill>
                <a:schemeClr val="tx1">
                  <a:lumMod val="65000"/>
                  <a:lumOff val="35000"/>
                </a:schemeClr>
              </a:solidFill>
              <a:latin typeface="Arial" pitchFamily="34" charset="0"/>
              <a:cs typeface="Arial" pitchFamily="34" charset="0"/>
            </a:endParaRPr>
          </a:p>
          <a:p>
            <a:pPr>
              <a:buFont typeface="Arial" pitchFamily="34" charset="0"/>
              <a:buChar char="•"/>
            </a:pPr>
            <a:r>
              <a:rPr lang="en-US" sz="2400" dirty="0" smtClean="0">
                <a:solidFill>
                  <a:schemeClr val="tx1">
                    <a:lumMod val="65000"/>
                    <a:lumOff val="35000"/>
                  </a:schemeClr>
                </a:solidFill>
                <a:latin typeface="Arial" pitchFamily="34" charset="0"/>
                <a:cs typeface="Arial" pitchFamily="34" charset="0"/>
              </a:rPr>
              <a:t>  1080p: 111 lp/mm</a:t>
            </a:r>
          </a:p>
          <a:p>
            <a:endParaRPr lang="en-US" dirty="0" smtClean="0">
              <a:solidFill>
                <a:schemeClr val="tx1">
                  <a:lumMod val="65000"/>
                  <a:lumOff val="35000"/>
                </a:schemeClr>
              </a:solidFill>
              <a:latin typeface="Arial" pitchFamily="34" charset="0"/>
              <a:cs typeface="Arial" pitchFamily="34" charset="0"/>
            </a:endParaRPr>
          </a:p>
          <a:p>
            <a:endParaRPr lang="en-US" dirty="0">
              <a:solidFill>
                <a:schemeClr val="tx1">
                  <a:lumMod val="65000"/>
                  <a:lumOff val="35000"/>
                </a:schemeClr>
              </a:solidFill>
              <a:latin typeface="Arial" pitchFamily="34" charset="0"/>
              <a:cs typeface="Arial" pitchFamily="34" charset="0"/>
            </a:endParaRPr>
          </a:p>
        </p:txBody>
      </p:sp>
      <p:sp>
        <p:nvSpPr>
          <p:cNvPr id="43" name="TextBox 42"/>
          <p:cNvSpPr txBox="1"/>
          <p:nvPr/>
        </p:nvSpPr>
        <p:spPr>
          <a:xfrm>
            <a:off x="307628" y="666750"/>
            <a:ext cx="3838936" cy="1077218"/>
          </a:xfrm>
          <a:prstGeom prst="rect">
            <a:avLst/>
          </a:prstGeom>
          <a:noFill/>
        </p:spPr>
        <p:txBody>
          <a:bodyPr wrap="none" rtlCol="0">
            <a:spAutoFit/>
          </a:bodyPr>
          <a:lstStyle/>
          <a:p>
            <a:r>
              <a:rPr lang="en-US" sz="2800" b="1" dirty="0" smtClean="0">
                <a:solidFill>
                  <a:schemeClr val="tx1">
                    <a:lumMod val="65000"/>
                    <a:lumOff val="35000"/>
                  </a:schemeClr>
                </a:solidFill>
                <a:latin typeface="Arial" pitchFamily="34" charset="0"/>
                <a:cs typeface="Arial" pitchFamily="34" charset="0"/>
              </a:rPr>
              <a:t>Vanishing resolution:</a:t>
            </a:r>
          </a:p>
          <a:p>
            <a:r>
              <a:rPr lang="en-US" dirty="0" smtClean="0">
                <a:solidFill>
                  <a:schemeClr val="tx1">
                    <a:lumMod val="65000"/>
                    <a:lumOff val="35000"/>
                  </a:schemeClr>
                </a:solidFill>
                <a:latin typeface="Arial" pitchFamily="34" charset="0"/>
                <a:cs typeface="Arial" pitchFamily="34" charset="0"/>
              </a:rPr>
              <a:t>Bar pattern ( lp/mm)</a:t>
            </a:r>
          </a:p>
          <a:p>
            <a:r>
              <a:rPr lang="en-US" dirty="0" smtClean="0">
                <a:solidFill>
                  <a:schemeClr val="tx1">
                    <a:lumMod val="65000"/>
                    <a:lumOff val="35000"/>
                  </a:schemeClr>
                </a:solidFill>
                <a:latin typeface="Arial" pitchFamily="34" charset="0"/>
                <a:cs typeface="Arial" pitchFamily="34" charset="0"/>
              </a:rPr>
              <a:t>Where the bars are visibly distinct</a:t>
            </a:r>
            <a:endParaRPr lang="en-US" dirty="0">
              <a:solidFill>
                <a:schemeClr val="tx1">
                  <a:lumMod val="65000"/>
                  <a:lumOff val="35000"/>
                </a:schemeClr>
              </a:solidFill>
              <a:latin typeface="Arial" pitchFamily="34" charset="0"/>
              <a:cs typeface="Arial" pitchFamily="34" charset="0"/>
            </a:endParaRPr>
          </a:p>
        </p:txBody>
      </p:sp>
    </p:spTree>
    <p:extLst>
      <p:ext uri="{BB962C8B-B14F-4D97-AF65-F5344CB8AC3E}">
        <p14:creationId xmlns:p14="http://schemas.microsoft.com/office/powerpoint/2010/main" val="10413785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Choosing </a:t>
            </a:r>
            <a:r>
              <a:rPr lang="en-US" dirty="0"/>
              <a:t>the </a:t>
            </a:r>
            <a:r>
              <a:rPr lang="en-US" dirty="0" smtClean="0"/>
              <a:t>Right Grade Lens</a:t>
            </a:r>
            <a:endParaRPr lang="en-US" dirty="0"/>
          </a:p>
        </p:txBody>
      </p:sp>
      <p:pic>
        <p:nvPicPr>
          <p:cNvPr id="10" name="Picture 3"/>
          <p:cNvPicPr>
            <a:picLocks noChangeAspect="1" noChangeArrowheads="1"/>
          </p:cNvPicPr>
          <p:nvPr/>
        </p:nvPicPr>
        <p:blipFill>
          <a:blip r:embed="rId2" cstate="print"/>
          <a:srcRect r="64065"/>
          <a:stretch>
            <a:fillRect/>
          </a:stretch>
        </p:blipFill>
        <p:spPr bwMode="auto">
          <a:xfrm>
            <a:off x="228600" y="819150"/>
            <a:ext cx="2590800" cy="2110286"/>
          </a:xfrm>
          <a:prstGeom prst="rect">
            <a:avLst/>
          </a:prstGeom>
          <a:noFill/>
          <a:ln w="9525">
            <a:noFill/>
            <a:miter lim="800000"/>
            <a:headEnd/>
            <a:tailEnd/>
          </a:ln>
        </p:spPr>
      </p:pic>
      <p:graphicFrame>
        <p:nvGraphicFramePr>
          <p:cNvPr id="11" name="Table 10"/>
          <p:cNvGraphicFramePr>
            <a:graphicFrameLocks noGrp="1"/>
          </p:cNvGraphicFramePr>
          <p:nvPr/>
        </p:nvGraphicFramePr>
        <p:xfrm>
          <a:off x="2667000" y="3429000"/>
          <a:ext cx="6251710" cy="1276754"/>
        </p:xfrm>
        <a:graphic>
          <a:graphicData uri="http://schemas.openxmlformats.org/drawingml/2006/table">
            <a:tbl>
              <a:tblPr/>
              <a:tblGrid>
                <a:gridCol w="966828"/>
                <a:gridCol w="950297"/>
                <a:gridCol w="950297"/>
                <a:gridCol w="950297"/>
                <a:gridCol w="950297"/>
                <a:gridCol w="1483694"/>
              </a:tblGrid>
              <a:tr h="728388">
                <a:tc>
                  <a:txBody>
                    <a:bodyPr/>
                    <a:lstStyle/>
                    <a:p>
                      <a:pPr algn="ctr" fontAlgn="b"/>
                      <a:r>
                        <a:rPr lang="en-US" sz="1200" b="1" i="0" u="none" strike="noStrike" dirty="0" smtClean="0">
                          <a:solidFill>
                            <a:schemeClr val="tx1"/>
                          </a:solidFill>
                          <a:latin typeface="Arial" pitchFamily="34" charset="0"/>
                          <a:cs typeface="Arial" pitchFamily="34" charset="0"/>
                        </a:rPr>
                        <a:t>AV Camera</a:t>
                      </a:r>
                      <a:endParaRPr lang="en-US" sz="1200" b="1" i="0" u="none" strike="noStrike" dirty="0">
                        <a:solidFill>
                          <a:schemeClr val="tx1"/>
                        </a:solidFill>
                        <a:latin typeface="Arial" pitchFamily="34" charset="0"/>
                        <a:cs typeface="Arial" pitchFamily="34" charset="0"/>
                      </a:endParaRPr>
                    </a:p>
                  </a:txBody>
                  <a:tcPr marL="8299" marR="8299" marT="8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200" b="1" i="0" u="none" strike="noStrike" dirty="0" smtClean="0">
                          <a:solidFill>
                            <a:srgbClr val="000000"/>
                          </a:solidFill>
                          <a:latin typeface="Arial" pitchFamily="34" charset="0"/>
                          <a:cs typeface="Arial" pitchFamily="34" charset="0"/>
                        </a:rPr>
                        <a:t>1.3MP/ 2MP</a:t>
                      </a:r>
                      <a:endParaRPr lang="en-US" sz="1200" b="1" i="0" u="none" strike="noStrike" dirty="0">
                        <a:solidFill>
                          <a:srgbClr val="000000"/>
                        </a:solidFill>
                        <a:latin typeface="Arial" pitchFamily="34" charset="0"/>
                        <a:cs typeface="Arial" pitchFamily="34" charset="0"/>
                      </a:endParaRPr>
                    </a:p>
                  </a:txBody>
                  <a:tcPr marL="8299" marR="8299" marT="829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rtl="0" fontAlgn="b"/>
                      <a:r>
                        <a:rPr lang="en-US" sz="1200" b="1" i="0" u="none" strike="noStrike" dirty="0" smtClean="0">
                          <a:solidFill>
                            <a:srgbClr val="000000"/>
                          </a:solidFill>
                          <a:latin typeface="Arial" pitchFamily="34" charset="0"/>
                          <a:cs typeface="Arial" pitchFamily="34" charset="0"/>
                        </a:rPr>
                        <a:t>1.3MP/1080p</a:t>
                      </a:r>
                      <a:endParaRPr lang="en-US" sz="1200" b="1" i="0" u="none" strike="noStrike" dirty="0">
                        <a:solidFill>
                          <a:srgbClr val="000000"/>
                        </a:solidFill>
                        <a:latin typeface="Arial" pitchFamily="34" charset="0"/>
                        <a:cs typeface="Arial" pitchFamily="34" charset="0"/>
                      </a:endParaRPr>
                    </a:p>
                  </a:txBody>
                  <a:tcPr marL="8299" marR="8299" marT="82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rtl="0" fontAlgn="b"/>
                      <a:r>
                        <a:rPr lang="en-US" sz="1200" b="1" i="0" u="none" strike="noStrike" dirty="0" smtClean="0">
                          <a:solidFill>
                            <a:srgbClr val="000000"/>
                          </a:solidFill>
                          <a:latin typeface="Arial" pitchFamily="34" charset="0"/>
                          <a:cs typeface="Arial" pitchFamily="34" charset="0"/>
                        </a:rPr>
                        <a:t>3MP</a:t>
                      </a:r>
                      <a:endParaRPr lang="en-US" sz="1200" b="1" i="0" u="none" strike="noStrike" dirty="0">
                        <a:solidFill>
                          <a:srgbClr val="000000"/>
                        </a:solidFill>
                        <a:latin typeface="Arial" pitchFamily="34" charset="0"/>
                        <a:cs typeface="Arial" pitchFamily="34" charset="0"/>
                      </a:endParaRPr>
                    </a:p>
                  </a:txBody>
                  <a:tcPr marL="8299" marR="8299" marT="82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rtl="0" fontAlgn="b"/>
                      <a:r>
                        <a:rPr lang="en-US" sz="1200" b="1" i="0" u="none" strike="noStrike" dirty="0" smtClean="0">
                          <a:solidFill>
                            <a:srgbClr val="000000"/>
                          </a:solidFill>
                          <a:latin typeface="Arial" pitchFamily="34" charset="0"/>
                          <a:cs typeface="Arial" pitchFamily="34" charset="0"/>
                        </a:rPr>
                        <a:t>3MP/5MP</a:t>
                      </a:r>
                      <a:endParaRPr lang="en-US" sz="1200" b="1" i="0" u="none" strike="noStrike" dirty="0">
                        <a:solidFill>
                          <a:srgbClr val="000000"/>
                        </a:solidFill>
                        <a:latin typeface="Arial" pitchFamily="34" charset="0"/>
                        <a:cs typeface="Arial" pitchFamily="34" charset="0"/>
                      </a:endParaRPr>
                    </a:p>
                  </a:txBody>
                  <a:tcPr marL="8299" marR="8299" marT="82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rtl="0" fontAlgn="b"/>
                      <a:r>
                        <a:rPr lang="en-US" sz="1200" b="1" i="0" u="none" strike="noStrike" dirty="0" smtClean="0">
                          <a:solidFill>
                            <a:srgbClr val="000000"/>
                          </a:solidFill>
                          <a:latin typeface="Arial" pitchFamily="34" charset="0"/>
                          <a:cs typeface="Arial" pitchFamily="34" charset="0"/>
                        </a:rPr>
                        <a:t>10MP</a:t>
                      </a:r>
                      <a:endParaRPr lang="en-US" sz="1200" b="1" i="0" u="none" strike="noStrike" dirty="0">
                        <a:solidFill>
                          <a:srgbClr val="000000"/>
                        </a:solidFill>
                        <a:latin typeface="Arial" pitchFamily="34" charset="0"/>
                        <a:cs typeface="Arial" pitchFamily="34" charset="0"/>
                      </a:endParaRPr>
                    </a:p>
                  </a:txBody>
                  <a:tcPr marL="8299" marR="8299" marT="82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548366">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1" i="0" u="none" strike="noStrike" dirty="0" smtClean="0">
                          <a:solidFill>
                            <a:schemeClr val="tx1"/>
                          </a:solidFill>
                          <a:latin typeface="Arial" pitchFamily="34" charset="0"/>
                          <a:cs typeface="Arial" pitchFamily="34" charset="0"/>
                        </a:rPr>
                        <a:t>Sensor</a:t>
                      </a:r>
                      <a:r>
                        <a:rPr lang="en-US" sz="1200" b="1" i="0" u="none" strike="noStrike" baseline="0" dirty="0" smtClean="0">
                          <a:solidFill>
                            <a:schemeClr val="tx1"/>
                          </a:solidFill>
                          <a:latin typeface="Arial" pitchFamily="34" charset="0"/>
                          <a:cs typeface="Arial" pitchFamily="34" charset="0"/>
                        </a:rPr>
                        <a:t> Size</a:t>
                      </a:r>
                      <a:r>
                        <a:rPr lang="en-US" sz="1200" b="1" i="0" u="none" strike="noStrike" dirty="0" smtClean="0">
                          <a:solidFill>
                            <a:schemeClr val="tx1"/>
                          </a:solidFill>
                          <a:latin typeface="Arial" pitchFamily="34" charset="0"/>
                          <a:cs typeface="Arial" pitchFamily="34" charset="0"/>
                        </a:rPr>
                        <a:t>         </a:t>
                      </a:r>
                      <a:endParaRPr lang="en-US" sz="1200" b="1" i="0" u="none" strike="noStrike" dirty="0">
                        <a:solidFill>
                          <a:schemeClr val="tx1"/>
                        </a:solidFill>
                        <a:latin typeface="Arial" pitchFamily="34" charset="0"/>
                        <a:cs typeface="Arial" pitchFamily="34" charset="0"/>
                      </a:endParaRPr>
                    </a:p>
                  </a:txBody>
                  <a:tcPr marL="8299" marR="8299" marT="82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US" sz="1600" b="1" i="0" u="none" strike="noStrike" dirty="0" smtClean="0">
                          <a:solidFill>
                            <a:srgbClr val="000000"/>
                          </a:solidFill>
                          <a:latin typeface="Arial" pitchFamily="34" charset="0"/>
                          <a:cs typeface="Arial" pitchFamily="34" charset="0"/>
                        </a:rPr>
                        <a:t>1/</a:t>
                      </a:r>
                      <a:r>
                        <a:rPr lang="en-US" sz="1600" b="1" i="0" u="none" strike="noStrike" baseline="0" dirty="0" smtClean="0">
                          <a:solidFill>
                            <a:srgbClr val="000000"/>
                          </a:solidFill>
                          <a:latin typeface="Arial" pitchFamily="34" charset="0"/>
                          <a:cs typeface="Arial" pitchFamily="34" charset="0"/>
                        </a:rPr>
                        <a:t>2</a:t>
                      </a:r>
                      <a:r>
                        <a:rPr lang="en-US" sz="1600" b="1" i="0" u="none" strike="noStrike" dirty="0" smtClean="0">
                          <a:solidFill>
                            <a:srgbClr val="000000"/>
                          </a:solidFill>
                          <a:latin typeface="Arial" pitchFamily="34" charset="0"/>
                          <a:cs typeface="Arial" pitchFamily="34" charset="0"/>
                        </a:rPr>
                        <a:t>”</a:t>
                      </a:r>
                      <a:endParaRPr lang="en-US" sz="1600" b="1" i="0" u="none" strike="noStrike" dirty="0">
                        <a:solidFill>
                          <a:srgbClr val="000000"/>
                        </a:solidFill>
                        <a:latin typeface="Arial" pitchFamily="34" charset="0"/>
                        <a:cs typeface="Arial" pitchFamily="34" charset="0"/>
                      </a:endParaRPr>
                    </a:p>
                  </a:txBody>
                  <a:tcPr marL="8299" marR="8299" marT="82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600" b="1" i="0" u="none" strike="noStrike" dirty="0" smtClean="0">
                          <a:solidFill>
                            <a:srgbClr val="000000"/>
                          </a:solidFill>
                          <a:latin typeface="Arial" pitchFamily="34" charset="0"/>
                          <a:cs typeface="Arial" pitchFamily="34" charset="0"/>
                        </a:rPr>
                        <a:t>1/2.7”</a:t>
                      </a:r>
                      <a:endParaRPr lang="en-US" sz="1600" b="1" i="0" u="none" strike="noStrike" dirty="0">
                        <a:solidFill>
                          <a:srgbClr val="000000"/>
                        </a:solidFill>
                        <a:latin typeface="Arial" pitchFamily="34" charset="0"/>
                        <a:cs typeface="Arial" pitchFamily="34" charset="0"/>
                      </a:endParaRPr>
                    </a:p>
                  </a:txBody>
                  <a:tcPr marL="8299" marR="8299" marT="82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600" b="1" i="0" u="none" strike="noStrike" dirty="0" smtClean="0">
                          <a:solidFill>
                            <a:srgbClr val="000000"/>
                          </a:solidFill>
                          <a:latin typeface="Arial" pitchFamily="34" charset="0"/>
                          <a:cs typeface="Arial" pitchFamily="34" charset="0"/>
                        </a:rPr>
                        <a:t>1/2</a:t>
                      </a:r>
                      <a:endParaRPr lang="en-US" sz="1600" b="1" i="0" u="none" strike="noStrike" dirty="0">
                        <a:solidFill>
                          <a:srgbClr val="000000"/>
                        </a:solidFill>
                        <a:latin typeface="Arial" pitchFamily="34" charset="0"/>
                        <a:cs typeface="Arial" pitchFamily="34" charset="0"/>
                      </a:endParaRPr>
                    </a:p>
                  </a:txBody>
                  <a:tcPr marL="8299" marR="8299" marT="82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600" b="1" i="0" u="none" strike="noStrike" dirty="0" smtClean="0">
                          <a:solidFill>
                            <a:srgbClr val="000000"/>
                          </a:solidFill>
                          <a:latin typeface="Arial" pitchFamily="34" charset="0"/>
                          <a:cs typeface="Arial" pitchFamily="34" charset="0"/>
                        </a:rPr>
                        <a:t>1/2.5”</a:t>
                      </a:r>
                      <a:endParaRPr lang="en-US" sz="1600" b="1" i="0" u="none" strike="noStrike" dirty="0">
                        <a:solidFill>
                          <a:srgbClr val="000000"/>
                        </a:solidFill>
                        <a:latin typeface="Arial" pitchFamily="34" charset="0"/>
                        <a:cs typeface="Arial" pitchFamily="34" charset="0"/>
                      </a:endParaRPr>
                    </a:p>
                  </a:txBody>
                  <a:tcPr marL="8299" marR="8299" marT="82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600" b="1" i="0" u="none" strike="noStrike" dirty="0" smtClean="0">
                          <a:solidFill>
                            <a:srgbClr val="000000"/>
                          </a:solidFill>
                          <a:latin typeface="Arial" pitchFamily="34" charset="0"/>
                          <a:cs typeface="Arial" pitchFamily="34" charset="0"/>
                        </a:rPr>
                        <a:t>1/2.3”</a:t>
                      </a:r>
                      <a:endParaRPr lang="en-US" sz="1600" b="1" i="0" u="none" strike="noStrike" dirty="0">
                        <a:solidFill>
                          <a:srgbClr val="000000"/>
                        </a:solidFill>
                        <a:latin typeface="Arial" pitchFamily="34" charset="0"/>
                        <a:cs typeface="Arial" pitchFamily="34" charset="0"/>
                      </a:endParaRPr>
                    </a:p>
                  </a:txBody>
                  <a:tcPr marL="8299" marR="8299" marT="82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12" name="Table 11"/>
          <p:cNvGraphicFramePr>
            <a:graphicFrameLocks noGrp="1"/>
          </p:cNvGraphicFramePr>
          <p:nvPr/>
        </p:nvGraphicFramePr>
        <p:xfrm>
          <a:off x="3124201" y="1123951"/>
          <a:ext cx="5334000" cy="2190751"/>
        </p:xfrm>
        <a:graphic>
          <a:graphicData uri="http://schemas.openxmlformats.org/drawingml/2006/table">
            <a:tbl>
              <a:tblPr firstRow="1" bandRow="1">
                <a:tableStyleId>{073A0DAA-6AF3-43AB-8588-CEC1D06C72B9}</a:tableStyleId>
              </a:tblPr>
              <a:tblGrid>
                <a:gridCol w="1333500"/>
                <a:gridCol w="1333500"/>
                <a:gridCol w="1333500"/>
                <a:gridCol w="1333500"/>
              </a:tblGrid>
              <a:tr h="585611">
                <a:tc>
                  <a:txBody>
                    <a:bodyPr/>
                    <a:lstStyle/>
                    <a:p>
                      <a:r>
                        <a:rPr lang="en-US" sz="1200" dirty="0" smtClean="0"/>
                        <a:t>Image</a:t>
                      </a:r>
                      <a:r>
                        <a:rPr lang="en-US" sz="1200" baseline="0" dirty="0" smtClean="0"/>
                        <a:t> Sensor</a:t>
                      </a:r>
                      <a:endParaRPr lang="en-US" sz="1200" dirty="0"/>
                    </a:p>
                  </a:txBody>
                  <a:tcPr/>
                </a:tc>
                <a:tc>
                  <a:txBody>
                    <a:bodyPr/>
                    <a:lstStyle/>
                    <a:p>
                      <a:pPr algn="ctr"/>
                      <a:r>
                        <a:rPr lang="en-US" sz="1200" dirty="0" smtClean="0"/>
                        <a:t>Horizontal: H</a:t>
                      </a:r>
                      <a:endParaRPr lang="en-US" sz="1200" dirty="0"/>
                    </a:p>
                  </a:txBody>
                  <a:tcPr/>
                </a:tc>
                <a:tc>
                  <a:txBody>
                    <a:bodyPr/>
                    <a:lstStyle/>
                    <a:p>
                      <a:pPr algn="ctr"/>
                      <a:r>
                        <a:rPr lang="en-US" sz="1200" dirty="0" smtClean="0"/>
                        <a:t>Vertical: V</a:t>
                      </a:r>
                      <a:endParaRPr lang="en-US" sz="1200" dirty="0"/>
                    </a:p>
                  </a:txBody>
                  <a:tcPr/>
                </a:tc>
                <a:tc>
                  <a:txBody>
                    <a:bodyPr/>
                    <a:lstStyle/>
                    <a:p>
                      <a:pPr algn="ctr"/>
                      <a:r>
                        <a:rPr lang="en-US" sz="1200" dirty="0" smtClean="0"/>
                        <a:t>Diagonal: D</a:t>
                      </a:r>
                      <a:endParaRPr lang="en-US" sz="1200" dirty="0"/>
                    </a:p>
                  </a:txBody>
                  <a:tcPr/>
                </a:tc>
              </a:tr>
              <a:tr h="321028">
                <a:tc>
                  <a:txBody>
                    <a:bodyPr/>
                    <a:lstStyle/>
                    <a:p>
                      <a:pPr algn="ctr"/>
                      <a:r>
                        <a:rPr lang="en-US" sz="1200" dirty="0" smtClean="0"/>
                        <a:t>1”</a:t>
                      </a:r>
                      <a:endParaRPr lang="en-US" sz="1200" dirty="0"/>
                    </a:p>
                  </a:txBody>
                  <a:tcPr/>
                </a:tc>
                <a:tc>
                  <a:txBody>
                    <a:bodyPr/>
                    <a:lstStyle/>
                    <a:p>
                      <a:pPr algn="ctr"/>
                      <a:r>
                        <a:rPr lang="en-US" sz="1200" dirty="0" smtClean="0"/>
                        <a:t>12.8mm</a:t>
                      </a:r>
                      <a:endParaRPr lang="en-US" sz="1200" dirty="0"/>
                    </a:p>
                  </a:txBody>
                  <a:tcPr/>
                </a:tc>
                <a:tc>
                  <a:txBody>
                    <a:bodyPr/>
                    <a:lstStyle/>
                    <a:p>
                      <a:pPr algn="ctr"/>
                      <a:r>
                        <a:rPr lang="en-US" sz="1200" dirty="0" smtClean="0"/>
                        <a:t>9.6mm</a:t>
                      </a:r>
                      <a:endParaRPr lang="en-US" sz="1200" dirty="0"/>
                    </a:p>
                  </a:txBody>
                  <a:tcPr/>
                </a:tc>
                <a:tc>
                  <a:txBody>
                    <a:bodyPr/>
                    <a:lstStyle/>
                    <a:p>
                      <a:pPr algn="ctr"/>
                      <a:r>
                        <a:rPr lang="en-US" sz="1200" dirty="0" smtClean="0"/>
                        <a:t>16mm</a:t>
                      </a:r>
                      <a:endParaRPr lang="en-US" sz="1200" dirty="0"/>
                    </a:p>
                  </a:txBody>
                  <a:tcPr/>
                </a:tc>
              </a:tr>
              <a:tr h="3210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2/3”</a:t>
                      </a:r>
                      <a:endParaRPr lang="en-US" sz="1200" dirty="0"/>
                    </a:p>
                  </a:txBody>
                  <a:tcPr/>
                </a:tc>
                <a:tc>
                  <a:txBody>
                    <a:bodyPr/>
                    <a:lstStyle/>
                    <a:p>
                      <a:pPr algn="ctr"/>
                      <a:r>
                        <a:rPr lang="en-US" sz="1200" dirty="0" smtClean="0"/>
                        <a:t>8.8mm</a:t>
                      </a:r>
                      <a:endParaRPr lang="en-US" sz="1200" dirty="0"/>
                    </a:p>
                  </a:txBody>
                  <a:tcPr/>
                </a:tc>
                <a:tc>
                  <a:txBody>
                    <a:bodyPr/>
                    <a:lstStyle/>
                    <a:p>
                      <a:pPr algn="ctr"/>
                      <a:r>
                        <a:rPr lang="en-US" sz="1200" dirty="0" smtClean="0"/>
                        <a:t>6.6mm</a:t>
                      </a:r>
                      <a:endParaRPr lang="en-US" sz="1200" dirty="0"/>
                    </a:p>
                  </a:txBody>
                  <a:tcPr/>
                </a:tc>
                <a:tc>
                  <a:txBody>
                    <a:bodyPr/>
                    <a:lstStyle/>
                    <a:p>
                      <a:pPr algn="ctr"/>
                      <a:r>
                        <a:rPr lang="en-US" sz="1200" dirty="0" smtClean="0"/>
                        <a:t>11mm</a:t>
                      </a:r>
                      <a:endParaRPr lang="en-US" sz="1200" dirty="0"/>
                    </a:p>
                  </a:txBody>
                  <a:tcPr/>
                </a:tc>
              </a:tr>
              <a:tr h="321028">
                <a:tc>
                  <a:txBody>
                    <a:bodyPr/>
                    <a:lstStyle/>
                    <a:p>
                      <a:pPr algn="ctr"/>
                      <a:r>
                        <a:rPr lang="en-US" sz="1200" dirty="0" smtClean="0"/>
                        <a:t>1/2"</a:t>
                      </a:r>
                      <a:endParaRPr lang="en-US" sz="1200" dirty="0"/>
                    </a:p>
                  </a:txBody>
                  <a:tcPr/>
                </a:tc>
                <a:tc>
                  <a:txBody>
                    <a:bodyPr/>
                    <a:lstStyle/>
                    <a:p>
                      <a:pPr algn="ctr"/>
                      <a:r>
                        <a:rPr lang="en-US" sz="1200" dirty="0" smtClean="0"/>
                        <a:t>6.4mm</a:t>
                      </a:r>
                      <a:endParaRPr lang="en-US" sz="1200" dirty="0"/>
                    </a:p>
                  </a:txBody>
                  <a:tcPr/>
                </a:tc>
                <a:tc>
                  <a:txBody>
                    <a:bodyPr/>
                    <a:lstStyle/>
                    <a:p>
                      <a:pPr algn="ctr"/>
                      <a:r>
                        <a:rPr lang="en-US" sz="1200" dirty="0" smtClean="0"/>
                        <a:t>4.8mm</a:t>
                      </a:r>
                      <a:endParaRPr lang="en-US" sz="1200" dirty="0"/>
                    </a:p>
                  </a:txBody>
                  <a:tcPr/>
                </a:tc>
                <a:tc>
                  <a:txBody>
                    <a:bodyPr/>
                    <a:lstStyle/>
                    <a:p>
                      <a:pPr algn="ctr"/>
                      <a:r>
                        <a:rPr lang="en-US" sz="1200" dirty="0" smtClean="0"/>
                        <a:t>8.0mm</a:t>
                      </a:r>
                      <a:endParaRPr lang="en-US" sz="1200" dirty="0"/>
                    </a:p>
                  </a:txBody>
                  <a:tcPr/>
                </a:tc>
              </a:tr>
              <a:tr h="321028">
                <a:tc>
                  <a:txBody>
                    <a:bodyPr/>
                    <a:lstStyle/>
                    <a:p>
                      <a:pPr algn="ctr"/>
                      <a:r>
                        <a:rPr lang="en-US" sz="1200" dirty="0" smtClean="0"/>
                        <a:t>1/3”</a:t>
                      </a:r>
                      <a:endParaRPr lang="en-US" sz="1200" dirty="0"/>
                    </a:p>
                  </a:txBody>
                  <a:tcPr/>
                </a:tc>
                <a:tc>
                  <a:txBody>
                    <a:bodyPr/>
                    <a:lstStyle/>
                    <a:p>
                      <a:pPr algn="ctr"/>
                      <a:r>
                        <a:rPr lang="en-US" sz="1200" dirty="0" smtClean="0"/>
                        <a:t>4.8mm</a:t>
                      </a:r>
                      <a:endParaRPr lang="en-US" sz="1200" dirty="0"/>
                    </a:p>
                  </a:txBody>
                  <a:tcPr/>
                </a:tc>
                <a:tc>
                  <a:txBody>
                    <a:bodyPr/>
                    <a:lstStyle/>
                    <a:p>
                      <a:pPr algn="ctr"/>
                      <a:r>
                        <a:rPr lang="en-US" sz="1200" dirty="0" smtClean="0"/>
                        <a:t>3.6mm</a:t>
                      </a:r>
                      <a:endParaRPr lang="en-US" sz="1200" dirty="0"/>
                    </a:p>
                  </a:txBody>
                  <a:tcPr/>
                </a:tc>
                <a:tc>
                  <a:txBody>
                    <a:bodyPr/>
                    <a:lstStyle/>
                    <a:p>
                      <a:pPr algn="ctr"/>
                      <a:r>
                        <a:rPr lang="en-US" sz="1200" dirty="0" smtClean="0"/>
                        <a:t>6.0mm</a:t>
                      </a:r>
                      <a:endParaRPr lang="en-US" sz="1200" dirty="0"/>
                    </a:p>
                  </a:txBody>
                  <a:tcPr/>
                </a:tc>
              </a:tr>
              <a:tr h="321028">
                <a:tc>
                  <a:txBody>
                    <a:bodyPr/>
                    <a:lstStyle/>
                    <a:p>
                      <a:pPr algn="ctr"/>
                      <a:r>
                        <a:rPr lang="en-US" sz="1200" dirty="0" smtClean="0"/>
                        <a:t>1/4"</a:t>
                      </a:r>
                      <a:endParaRPr lang="en-US" sz="1200" dirty="0"/>
                    </a:p>
                  </a:txBody>
                  <a:tcPr/>
                </a:tc>
                <a:tc>
                  <a:txBody>
                    <a:bodyPr/>
                    <a:lstStyle/>
                    <a:p>
                      <a:pPr algn="ctr"/>
                      <a:r>
                        <a:rPr lang="en-US" sz="1200" dirty="0" smtClean="0"/>
                        <a:t>3.6mm</a:t>
                      </a:r>
                      <a:endParaRPr lang="en-US" sz="1200" dirty="0"/>
                    </a:p>
                  </a:txBody>
                  <a:tcPr/>
                </a:tc>
                <a:tc>
                  <a:txBody>
                    <a:bodyPr/>
                    <a:lstStyle/>
                    <a:p>
                      <a:pPr algn="ctr"/>
                      <a:r>
                        <a:rPr lang="en-US" sz="1200" dirty="0" smtClean="0"/>
                        <a:t>2.7mm</a:t>
                      </a:r>
                      <a:endParaRPr lang="en-US" sz="1200" dirty="0"/>
                    </a:p>
                  </a:txBody>
                  <a:tcPr/>
                </a:tc>
                <a:tc>
                  <a:txBody>
                    <a:bodyPr/>
                    <a:lstStyle/>
                    <a:p>
                      <a:pPr algn="ctr"/>
                      <a:r>
                        <a:rPr lang="en-US" sz="1200" dirty="0" smtClean="0"/>
                        <a:t>4.5mm</a:t>
                      </a:r>
                      <a:endParaRPr lang="en-US" sz="1200" dirty="0"/>
                    </a:p>
                  </a:txBody>
                  <a:tcPr/>
                </a:tc>
              </a:tr>
            </a:tbl>
          </a:graphicData>
        </a:graphic>
      </p:graphicFrame>
      <p:pic>
        <p:nvPicPr>
          <p:cNvPr id="1026" name="Picture 2"/>
          <p:cNvPicPr>
            <a:picLocks noChangeAspect="1" noChangeArrowheads="1"/>
          </p:cNvPicPr>
          <p:nvPr/>
        </p:nvPicPr>
        <p:blipFill>
          <a:blip r:embed="rId3" cstate="print"/>
          <a:srcRect/>
          <a:stretch>
            <a:fillRect/>
          </a:stretch>
        </p:blipFill>
        <p:spPr bwMode="auto">
          <a:xfrm>
            <a:off x="228600" y="2800350"/>
            <a:ext cx="1783038" cy="1732812"/>
          </a:xfrm>
          <a:prstGeom prst="rect">
            <a:avLst/>
          </a:prstGeom>
          <a:noFill/>
          <a:ln w="9525">
            <a:noFill/>
            <a:miter lim="800000"/>
            <a:headEnd/>
            <a:tailEnd/>
          </a:ln>
        </p:spPr>
      </p:pic>
    </p:spTree>
    <p:extLst>
      <p:ext uri="{BB962C8B-B14F-4D97-AF65-F5344CB8AC3E}">
        <p14:creationId xmlns:p14="http://schemas.microsoft.com/office/powerpoint/2010/main" val="31395770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Choosing the </a:t>
            </a:r>
            <a:r>
              <a:rPr lang="en-US" dirty="0" smtClean="0"/>
              <a:t>Right Grade Lens</a:t>
            </a:r>
            <a:endParaRPr lang="en-US" dirty="0"/>
          </a:p>
        </p:txBody>
      </p:sp>
      <p:sp>
        <p:nvSpPr>
          <p:cNvPr id="5" name="Content Placeholder 4"/>
          <p:cNvSpPr>
            <a:spLocks noGrp="1"/>
          </p:cNvSpPr>
          <p:nvPr>
            <p:ph idx="1"/>
          </p:nvPr>
        </p:nvSpPr>
        <p:spPr>
          <a:xfrm>
            <a:off x="91440" y="971552"/>
            <a:ext cx="8961120" cy="1752601"/>
          </a:xfrm>
        </p:spPr>
        <p:txBody>
          <a:bodyPr>
            <a:normAutofit/>
          </a:bodyPr>
          <a:lstStyle/>
          <a:p>
            <a:r>
              <a:rPr lang="en-US" sz="2400" dirty="0" smtClean="0"/>
              <a:t>The</a:t>
            </a:r>
            <a:r>
              <a:rPr lang="en-US" sz="2400" baseline="0" dirty="0" smtClean="0"/>
              <a:t> angle of view </a:t>
            </a:r>
            <a:r>
              <a:rPr lang="en-US" sz="2400" dirty="0" smtClean="0"/>
              <a:t>will determine the size of the field-of-view </a:t>
            </a:r>
            <a:r>
              <a:rPr lang="en-US" sz="2400" baseline="0" dirty="0" smtClean="0"/>
              <a:t>that will be displayed by a specific lens on a specific resolution camera</a:t>
            </a:r>
            <a:r>
              <a:rPr lang="en-US" sz="2400" dirty="0" smtClean="0"/>
              <a:t> at a specified distance.</a:t>
            </a:r>
            <a:endParaRPr lang="en-US" sz="2400" dirty="0"/>
          </a:p>
        </p:txBody>
      </p:sp>
      <p:pic>
        <p:nvPicPr>
          <p:cNvPr id="461826" name="Picture 2"/>
          <p:cNvPicPr>
            <a:picLocks noChangeAspect="1" noChangeArrowheads="1"/>
          </p:cNvPicPr>
          <p:nvPr/>
        </p:nvPicPr>
        <p:blipFill>
          <a:blip r:embed="rId2" cstate="print"/>
          <a:srcRect l="5128" t="45771" r="60687"/>
          <a:stretch>
            <a:fillRect/>
          </a:stretch>
        </p:blipFill>
        <p:spPr bwMode="auto">
          <a:xfrm>
            <a:off x="1371603" y="2190751"/>
            <a:ext cx="3467451" cy="2362200"/>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4648200" y="2596855"/>
            <a:ext cx="3352800" cy="823993"/>
          </a:xfrm>
          <a:prstGeom prst="rect">
            <a:avLst/>
          </a:prstGeom>
          <a:noFill/>
          <a:ln w="9525">
            <a:noFill/>
            <a:miter lim="800000"/>
            <a:headEnd/>
            <a:tailEnd/>
          </a:ln>
        </p:spPr>
      </p:pic>
      <p:sp>
        <p:nvSpPr>
          <p:cNvPr id="2052" name="Rectangle 4"/>
          <p:cNvSpPr>
            <a:spLocks noChangeArrowheads="1"/>
          </p:cNvSpPr>
          <p:nvPr/>
        </p:nvSpPr>
        <p:spPr bwMode="auto">
          <a:xfrm>
            <a:off x="1" y="4393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54" name="Rectangle 6"/>
          <p:cNvSpPr>
            <a:spLocks noChangeArrowheads="1"/>
          </p:cNvSpPr>
          <p:nvPr/>
        </p:nvSpPr>
        <p:spPr bwMode="auto">
          <a:xfrm>
            <a:off x="1" y="4393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21501629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Choosing the </a:t>
            </a:r>
            <a:r>
              <a:rPr lang="en-US" dirty="0" smtClean="0"/>
              <a:t>Right Grade Lens</a:t>
            </a:r>
            <a:endParaRPr lang="en-US" dirty="0"/>
          </a:p>
        </p:txBody>
      </p:sp>
      <p:pic>
        <p:nvPicPr>
          <p:cNvPr id="16386" name="Picture 2" descr="C:\Documents and Settings\hyang\Desktop\desk\Arecont Vision 20100715\technical\lens\10MP lens selection\Objective\Imatest\2010-03-18\5mm\10mp_3.8-13_F1.4_Fujinon.jpg"/>
          <p:cNvPicPr>
            <a:picLocks noChangeAspect="1" noChangeArrowheads="1"/>
          </p:cNvPicPr>
          <p:nvPr/>
        </p:nvPicPr>
        <p:blipFill>
          <a:blip r:embed="rId2" cstate="print"/>
          <a:srcRect/>
          <a:stretch>
            <a:fillRect/>
          </a:stretch>
        </p:blipFill>
        <p:spPr bwMode="auto">
          <a:xfrm>
            <a:off x="6019800" y="514350"/>
            <a:ext cx="2667001" cy="2011787"/>
          </a:xfrm>
          <a:prstGeom prst="rect">
            <a:avLst/>
          </a:prstGeom>
          <a:noFill/>
        </p:spPr>
      </p:pic>
      <p:pic>
        <p:nvPicPr>
          <p:cNvPr id="1027" name="Picture 3" descr="C:\Documents and Settings\hyang\Desktop\desk\Arecont Vision 20100715\technical\lens\10MP lens selection\Objective\Imatest\8mm comparison\2010-05-24\Tamron 8mm @f2.8.JPG"/>
          <p:cNvPicPr>
            <a:picLocks noChangeAspect="1" noChangeArrowheads="1"/>
          </p:cNvPicPr>
          <p:nvPr/>
        </p:nvPicPr>
        <p:blipFill>
          <a:blip r:embed="rId3" cstate="print"/>
          <a:srcRect/>
          <a:stretch>
            <a:fillRect/>
          </a:stretch>
        </p:blipFill>
        <p:spPr bwMode="auto">
          <a:xfrm>
            <a:off x="6019799" y="2643820"/>
            <a:ext cx="2667001" cy="2011948"/>
          </a:xfrm>
          <a:prstGeom prst="rect">
            <a:avLst/>
          </a:prstGeom>
          <a:noFill/>
        </p:spPr>
      </p:pic>
      <p:sp>
        <p:nvSpPr>
          <p:cNvPr id="11" name="Content Placeholder 4"/>
          <p:cNvSpPr>
            <a:spLocks noGrp="1"/>
          </p:cNvSpPr>
          <p:nvPr>
            <p:ph idx="1"/>
          </p:nvPr>
        </p:nvSpPr>
        <p:spPr>
          <a:xfrm>
            <a:off x="91440" y="666750"/>
            <a:ext cx="5699760" cy="3886200"/>
          </a:xfrm>
        </p:spPr>
        <p:txBody>
          <a:bodyPr>
            <a:normAutofit lnSpcReduction="10000"/>
          </a:bodyPr>
          <a:lstStyle/>
          <a:p>
            <a:r>
              <a:rPr lang="en-US" sz="2400" dirty="0" smtClean="0"/>
              <a:t>Very short focal lengths and the resulting wide angles of view can also introduce distortion of image edges.</a:t>
            </a:r>
          </a:p>
          <a:p>
            <a:r>
              <a:rPr lang="en-US" sz="2400" dirty="0"/>
              <a:t>R</a:t>
            </a:r>
            <a:r>
              <a:rPr lang="en-US" sz="2400" dirty="0" smtClean="0"/>
              <a:t>ectilinear lenses</a:t>
            </a:r>
            <a:r>
              <a:rPr lang="en-US" sz="2400" dirty="0"/>
              <a:t> </a:t>
            </a:r>
            <a:r>
              <a:rPr lang="en-US" sz="2400" dirty="0" smtClean="0"/>
              <a:t>offered by some optics manufactures may help reduce this effect. </a:t>
            </a:r>
          </a:p>
          <a:p>
            <a:r>
              <a:rPr lang="en-US" sz="2400" dirty="0"/>
              <a:t>I</a:t>
            </a:r>
            <a:r>
              <a:rPr lang="en-US" sz="2400" dirty="0" smtClean="0"/>
              <a:t>t is also important to remember a wider angle also lowers pixel density of the image compared to a narrower field-of-view on the same sensor. </a:t>
            </a:r>
          </a:p>
          <a:p>
            <a:endParaRPr lang="en-US" sz="2400" dirty="0" smtClean="0"/>
          </a:p>
          <a:p>
            <a:endParaRPr lang="en-US" sz="2400" dirty="0"/>
          </a:p>
        </p:txBody>
      </p:sp>
    </p:spTree>
    <p:extLst>
      <p:ext uri="{BB962C8B-B14F-4D97-AF65-F5344CB8AC3E}">
        <p14:creationId xmlns:p14="http://schemas.microsoft.com/office/powerpoint/2010/main" val="1373687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cs typeface="Arial" pitchFamily="34" charset="0"/>
              </a:rPr>
              <a:t>Choosing the </a:t>
            </a:r>
            <a:r>
              <a:rPr lang="en-US" dirty="0" smtClean="0">
                <a:cs typeface="Arial" pitchFamily="34" charset="0"/>
              </a:rPr>
              <a:t>Right Grade Lens</a:t>
            </a:r>
            <a:endParaRPr lang="en-US" dirty="0">
              <a:cs typeface="Arial" pitchFamily="34" charset="0"/>
            </a:endParaRPr>
          </a:p>
        </p:txBody>
      </p:sp>
      <p:pic>
        <p:nvPicPr>
          <p:cNvPr id="463874" name="Picture 2"/>
          <p:cNvPicPr>
            <a:picLocks noChangeAspect="1" noChangeArrowheads="1"/>
          </p:cNvPicPr>
          <p:nvPr/>
        </p:nvPicPr>
        <p:blipFill>
          <a:blip r:embed="rId2" cstate="print"/>
          <a:srcRect/>
          <a:stretch>
            <a:fillRect/>
          </a:stretch>
        </p:blipFill>
        <p:spPr bwMode="auto">
          <a:xfrm>
            <a:off x="672109" y="1894880"/>
            <a:ext cx="4572000" cy="842799"/>
          </a:xfrm>
          <a:prstGeom prst="rect">
            <a:avLst/>
          </a:prstGeom>
          <a:noFill/>
          <a:ln w="9525">
            <a:noFill/>
            <a:miter lim="800000"/>
            <a:headEnd/>
            <a:tailEnd/>
          </a:ln>
        </p:spPr>
      </p:pic>
      <p:sp>
        <p:nvSpPr>
          <p:cNvPr id="5" name="TextBox 4"/>
          <p:cNvSpPr txBox="1"/>
          <p:nvPr/>
        </p:nvSpPr>
        <p:spPr>
          <a:xfrm>
            <a:off x="381002" y="895350"/>
            <a:ext cx="5334000" cy="923330"/>
          </a:xfrm>
          <a:prstGeom prst="rect">
            <a:avLst/>
          </a:prstGeom>
          <a:noFill/>
        </p:spPr>
        <p:txBody>
          <a:bodyPr wrap="square" rtlCol="0">
            <a:spAutoFit/>
          </a:bodyPr>
          <a:lstStyle/>
          <a:p>
            <a:r>
              <a:rPr lang="en-US" b="1" dirty="0" smtClean="0">
                <a:solidFill>
                  <a:schemeClr val="tx1">
                    <a:lumMod val="65000"/>
                    <a:lumOff val="35000"/>
                  </a:schemeClr>
                </a:solidFill>
                <a:latin typeface="Arial" pitchFamily="34" charset="0"/>
                <a:cs typeface="Arial" pitchFamily="34" charset="0"/>
              </a:rPr>
              <a:t>The F No. indicates the aperture size of the lens. The smaller the value, the brighter the image produced by the lens. </a:t>
            </a:r>
            <a:endParaRPr lang="en-US" b="1" dirty="0">
              <a:solidFill>
                <a:schemeClr val="tx1">
                  <a:lumMod val="65000"/>
                  <a:lumOff val="35000"/>
                </a:schemeClr>
              </a:solidFill>
              <a:latin typeface="Arial" pitchFamily="34" charset="0"/>
              <a:cs typeface="Arial" pitchFamily="34" charset="0"/>
            </a:endParaRPr>
          </a:p>
        </p:txBody>
      </p:sp>
      <p:sp>
        <p:nvSpPr>
          <p:cNvPr id="16" name="TextBox 15"/>
          <p:cNvSpPr txBox="1"/>
          <p:nvPr/>
        </p:nvSpPr>
        <p:spPr>
          <a:xfrm>
            <a:off x="6141579" y="1383090"/>
            <a:ext cx="2743200" cy="3416320"/>
          </a:xfrm>
          <a:prstGeom prst="rect">
            <a:avLst/>
          </a:prstGeom>
          <a:noFill/>
        </p:spPr>
        <p:txBody>
          <a:bodyPr wrap="square" rtlCol="0">
            <a:spAutoFit/>
          </a:bodyPr>
          <a:lstStyle/>
          <a:p>
            <a:r>
              <a:rPr lang="en-US" b="1" dirty="0" smtClean="0">
                <a:solidFill>
                  <a:schemeClr val="tx1">
                    <a:lumMod val="65000"/>
                    <a:lumOff val="35000"/>
                  </a:schemeClr>
                </a:solidFill>
                <a:latin typeface="Arial" pitchFamily="34" charset="0"/>
                <a:cs typeface="Arial" pitchFamily="34" charset="0"/>
              </a:rPr>
              <a:t>As example - MPL4-10</a:t>
            </a:r>
          </a:p>
          <a:p>
            <a:r>
              <a:rPr lang="en-US" b="1" dirty="0" smtClean="0">
                <a:solidFill>
                  <a:schemeClr val="tx1">
                    <a:lumMod val="65000"/>
                    <a:lumOff val="35000"/>
                  </a:schemeClr>
                </a:solidFill>
                <a:latin typeface="Arial" pitchFamily="34" charset="0"/>
                <a:cs typeface="Arial" pitchFamily="34" charset="0"/>
              </a:rPr>
              <a:t>@ - 4.5mm F1.6 </a:t>
            </a:r>
            <a:endParaRPr lang="en-US" b="1" dirty="0">
              <a:solidFill>
                <a:schemeClr val="tx1">
                  <a:lumMod val="65000"/>
                  <a:lumOff val="35000"/>
                </a:schemeClr>
              </a:solidFill>
              <a:latin typeface="Arial" pitchFamily="34" charset="0"/>
              <a:cs typeface="Arial" pitchFamily="34" charset="0"/>
            </a:endParaRPr>
          </a:p>
          <a:p>
            <a:r>
              <a:rPr lang="en-US" b="1" dirty="0" smtClean="0">
                <a:solidFill>
                  <a:schemeClr val="tx1">
                    <a:lumMod val="65000"/>
                    <a:lumOff val="35000"/>
                  </a:schemeClr>
                </a:solidFill>
                <a:latin typeface="Arial" pitchFamily="34" charset="0"/>
                <a:cs typeface="Arial" pitchFamily="34" charset="0"/>
              </a:rPr>
              <a:t>@- 10mm F2.8</a:t>
            </a:r>
          </a:p>
          <a:p>
            <a:endParaRPr lang="en-US" b="1" dirty="0">
              <a:solidFill>
                <a:schemeClr val="tx1">
                  <a:lumMod val="65000"/>
                  <a:lumOff val="35000"/>
                </a:schemeClr>
              </a:solidFill>
              <a:latin typeface="Arial" pitchFamily="34" charset="0"/>
              <a:cs typeface="Arial" pitchFamily="34" charset="0"/>
            </a:endParaRPr>
          </a:p>
          <a:p>
            <a:r>
              <a:rPr lang="en-US" b="1" dirty="0" smtClean="0">
                <a:solidFill>
                  <a:schemeClr val="tx1">
                    <a:lumMod val="65000"/>
                    <a:lumOff val="35000"/>
                  </a:schemeClr>
                </a:solidFill>
                <a:latin typeface="Arial" pitchFamily="34" charset="0"/>
                <a:cs typeface="Arial" pitchFamily="34" charset="0"/>
              </a:rPr>
              <a:t>As sensor resolution gets higher pixel size gets smaller. </a:t>
            </a:r>
            <a:r>
              <a:rPr lang="en-US" b="1" dirty="0">
                <a:solidFill>
                  <a:schemeClr val="tx1">
                    <a:lumMod val="65000"/>
                    <a:lumOff val="35000"/>
                  </a:schemeClr>
                </a:solidFill>
                <a:latin typeface="Arial" pitchFamily="34" charset="0"/>
                <a:cs typeface="Arial" pitchFamily="34" charset="0"/>
              </a:rPr>
              <a:t>S</a:t>
            </a:r>
            <a:r>
              <a:rPr lang="en-US" b="1" dirty="0" smtClean="0">
                <a:solidFill>
                  <a:schemeClr val="tx1">
                    <a:lumMod val="65000"/>
                    <a:lumOff val="35000"/>
                  </a:schemeClr>
                </a:solidFill>
                <a:latin typeface="Arial" pitchFamily="34" charset="0"/>
                <a:cs typeface="Arial" pitchFamily="34" charset="0"/>
              </a:rPr>
              <a:t>maller F# will allow more light to reach the sensor. F# 1.2 – 1.4 will result in brighter less noisy images. </a:t>
            </a:r>
            <a:endParaRPr lang="en-US" b="1" dirty="0">
              <a:solidFill>
                <a:schemeClr val="tx1">
                  <a:lumMod val="65000"/>
                  <a:lumOff val="35000"/>
                </a:schemeClr>
              </a:solidFill>
              <a:latin typeface="Arial" pitchFamily="34" charset="0"/>
              <a:cs typeface="Arial" pitchFamily="34" charset="0"/>
            </a:endParaRPr>
          </a:p>
        </p:txBody>
      </p:sp>
      <p:sp>
        <p:nvSpPr>
          <p:cNvPr id="17" name="TextBox 16"/>
          <p:cNvSpPr txBox="1"/>
          <p:nvPr/>
        </p:nvSpPr>
        <p:spPr>
          <a:xfrm>
            <a:off x="5979207" y="133350"/>
            <a:ext cx="3124201" cy="1200329"/>
          </a:xfrm>
          <a:prstGeom prst="rect">
            <a:avLst/>
          </a:prstGeom>
          <a:noFill/>
        </p:spPr>
        <p:txBody>
          <a:bodyPr wrap="square" rtlCol="0">
            <a:spAutoFit/>
          </a:bodyPr>
          <a:lstStyle/>
          <a:p>
            <a:r>
              <a:rPr lang="en-US" b="1" dirty="0" smtClean="0">
                <a:solidFill>
                  <a:srgbClr val="FF0000"/>
                </a:solidFill>
                <a:latin typeface="Arial" pitchFamily="34" charset="0"/>
                <a:cs typeface="Arial" pitchFamily="34" charset="0"/>
              </a:rPr>
              <a:t>Note:</a:t>
            </a:r>
          </a:p>
          <a:p>
            <a:r>
              <a:rPr lang="en-US" b="1" dirty="0" smtClean="0">
                <a:solidFill>
                  <a:srgbClr val="FF0000"/>
                </a:solidFill>
                <a:latin typeface="Arial" pitchFamily="34" charset="0"/>
                <a:cs typeface="Arial" pitchFamily="34" charset="0"/>
              </a:rPr>
              <a:t>F# changes in Vari-focal lenses at Tele and Wide settings</a:t>
            </a:r>
            <a:endParaRPr lang="en-US" b="1" dirty="0">
              <a:solidFill>
                <a:srgbClr val="FF0000"/>
              </a:solidFill>
              <a:latin typeface="Arial" pitchFamily="34" charset="0"/>
              <a:cs typeface="Arial" pitchFamily="34" charset="0"/>
            </a:endParaRPr>
          </a:p>
        </p:txBody>
      </p:sp>
      <p:cxnSp>
        <p:nvCxnSpPr>
          <p:cNvPr id="19" name="Straight Connector 18"/>
          <p:cNvCxnSpPr/>
          <p:nvPr/>
        </p:nvCxnSpPr>
        <p:spPr>
          <a:xfrm>
            <a:off x="5943600" y="819150"/>
            <a:ext cx="0" cy="2209800"/>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cstate="print"/>
          <a:srcRect/>
          <a:stretch>
            <a:fillRect/>
          </a:stretch>
        </p:blipFill>
        <p:spPr bwMode="auto">
          <a:xfrm>
            <a:off x="276700" y="2953561"/>
            <a:ext cx="1066800" cy="1000737"/>
          </a:xfrm>
          <a:prstGeom prst="rect">
            <a:avLst/>
          </a:prstGeom>
          <a:noFill/>
          <a:ln w="9525">
            <a:noFill/>
            <a:miter lim="800000"/>
            <a:headEnd/>
            <a:tailEnd/>
          </a:ln>
        </p:spPr>
      </p:pic>
      <p:sp>
        <p:nvSpPr>
          <p:cNvPr id="24" name="TextBox 23"/>
          <p:cNvSpPr txBox="1"/>
          <p:nvPr/>
        </p:nvSpPr>
        <p:spPr>
          <a:xfrm>
            <a:off x="456492" y="4020360"/>
            <a:ext cx="646331" cy="369332"/>
          </a:xfrm>
          <a:prstGeom prst="rect">
            <a:avLst/>
          </a:prstGeom>
          <a:noFill/>
        </p:spPr>
        <p:txBody>
          <a:bodyPr wrap="none" rtlCol="0">
            <a:spAutoFit/>
          </a:bodyPr>
          <a:lstStyle/>
          <a:p>
            <a:r>
              <a:rPr lang="en-US" dirty="0" smtClean="0">
                <a:latin typeface="Arial" pitchFamily="34" charset="0"/>
                <a:cs typeface="Arial" pitchFamily="34" charset="0"/>
              </a:rPr>
              <a:t>F1.4</a:t>
            </a:r>
            <a:endParaRPr lang="en-US" dirty="0">
              <a:latin typeface="Arial" pitchFamily="34" charset="0"/>
              <a:cs typeface="Arial" pitchFamily="34" charset="0"/>
            </a:endParaRPr>
          </a:p>
        </p:txBody>
      </p:sp>
      <p:pic>
        <p:nvPicPr>
          <p:cNvPr id="1027" name="Picture 3"/>
          <p:cNvPicPr>
            <a:picLocks noChangeAspect="1" noChangeArrowheads="1"/>
          </p:cNvPicPr>
          <p:nvPr/>
        </p:nvPicPr>
        <p:blipFill>
          <a:blip r:embed="rId4" cstate="print"/>
          <a:srcRect/>
          <a:stretch>
            <a:fillRect/>
          </a:stretch>
        </p:blipFill>
        <p:spPr bwMode="auto">
          <a:xfrm>
            <a:off x="1267301" y="2889030"/>
            <a:ext cx="1066800" cy="1059559"/>
          </a:xfrm>
          <a:prstGeom prst="rect">
            <a:avLst/>
          </a:prstGeom>
          <a:noFill/>
          <a:ln w="9525">
            <a:noFill/>
            <a:miter lim="800000"/>
            <a:headEnd/>
            <a:tailEnd/>
          </a:ln>
        </p:spPr>
      </p:pic>
      <p:sp>
        <p:nvSpPr>
          <p:cNvPr id="25" name="TextBox 24"/>
          <p:cNvSpPr txBox="1"/>
          <p:nvPr/>
        </p:nvSpPr>
        <p:spPr>
          <a:xfrm>
            <a:off x="1621816" y="4032028"/>
            <a:ext cx="453970" cy="369332"/>
          </a:xfrm>
          <a:prstGeom prst="rect">
            <a:avLst/>
          </a:prstGeom>
          <a:noFill/>
        </p:spPr>
        <p:txBody>
          <a:bodyPr wrap="none" rtlCol="0">
            <a:spAutoFit/>
          </a:bodyPr>
          <a:lstStyle/>
          <a:p>
            <a:r>
              <a:rPr lang="en-US" dirty="0" smtClean="0">
                <a:latin typeface="Arial" pitchFamily="34" charset="0"/>
                <a:cs typeface="Arial" pitchFamily="34" charset="0"/>
              </a:rPr>
              <a:t>F2</a:t>
            </a:r>
            <a:endParaRPr lang="en-US" dirty="0">
              <a:latin typeface="Arial" pitchFamily="34" charset="0"/>
              <a:cs typeface="Arial" pitchFamily="34" charset="0"/>
            </a:endParaRPr>
          </a:p>
        </p:txBody>
      </p:sp>
      <p:pic>
        <p:nvPicPr>
          <p:cNvPr id="1028" name="Picture 4"/>
          <p:cNvPicPr>
            <a:picLocks noChangeAspect="1" noChangeArrowheads="1"/>
          </p:cNvPicPr>
          <p:nvPr/>
        </p:nvPicPr>
        <p:blipFill>
          <a:blip r:embed="rId5" cstate="print"/>
          <a:srcRect/>
          <a:stretch>
            <a:fillRect/>
          </a:stretch>
        </p:blipFill>
        <p:spPr bwMode="auto">
          <a:xfrm>
            <a:off x="2334102" y="2899482"/>
            <a:ext cx="1106475" cy="1066800"/>
          </a:xfrm>
          <a:prstGeom prst="rect">
            <a:avLst/>
          </a:prstGeom>
          <a:noFill/>
          <a:ln w="9525">
            <a:noFill/>
            <a:miter lim="800000"/>
            <a:headEnd/>
            <a:tailEnd/>
          </a:ln>
        </p:spPr>
      </p:pic>
      <p:sp>
        <p:nvSpPr>
          <p:cNvPr id="27" name="TextBox 26"/>
          <p:cNvSpPr txBox="1"/>
          <p:nvPr/>
        </p:nvSpPr>
        <p:spPr>
          <a:xfrm>
            <a:off x="2562704" y="4042482"/>
            <a:ext cx="646331" cy="369332"/>
          </a:xfrm>
          <a:prstGeom prst="rect">
            <a:avLst/>
          </a:prstGeom>
          <a:noFill/>
        </p:spPr>
        <p:txBody>
          <a:bodyPr wrap="none" rtlCol="0">
            <a:spAutoFit/>
          </a:bodyPr>
          <a:lstStyle/>
          <a:p>
            <a:r>
              <a:rPr lang="en-US" dirty="0" smtClean="0">
                <a:latin typeface="Arial" pitchFamily="34" charset="0"/>
                <a:cs typeface="Arial" pitchFamily="34" charset="0"/>
              </a:rPr>
              <a:t>F2.8</a:t>
            </a:r>
            <a:endParaRPr lang="en-US" dirty="0">
              <a:latin typeface="Arial" pitchFamily="34" charset="0"/>
              <a:cs typeface="Arial" pitchFamily="34" charset="0"/>
            </a:endParaRPr>
          </a:p>
        </p:txBody>
      </p:sp>
      <p:pic>
        <p:nvPicPr>
          <p:cNvPr id="1029" name="Picture 5"/>
          <p:cNvPicPr>
            <a:picLocks noChangeAspect="1" noChangeArrowheads="1"/>
          </p:cNvPicPr>
          <p:nvPr/>
        </p:nvPicPr>
        <p:blipFill>
          <a:blip r:embed="rId6" cstate="print"/>
          <a:srcRect/>
          <a:stretch>
            <a:fillRect/>
          </a:stretch>
        </p:blipFill>
        <p:spPr bwMode="auto">
          <a:xfrm>
            <a:off x="3477102" y="2922841"/>
            <a:ext cx="1066800" cy="1040833"/>
          </a:xfrm>
          <a:prstGeom prst="rect">
            <a:avLst/>
          </a:prstGeom>
          <a:noFill/>
          <a:ln w="9525">
            <a:noFill/>
            <a:miter lim="800000"/>
            <a:headEnd/>
            <a:tailEnd/>
          </a:ln>
        </p:spPr>
      </p:pic>
      <p:sp>
        <p:nvSpPr>
          <p:cNvPr id="29" name="TextBox 28"/>
          <p:cNvSpPr txBox="1"/>
          <p:nvPr/>
        </p:nvSpPr>
        <p:spPr>
          <a:xfrm>
            <a:off x="3831616" y="3987784"/>
            <a:ext cx="453970" cy="369332"/>
          </a:xfrm>
          <a:prstGeom prst="rect">
            <a:avLst/>
          </a:prstGeom>
          <a:noFill/>
        </p:spPr>
        <p:txBody>
          <a:bodyPr wrap="none" rtlCol="0">
            <a:spAutoFit/>
          </a:bodyPr>
          <a:lstStyle/>
          <a:p>
            <a:r>
              <a:rPr lang="en-US" dirty="0" smtClean="0">
                <a:latin typeface="Arial" pitchFamily="34" charset="0"/>
                <a:cs typeface="Arial" pitchFamily="34" charset="0"/>
              </a:rPr>
              <a:t>F4</a:t>
            </a:r>
            <a:endParaRPr lang="en-US" dirty="0">
              <a:latin typeface="Arial" pitchFamily="34" charset="0"/>
              <a:cs typeface="Arial" pitchFamily="34" charset="0"/>
            </a:endParaRPr>
          </a:p>
        </p:txBody>
      </p:sp>
      <p:pic>
        <p:nvPicPr>
          <p:cNvPr id="1030" name="Picture 6"/>
          <p:cNvPicPr>
            <a:picLocks noChangeAspect="1" noChangeArrowheads="1"/>
          </p:cNvPicPr>
          <p:nvPr/>
        </p:nvPicPr>
        <p:blipFill>
          <a:blip r:embed="rId7" cstate="print"/>
          <a:srcRect/>
          <a:stretch>
            <a:fillRect/>
          </a:stretch>
        </p:blipFill>
        <p:spPr bwMode="auto">
          <a:xfrm>
            <a:off x="4620102" y="2877362"/>
            <a:ext cx="1143001" cy="1107891"/>
          </a:xfrm>
          <a:prstGeom prst="rect">
            <a:avLst/>
          </a:prstGeom>
          <a:noFill/>
          <a:ln w="9525">
            <a:noFill/>
            <a:miter lim="800000"/>
            <a:headEnd/>
            <a:tailEnd/>
          </a:ln>
        </p:spPr>
      </p:pic>
      <p:sp>
        <p:nvSpPr>
          <p:cNvPr id="31" name="TextBox 30"/>
          <p:cNvSpPr txBox="1"/>
          <p:nvPr/>
        </p:nvSpPr>
        <p:spPr>
          <a:xfrm>
            <a:off x="5001104" y="4007373"/>
            <a:ext cx="582211" cy="369332"/>
          </a:xfrm>
          <a:prstGeom prst="rect">
            <a:avLst/>
          </a:prstGeom>
          <a:noFill/>
        </p:spPr>
        <p:txBody>
          <a:bodyPr wrap="none" rtlCol="0">
            <a:spAutoFit/>
          </a:bodyPr>
          <a:lstStyle/>
          <a:p>
            <a:r>
              <a:rPr lang="en-US" dirty="0" smtClean="0">
                <a:latin typeface="Arial" pitchFamily="34" charset="0"/>
                <a:cs typeface="Arial" pitchFamily="34" charset="0"/>
              </a:rPr>
              <a:t>F22</a:t>
            </a:r>
            <a:endParaRPr lang="en-US" dirty="0">
              <a:latin typeface="Arial" pitchFamily="34" charset="0"/>
              <a:cs typeface="Arial" pitchFamily="34" charset="0"/>
            </a:endParaRPr>
          </a:p>
        </p:txBody>
      </p:sp>
    </p:spTree>
    <p:extLst>
      <p:ext uri="{BB962C8B-B14F-4D97-AF65-F5344CB8AC3E}">
        <p14:creationId xmlns:p14="http://schemas.microsoft.com/office/powerpoint/2010/main" val="34992260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Arial" pitchFamily="34" charset="0"/>
              </a:rPr>
              <a:t>Depth of Field</a:t>
            </a:r>
            <a:endParaRPr lang="en-US" dirty="0">
              <a:cs typeface="Arial" pitchFamily="34" charset="0"/>
            </a:endParaRPr>
          </a:p>
        </p:txBody>
      </p:sp>
      <p:pic>
        <p:nvPicPr>
          <p:cNvPr id="4" name="Picture 3" descr="camera-dof-cars-fast-360.jpg"/>
          <p:cNvPicPr>
            <a:picLocks noChangeAspect="1"/>
          </p:cNvPicPr>
          <p:nvPr/>
        </p:nvPicPr>
        <p:blipFill>
          <a:blip r:embed="rId2" cstate="print"/>
          <a:stretch>
            <a:fillRect/>
          </a:stretch>
        </p:blipFill>
        <p:spPr>
          <a:xfrm>
            <a:off x="685800" y="742950"/>
            <a:ext cx="3429000" cy="3429000"/>
          </a:xfrm>
          <a:prstGeom prst="rect">
            <a:avLst/>
          </a:prstGeom>
        </p:spPr>
      </p:pic>
      <p:pic>
        <p:nvPicPr>
          <p:cNvPr id="5" name="Picture 4" descr="camera-dof-cars-slow-360.jpg"/>
          <p:cNvPicPr>
            <a:picLocks noChangeAspect="1"/>
          </p:cNvPicPr>
          <p:nvPr/>
        </p:nvPicPr>
        <p:blipFill>
          <a:blip r:embed="rId3" cstate="print"/>
          <a:stretch>
            <a:fillRect/>
          </a:stretch>
        </p:blipFill>
        <p:spPr>
          <a:xfrm>
            <a:off x="5181600" y="742950"/>
            <a:ext cx="3429000" cy="3429000"/>
          </a:xfrm>
          <a:prstGeom prst="rect">
            <a:avLst/>
          </a:prstGeom>
        </p:spPr>
      </p:pic>
      <p:sp>
        <p:nvSpPr>
          <p:cNvPr id="6" name="TextBox 5"/>
          <p:cNvSpPr txBox="1"/>
          <p:nvPr/>
        </p:nvSpPr>
        <p:spPr>
          <a:xfrm>
            <a:off x="1219200" y="4248150"/>
            <a:ext cx="2377574" cy="369332"/>
          </a:xfrm>
          <a:prstGeom prst="rect">
            <a:avLst/>
          </a:prstGeom>
          <a:noFill/>
        </p:spPr>
        <p:txBody>
          <a:bodyPr wrap="none" rtlCol="0">
            <a:spAutoFit/>
          </a:bodyPr>
          <a:lstStyle/>
          <a:p>
            <a:r>
              <a:rPr lang="en-US" dirty="0" smtClean="0">
                <a:solidFill>
                  <a:schemeClr val="tx1">
                    <a:lumMod val="65000"/>
                    <a:lumOff val="35000"/>
                  </a:schemeClr>
                </a:solidFill>
                <a:latin typeface="Arial" pitchFamily="34" charset="0"/>
                <a:cs typeface="Arial" pitchFamily="34" charset="0"/>
              </a:rPr>
              <a:t>Shallow depth of field</a:t>
            </a:r>
            <a:endParaRPr lang="en-US" dirty="0">
              <a:solidFill>
                <a:schemeClr val="tx1">
                  <a:lumMod val="65000"/>
                  <a:lumOff val="35000"/>
                </a:schemeClr>
              </a:solidFill>
              <a:latin typeface="Arial" pitchFamily="34" charset="0"/>
              <a:cs typeface="Arial" pitchFamily="34" charset="0"/>
            </a:endParaRPr>
          </a:p>
        </p:txBody>
      </p:sp>
      <p:sp>
        <p:nvSpPr>
          <p:cNvPr id="7" name="TextBox 6"/>
          <p:cNvSpPr txBox="1"/>
          <p:nvPr/>
        </p:nvSpPr>
        <p:spPr>
          <a:xfrm>
            <a:off x="5943600" y="4248150"/>
            <a:ext cx="2121093" cy="369332"/>
          </a:xfrm>
          <a:prstGeom prst="rect">
            <a:avLst/>
          </a:prstGeom>
          <a:noFill/>
        </p:spPr>
        <p:txBody>
          <a:bodyPr wrap="none" rtlCol="0">
            <a:spAutoFit/>
          </a:bodyPr>
          <a:lstStyle/>
          <a:p>
            <a:r>
              <a:rPr lang="en-US" dirty="0" smtClean="0">
                <a:solidFill>
                  <a:schemeClr val="tx1">
                    <a:lumMod val="65000"/>
                    <a:lumOff val="35000"/>
                  </a:schemeClr>
                </a:solidFill>
                <a:latin typeface="Arial" pitchFamily="34" charset="0"/>
                <a:cs typeface="Arial" pitchFamily="34" charset="0"/>
              </a:rPr>
              <a:t>Deep depth of field</a:t>
            </a:r>
            <a:endParaRPr lang="en-US" dirty="0">
              <a:solidFill>
                <a:schemeClr val="tx1">
                  <a:lumMod val="65000"/>
                  <a:lumOff val="35000"/>
                </a:schemeClr>
              </a:solidFill>
              <a:latin typeface="Arial" pitchFamily="34" charset="0"/>
              <a:cs typeface="Arial" pitchFamily="34" charset="0"/>
            </a:endParaRPr>
          </a:p>
        </p:txBody>
      </p:sp>
    </p:spTree>
    <p:extLst>
      <p:ext uri="{BB962C8B-B14F-4D97-AF65-F5344CB8AC3E}">
        <p14:creationId xmlns:p14="http://schemas.microsoft.com/office/powerpoint/2010/main" val="34495132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763000" cy="590550"/>
          </a:xfrm>
        </p:spPr>
        <p:txBody>
          <a:bodyPr>
            <a:normAutofit/>
          </a:bodyPr>
          <a:lstStyle/>
          <a:p>
            <a:r>
              <a:rPr lang="en-US" dirty="0" smtClean="0"/>
              <a:t>Trade-Off Between Depth of Field and F No.</a:t>
            </a:r>
            <a:endParaRPr lang="en-US" dirty="0"/>
          </a:p>
        </p:txBody>
      </p:sp>
      <p:sp>
        <p:nvSpPr>
          <p:cNvPr id="7" name="Rectangle 6"/>
          <p:cNvSpPr/>
          <p:nvPr/>
        </p:nvSpPr>
        <p:spPr>
          <a:xfrm>
            <a:off x="4419600" y="1998039"/>
            <a:ext cx="4572000" cy="1200329"/>
          </a:xfrm>
          <a:prstGeom prst="rect">
            <a:avLst/>
          </a:prstGeom>
        </p:spPr>
        <p:txBody>
          <a:bodyPr wrap="square">
            <a:spAutoFit/>
          </a:bodyPr>
          <a:lstStyle/>
          <a:p>
            <a:r>
              <a:rPr lang="en-US" b="1" dirty="0" smtClean="0">
                <a:solidFill>
                  <a:schemeClr val="tx1">
                    <a:lumMod val="65000"/>
                    <a:lumOff val="35000"/>
                  </a:schemeClr>
                </a:solidFill>
                <a:latin typeface="Arial" pitchFamily="34" charset="0"/>
                <a:cs typeface="Arial" pitchFamily="34" charset="0"/>
              </a:rPr>
              <a:t>How to get deeper Depth of Field:</a:t>
            </a:r>
            <a:r>
              <a:rPr lang="en-US" dirty="0" smtClean="0">
                <a:solidFill>
                  <a:schemeClr val="tx1">
                    <a:lumMod val="65000"/>
                    <a:lumOff val="35000"/>
                  </a:schemeClr>
                </a:solidFill>
                <a:latin typeface="Arial" pitchFamily="34" charset="0"/>
                <a:cs typeface="Arial" pitchFamily="34" charset="0"/>
              </a:rPr>
              <a:t>　</a:t>
            </a:r>
          </a:p>
          <a:p>
            <a:r>
              <a:rPr lang="en-US" dirty="0" smtClean="0">
                <a:solidFill>
                  <a:schemeClr val="tx1">
                    <a:lumMod val="65000"/>
                    <a:lumOff val="35000"/>
                  </a:schemeClr>
                </a:solidFill>
                <a:latin typeface="Arial" pitchFamily="34" charset="0"/>
                <a:cs typeface="Arial" pitchFamily="34" charset="0"/>
              </a:rPr>
              <a:t>    1）Enlarge the F No. </a:t>
            </a:r>
          </a:p>
          <a:p>
            <a:r>
              <a:rPr lang="en-US" dirty="0" smtClean="0">
                <a:solidFill>
                  <a:schemeClr val="tx1">
                    <a:lumMod val="65000"/>
                    <a:lumOff val="35000"/>
                  </a:schemeClr>
                </a:solidFill>
                <a:latin typeface="Arial" pitchFamily="34" charset="0"/>
                <a:cs typeface="Arial" pitchFamily="34" charset="0"/>
              </a:rPr>
              <a:t>　2）Shorten focal length</a:t>
            </a:r>
          </a:p>
          <a:p>
            <a:r>
              <a:rPr lang="en-US" dirty="0" smtClean="0">
                <a:solidFill>
                  <a:schemeClr val="tx1">
                    <a:lumMod val="65000"/>
                    <a:lumOff val="35000"/>
                  </a:schemeClr>
                </a:solidFill>
                <a:latin typeface="Arial" pitchFamily="34" charset="0"/>
                <a:cs typeface="Arial" pitchFamily="34" charset="0"/>
              </a:rPr>
              <a:t>　3）Increase the distance to the object </a:t>
            </a:r>
          </a:p>
        </p:txBody>
      </p:sp>
      <p:grpSp>
        <p:nvGrpSpPr>
          <p:cNvPr id="3" name="Group 11"/>
          <p:cNvGrpSpPr/>
          <p:nvPr/>
        </p:nvGrpSpPr>
        <p:grpSpPr>
          <a:xfrm>
            <a:off x="195359" y="667640"/>
            <a:ext cx="4343401" cy="3800475"/>
            <a:chOff x="152400" y="1047750"/>
            <a:chExt cx="4343400" cy="3800475"/>
          </a:xfrm>
        </p:grpSpPr>
        <p:pic>
          <p:nvPicPr>
            <p:cNvPr id="217090" name="Picture 2"/>
            <p:cNvPicPr>
              <a:picLocks noChangeAspect="1" noChangeArrowheads="1"/>
            </p:cNvPicPr>
            <p:nvPr/>
          </p:nvPicPr>
          <p:blipFill>
            <a:blip r:embed="rId2" cstate="print"/>
            <a:srcRect/>
            <a:stretch>
              <a:fillRect/>
            </a:stretch>
          </p:blipFill>
          <p:spPr bwMode="auto">
            <a:xfrm>
              <a:off x="152400" y="1047750"/>
              <a:ext cx="4343400" cy="3800475"/>
            </a:xfrm>
            <a:prstGeom prst="rect">
              <a:avLst/>
            </a:prstGeom>
            <a:noFill/>
            <a:ln w="9525">
              <a:noFill/>
              <a:miter lim="800000"/>
              <a:headEnd/>
              <a:tailEnd/>
            </a:ln>
          </p:spPr>
        </p:pic>
        <p:sp>
          <p:nvSpPr>
            <p:cNvPr id="8" name="Rectangle 7"/>
            <p:cNvSpPr/>
            <p:nvPr/>
          </p:nvSpPr>
          <p:spPr>
            <a:xfrm>
              <a:off x="3395759" y="3321476"/>
              <a:ext cx="9144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430232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Choosing the </a:t>
            </a:r>
            <a:r>
              <a:rPr lang="en-US" dirty="0" smtClean="0"/>
              <a:t>Right Grade Lens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Arecont Vision </a:t>
            </a:r>
            <a:r>
              <a:rPr lang="en-US" dirty="0"/>
              <a:t>MegaDome</a:t>
            </a:r>
            <a:r>
              <a:rPr lang="en-US" baseline="30000" dirty="0" smtClean="0"/>
              <a:t>®</a:t>
            </a:r>
            <a:r>
              <a:rPr lang="en-US" dirty="0" smtClean="0"/>
              <a:t>, MegaView</a:t>
            </a:r>
            <a:r>
              <a:rPr lang="en-US" baseline="30000" dirty="0" smtClean="0"/>
              <a:t>®</a:t>
            </a:r>
            <a:r>
              <a:rPr lang="en-US" dirty="0" smtClean="0"/>
              <a:t> and SurroundVideo</a:t>
            </a:r>
            <a:r>
              <a:rPr lang="en-US" baseline="30000" dirty="0" smtClean="0"/>
              <a:t>®</a:t>
            </a:r>
            <a:r>
              <a:rPr lang="en-US" dirty="0" smtClean="0"/>
              <a:t> series come with optimal lenses already installed.</a:t>
            </a:r>
          </a:p>
          <a:p>
            <a:r>
              <a:rPr lang="en-US" dirty="0" smtClean="0"/>
              <a:t>We also carry a good selection of lenses for our box cameras: just select the appropriate grade for the resolution.</a:t>
            </a:r>
          </a:p>
          <a:p>
            <a:r>
              <a:rPr lang="en-US" dirty="0" smtClean="0"/>
              <a:t>If you need longer focal length or a specialty lens not in our line up, contact us for a listing of third-party lenses tested by our product management team.</a:t>
            </a:r>
            <a:endParaRPr lang="en-US" dirty="0"/>
          </a:p>
          <a:p>
            <a:endParaRPr lang="en-US" dirty="0"/>
          </a:p>
          <a:p>
            <a:endParaRPr lang="en-US" dirty="0"/>
          </a:p>
        </p:txBody>
      </p:sp>
    </p:spTree>
    <p:extLst>
      <p:ext uri="{BB962C8B-B14F-4D97-AF65-F5344CB8AC3E}">
        <p14:creationId xmlns:p14="http://schemas.microsoft.com/office/powerpoint/2010/main" val="11632949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114550"/>
            <a:ext cx="9144000" cy="381000"/>
          </a:xfrm>
          <a:prstGeom prst="rect">
            <a:avLst/>
          </a:prstGeom>
          <a:effectLst/>
        </p:spPr>
        <p:txBody>
          <a:bodyPr vert="horz" lIns="91440" tIns="45720" rIns="91440" bIns="45720" rtlCol="0" anchor="ctr">
            <a:noAutofit/>
          </a:bodyPr>
          <a:lstStyle>
            <a:lvl1pPr algn="l" defTabSz="914400" rtl="0" eaLnBrk="1" latinLnBrk="0" hangingPunct="1">
              <a:spcBef>
                <a:spcPct val="0"/>
              </a:spcBef>
              <a:buNone/>
              <a:defRPr sz="3600" kern="1200" baseline="0">
                <a:solidFill>
                  <a:schemeClr val="tx1"/>
                </a:solidFill>
                <a:effectLst>
                  <a:outerShdw blurRad="50800" dist="38100" dir="2700000" algn="tl" rotWithShape="0">
                    <a:prstClr val="black">
                      <a:alpha val="40000"/>
                    </a:prstClr>
                  </a:outerShdw>
                </a:effectLst>
                <a:latin typeface="Arial" pitchFamily="34" charset="0"/>
                <a:ea typeface="+mj-ea"/>
                <a:cs typeface="+mj-cs"/>
              </a:defRPr>
            </a:lvl1pPr>
          </a:lstStyle>
          <a:p>
            <a:pPr algn="ctr"/>
            <a:r>
              <a:rPr lang="en-US" sz="2500" spc="-60" dirty="0" smtClean="0">
                <a:solidFill>
                  <a:schemeClr val="bg1">
                    <a:lumMod val="50000"/>
                  </a:schemeClr>
                </a:solidFill>
                <a:effectLst/>
                <a:latin typeface="Arial"/>
                <a:cs typeface="Arial"/>
              </a:rPr>
              <a:t>Thank you!</a:t>
            </a:r>
            <a:endParaRPr lang="en-US" sz="2500" spc="-60" dirty="0">
              <a:solidFill>
                <a:schemeClr val="bg1">
                  <a:lumMod val="50000"/>
                </a:schemeClr>
              </a:solidFill>
              <a:effectLst/>
              <a:latin typeface="Arial"/>
              <a:cs typeface="Arial"/>
            </a:endParaRPr>
          </a:p>
        </p:txBody>
      </p:sp>
      <p:sp>
        <p:nvSpPr>
          <p:cNvPr id="3" name="Title 1"/>
          <p:cNvSpPr txBox="1">
            <a:spLocks/>
          </p:cNvSpPr>
          <p:nvPr/>
        </p:nvSpPr>
        <p:spPr>
          <a:xfrm>
            <a:off x="0" y="0"/>
            <a:ext cx="7543800" cy="59055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500" b="0" i="0" u="none" strike="noStrike" kern="1200" cap="none" spc="0" normalizeH="0" baseline="0" noProof="0" dirty="0" smtClean="0">
                <a:ln>
                  <a:noFill/>
                </a:ln>
                <a:solidFill>
                  <a:schemeClr val="bg1">
                    <a:lumMod val="50000"/>
                  </a:schemeClr>
                </a:solidFill>
                <a:effectLst/>
                <a:uLnTx/>
                <a:uFillTx/>
                <a:latin typeface="Arial" pitchFamily="34" charset="0"/>
                <a:ea typeface="+mj-ea"/>
                <a:cs typeface="+mj-cs"/>
              </a:rPr>
              <a:t>Q&amp;A</a:t>
            </a:r>
            <a:endParaRPr kumimoji="0" lang="en-US" sz="2500" b="0" i="0" u="none" strike="noStrike" kern="1200" cap="none" spc="0" normalizeH="0" baseline="0" noProof="0" dirty="0">
              <a:ln>
                <a:noFill/>
              </a:ln>
              <a:solidFill>
                <a:schemeClr val="bg1">
                  <a:lumMod val="50000"/>
                </a:schemeClr>
              </a:solidFill>
              <a:effectLst/>
              <a:uLnTx/>
              <a:uFillTx/>
              <a:latin typeface="Arial" pitchFamily="34" charset="0"/>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1581549135"/>
              </p:ext>
            </p:extLst>
          </p:nvPr>
        </p:nvGraphicFramePr>
        <p:xfrm>
          <a:off x="381000" y="819150"/>
          <a:ext cx="8686800"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600200" y="4925483"/>
            <a:ext cx="5943600" cy="215444"/>
          </a:xfrm>
          <a:prstGeom prst="rect">
            <a:avLst/>
          </a:prstGeom>
          <a:noFill/>
        </p:spPr>
        <p:txBody>
          <a:bodyPr wrap="square" rtlCol="0">
            <a:spAutoFit/>
          </a:bodyPr>
          <a:lstStyle/>
          <a:p>
            <a:r>
              <a:rPr lang="en-US" sz="800" i="1" dirty="0" smtClean="0">
                <a:solidFill>
                  <a:schemeClr val="bg1">
                    <a:lumMod val="50000"/>
                  </a:schemeClr>
                </a:solidFill>
                <a:latin typeface="Arial"/>
                <a:cs typeface="Arial"/>
              </a:rPr>
              <a:t>Manufacturer Value (Arecont Vision Estimates 5.12)</a:t>
            </a:r>
            <a:endParaRPr lang="en-US" sz="800" i="1" dirty="0">
              <a:solidFill>
                <a:schemeClr val="bg1">
                  <a:lumMod val="50000"/>
                </a:schemeClr>
              </a:solidFill>
              <a:latin typeface="Arial"/>
              <a:cs typeface="Arial"/>
            </a:endParaRPr>
          </a:p>
        </p:txBody>
      </p:sp>
      <p:sp>
        <p:nvSpPr>
          <p:cNvPr id="5" name="Title 1"/>
          <p:cNvSpPr txBox="1">
            <a:spLocks/>
          </p:cNvSpPr>
          <p:nvPr/>
        </p:nvSpPr>
        <p:spPr>
          <a:xfrm>
            <a:off x="152400" y="57150"/>
            <a:ext cx="9144000" cy="533400"/>
          </a:xfrm>
          <a:prstGeom prst="rect">
            <a:avLst/>
          </a:prstGeom>
          <a:effectLst/>
        </p:spPr>
        <p:txBody>
          <a:bodyPr vert="horz" lIns="91440" tIns="45720" rIns="91440" bIns="45720" rtlCol="0" anchor="ctr">
            <a:noAutofit/>
          </a:bodyPr>
          <a:lstStyle>
            <a:lvl1pPr algn="l" defTabSz="914400" rtl="0" eaLnBrk="1" latinLnBrk="0" hangingPunct="1">
              <a:spcBef>
                <a:spcPct val="0"/>
              </a:spcBef>
              <a:buNone/>
              <a:defRPr sz="3600" kern="1200" baseline="0">
                <a:solidFill>
                  <a:schemeClr val="tx1"/>
                </a:solidFill>
                <a:effectLst>
                  <a:outerShdw blurRad="50800" dist="38100" dir="2700000" algn="tl" rotWithShape="0">
                    <a:prstClr val="black">
                      <a:alpha val="40000"/>
                    </a:prstClr>
                  </a:outerShdw>
                </a:effectLst>
                <a:latin typeface="Arial" pitchFamily="34" charset="0"/>
                <a:ea typeface="+mj-ea"/>
                <a:cs typeface="+mj-cs"/>
              </a:defRPr>
            </a:lvl1pPr>
          </a:lstStyle>
          <a:p>
            <a:r>
              <a:rPr lang="en-US" sz="2500" spc="-60" dirty="0" smtClean="0">
                <a:solidFill>
                  <a:schemeClr val="bg1">
                    <a:lumMod val="50000"/>
                  </a:schemeClr>
                </a:solidFill>
                <a:effectLst/>
                <a:latin typeface="Arial"/>
                <a:cs typeface="Arial"/>
              </a:rPr>
              <a:t>Move to Multi-Megapixel is Accelerating</a:t>
            </a:r>
            <a:endParaRPr lang="en-US" sz="2500" spc="-60" dirty="0">
              <a:solidFill>
                <a:schemeClr val="bg1">
                  <a:lumMod val="50000"/>
                </a:schemeClr>
              </a:solidFill>
              <a:effectLst/>
              <a:latin typeface="Arial"/>
              <a:cs typeface="Arial"/>
            </a:endParaRPr>
          </a:p>
        </p:txBody>
      </p:sp>
      <p:sp>
        <p:nvSpPr>
          <p:cNvPr id="2" name="TextBox 1"/>
          <p:cNvSpPr txBox="1"/>
          <p:nvPr/>
        </p:nvSpPr>
        <p:spPr>
          <a:xfrm>
            <a:off x="6718317" y="2038350"/>
            <a:ext cx="1981200" cy="369332"/>
          </a:xfrm>
          <a:prstGeom prst="rect">
            <a:avLst/>
          </a:prstGeom>
          <a:noFill/>
          <a:effectLst>
            <a:glow rad="228600">
              <a:schemeClr val="accent1">
                <a:satMod val="175000"/>
                <a:alpha val="40000"/>
              </a:schemeClr>
            </a:glow>
            <a:outerShdw blurRad="50800" dist="38100" dir="5400000" algn="t" rotWithShape="0">
              <a:prstClr val="black">
                <a:alpha val="40000"/>
              </a:prstClr>
            </a:outerShdw>
          </a:effectLst>
        </p:spPr>
        <p:txBody>
          <a:bodyPr wrap="square" rtlCol="0">
            <a:spAutoFit/>
          </a:bodyPr>
          <a:lstStyle/>
          <a:p>
            <a:pPr algn="r"/>
            <a:r>
              <a:rPr lang="en-US" dirty="0" smtClean="0">
                <a:solidFill>
                  <a:schemeClr val="bg1"/>
                </a:solidFill>
              </a:rPr>
              <a:t>IP Camera Market</a:t>
            </a:r>
            <a:endParaRPr lang="en-US" dirty="0">
              <a:solidFill>
                <a:schemeClr val="bg1"/>
              </a:solidFill>
            </a:endParaRPr>
          </a:p>
        </p:txBody>
      </p:sp>
      <p:sp>
        <p:nvSpPr>
          <p:cNvPr id="7" name="TextBox 6"/>
          <p:cNvSpPr txBox="1"/>
          <p:nvPr/>
        </p:nvSpPr>
        <p:spPr>
          <a:xfrm>
            <a:off x="6870706" y="3409950"/>
            <a:ext cx="1828800" cy="646331"/>
          </a:xfrm>
          <a:prstGeom prst="rect">
            <a:avLst/>
          </a:prstGeom>
          <a:noFill/>
          <a:effectLst>
            <a:outerShdw blurRad="50800" dist="38100" dir="5400000" algn="t" rotWithShape="0">
              <a:prstClr val="black">
                <a:alpha val="40000"/>
              </a:prstClr>
            </a:outerShdw>
          </a:effectLst>
        </p:spPr>
        <p:txBody>
          <a:bodyPr wrap="square" rtlCol="0">
            <a:spAutoFit/>
          </a:bodyPr>
          <a:lstStyle/>
          <a:p>
            <a:pPr algn="r"/>
            <a:r>
              <a:rPr lang="en-US" dirty="0" smtClean="0">
                <a:solidFill>
                  <a:schemeClr val="bg1"/>
                </a:solidFill>
              </a:rPr>
              <a:t>Analog Camera Market</a:t>
            </a:r>
            <a:endParaRPr lang="en-US" dirty="0">
              <a:solidFill>
                <a:schemeClr val="bg1"/>
              </a:solidFill>
            </a:endParaRPr>
          </a:p>
        </p:txBody>
      </p:sp>
      <p:sp>
        <p:nvSpPr>
          <p:cNvPr id="8" name="TextBox 7"/>
          <p:cNvSpPr txBox="1"/>
          <p:nvPr/>
        </p:nvSpPr>
        <p:spPr>
          <a:xfrm>
            <a:off x="6096000" y="2391720"/>
            <a:ext cx="1676400" cy="230832"/>
          </a:xfrm>
          <a:prstGeom prst="rect">
            <a:avLst/>
          </a:prstGeom>
          <a:noFill/>
          <a:effectLst>
            <a:glow rad="228600">
              <a:schemeClr val="accent1">
                <a:satMod val="175000"/>
                <a:alpha val="40000"/>
              </a:schemeClr>
            </a:glow>
            <a:outerShdw blurRad="50800" dist="25400" dir="5400000" algn="t" rotWithShape="0">
              <a:prstClr val="black">
                <a:alpha val="30000"/>
              </a:prstClr>
            </a:outerShdw>
          </a:effectLst>
        </p:spPr>
        <p:txBody>
          <a:bodyPr wrap="square" rtlCol="0">
            <a:spAutoFit/>
          </a:bodyPr>
          <a:lstStyle/>
          <a:p>
            <a:r>
              <a:rPr lang="en-US" sz="900" dirty="0" smtClean="0">
                <a:solidFill>
                  <a:schemeClr val="bg1"/>
                </a:solidFill>
              </a:rPr>
              <a:t>Multi-Megapixel Cameras</a:t>
            </a:r>
            <a:endParaRPr lang="en-US" sz="900" dirty="0">
              <a:solidFill>
                <a:schemeClr val="bg1"/>
              </a:solidFill>
            </a:endParaRPr>
          </a:p>
        </p:txBody>
      </p:sp>
      <p:sp>
        <p:nvSpPr>
          <p:cNvPr id="9" name="TextBox 8"/>
          <p:cNvSpPr txBox="1"/>
          <p:nvPr/>
        </p:nvSpPr>
        <p:spPr>
          <a:xfrm>
            <a:off x="6096000" y="2675355"/>
            <a:ext cx="1676400" cy="230832"/>
          </a:xfrm>
          <a:prstGeom prst="rect">
            <a:avLst/>
          </a:prstGeom>
          <a:noFill/>
          <a:effectLst>
            <a:glow rad="228600">
              <a:schemeClr val="accent1">
                <a:satMod val="175000"/>
                <a:alpha val="40000"/>
              </a:schemeClr>
            </a:glow>
            <a:outerShdw blurRad="50800" dist="25400" dir="5400000" algn="t" rotWithShape="0">
              <a:prstClr val="black">
                <a:alpha val="30000"/>
              </a:prstClr>
            </a:outerShdw>
          </a:effectLst>
        </p:spPr>
        <p:txBody>
          <a:bodyPr wrap="square" rtlCol="0">
            <a:spAutoFit/>
          </a:bodyPr>
          <a:lstStyle/>
          <a:p>
            <a:r>
              <a:rPr lang="en-US" sz="900" dirty="0" smtClean="0">
                <a:solidFill>
                  <a:schemeClr val="bg1"/>
                </a:solidFill>
              </a:rPr>
              <a:t>Standard Def. Cameras</a:t>
            </a:r>
            <a:endParaRPr lang="en-US" sz="900" dirty="0">
              <a:solidFill>
                <a:schemeClr val="bg1"/>
              </a:solidFill>
            </a:endParaRPr>
          </a:p>
        </p:txBody>
      </p:sp>
      <p:cxnSp>
        <p:nvCxnSpPr>
          <p:cNvPr id="10" name="Straight Connector 9"/>
          <p:cNvCxnSpPr/>
          <p:nvPr/>
        </p:nvCxnSpPr>
        <p:spPr>
          <a:xfrm flipH="1">
            <a:off x="1665871" y="2597150"/>
            <a:ext cx="7067492" cy="230832"/>
          </a:xfrm>
          <a:prstGeom prst="line">
            <a:avLst/>
          </a:prstGeom>
          <a:ln w="9525" cmpd="sng">
            <a:solidFill>
              <a:srgbClr val="FFFFFF"/>
            </a:solidFill>
            <a:prstDash val="dash"/>
          </a:ln>
          <a:effectLst>
            <a:outerShdw blurRad="40000" dist="127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4453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2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4" grpId="0"/>
      <p:bldP spid="5" grpId="0"/>
      <p:bldP spid="2"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Most Complete Product Line</a:t>
            </a:r>
          </a:p>
        </p:txBody>
      </p:sp>
      <p:grpSp>
        <p:nvGrpSpPr>
          <p:cNvPr id="2" name="Group 40"/>
          <p:cNvGrpSpPr/>
          <p:nvPr/>
        </p:nvGrpSpPr>
        <p:grpSpPr>
          <a:xfrm>
            <a:off x="-533400" y="285750"/>
            <a:ext cx="9753600" cy="3962400"/>
            <a:chOff x="-533400" y="285750"/>
            <a:chExt cx="9753600" cy="3962400"/>
          </a:xfrm>
        </p:grpSpPr>
        <p:pic>
          <p:nvPicPr>
            <p:cNvPr id="9" name="Picture 8" descr="MegaView_standard.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376686" y="2650871"/>
              <a:ext cx="1700514" cy="795910"/>
            </a:xfrm>
            <a:prstGeom prst="rect">
              <a:avLst/>
            </a:prstGeom>
          </p:spPr>
        </p:pic>
        <p:sp>
          <p:nvSpPr>
            <p:cNvPr id="80" name="Oval 79"/>
            <p:cNvSpPr/>
            <p:nvPr/>
          </p:nvSpPr>
          <p:spPr>
            <a:xfrm>
              <a:off x="-37522" y="782968"/>
              <a:ext cx="900545" cy="376897"/>
            </a:xfrm>
            <a:prstGeom prst="ellipse">
              <a:avLst/>
            </a:prstGeom>
            <a:solidFill>
              <a:schemeClr val="bg1">
                <a:lumMod val="75000"/>
              </a:schemeClr>
            </a:solidFill>
            <a:ln>
              <a:noFill/>
            </a:ln>
            <a:effectLst>
              <a:softEdge rad="1143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 name="Oval 61"/>
            <p:cNvSpPr/>
            <p:nvPr/>
          </p:nvSpPr>
          <p:spPr>
            <a:xfrm>
              <a:off x="4756150" y="2203450"/>
              <a:ext cx="1496329" cy="1005840"/>
            </a:xfrm>
            <a:prstGeom prst="ellipse">
              <a:avLst/>
            </a:prstGeom>
            <a:solidFill>
              <a:schemeClr val="bg1">
                <a:lumMod val="75000"/>
              </a:schemeClr>
            </a:solidFill>
            <a:ln>
              <a:noFill/>
            </a:ln>
            <a:effectLst>
              <a:softEdge rad="2286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Oval 60"/>
            <p:cNvSpPr/>
            <p:nvPr/>
          </p:nvSpPr>
          <p:spPr>
            <a:xfrm>
              <a:off x="3513821" y="2203450"/>
              <a:ext cx="1496329" cy="1005840"/>
            </a:xfrm>
            <a:prstGeom prst="ellipse">
              <a:avLst/>
            </a:prstGeom>
            <a:solidFill>
              <a:schemeClr val="bg1">
                <a:lumMod val="75000"/>
              </a:schemeClr>
            </a:solidFill>
            <a:ln>
              <a:noFill/>
            </a:ln>
            <a:effectLst>
              <a:softEdge rad="2286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p:cNvGrpSpPr/>
            <p:nvPr/>
          </p:nvGrpSpPr>
          <p:grpSpPr>
            <a:xfrm>
              <a:off x="-45762" y="2305050"/>
              <a:ext cx="2518536" cy="1378527"/>
              <a:chOff x="651426" y="1885950"/>
              <a:chExt cx="2518536" cy="1378527"/>
            </a:xfrm>
          </p:grpSpPr>
          <p:sp>
            <p:nvSpPr>
              <p:cNvPr id="7" name="Oval 6"/>
              <p:cNvSpPr/>
              <p:nvPr/>
            </p:nvSpPr>
            <p:spPr>
              <a:xfrm>
                <a:off x="651426" y="1885950"/>
                <a:ext cx="1417362" cy="1009650"/>
              </a:xfrm>
              <a:prstGeom prst="ellipse">
                <a:avLst/>
              </a:prstGeom>
              <a:solidFill>
                <a:schemeClr val="bg1">
                  <a:lumMod val="75000"/>
                </a:schemeClr>
              </a:solidFill>
              <a:ln>
                <a:noFill/>
              </a:ln>
              <a:effectLst>
                <a:softEdge rad="2286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descr="MegaDome-2-color.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49588" y="2115365"/>
                <a:ext cx="1029719" cy="1149112"/>
              </a:xfrm>
              <a:prstGeom prst="rect">
                <a:avLst/>
              </a:prstGeom>
            </p:spPr>
          </p:pic>
          <p:sp>
            <p:nvSpPr>
              <p:cNvPr id="8" name="Oval 7"/>
              <p:cNvSpPr/>
              <p:nvPr/>
            </p:nvSpPr>
            <p:spPr>
              <a:xfrm>
                <a:off x="1752600" y="1885950"/>
                <a:ext cx="1417362" cy="1009650"/>
              </a:xfrm>
              <a:prstGeom prst="ellipse">
                <a:avLst/>
              </a:prstGeom>
              <a:solidFill>
                <a:schemeClr val="bg1">
                  <a:lumMod val="75000"/>
                </a:schemeClr>
              </a:solidFill>
              <a:ln>
                <a:noFill/>
              </a:ln>
              <a:effectLst>
                <a:softEdge rad="2286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MegaDome-2-IR-color.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981200" y="2114550"/>
                <a:ext cx="1024241" cy="1143000"/>
              </a:xfrm>
              <a:prstGeom prst="rect">
                <a:avLst/>
              </a:prstGeom>
            </p:spPr>
          </p:pic>
        </p:grpSp>
        <p:sp>
          <p:nvSpPr>
            <p:cNvPr id="11" name="TextBox 10"/>
            <p:cNvSpPr txBox="1"/>
            <p:nvPr/>
          </p:nvSpPr>
          <p:spPr>
            <a:xfrm>
              <a:off x="514350" y="3831451"/>
              <a:ext cx="1447800" cy="276999"/>
            </a:xfrm>
            <a:prstGeom prst="rect">
              <a:avLst/>
            </a:prstGeom>
            <a:noFill/>
          </p:spPr>
          <p:txBody>
            <a:bodyPr wrap="square" rtlCol="0">
              <a:spAutoFit/>
            </a:bodyPr>
            <a:lstStyle/>
            <a:p>
              <a:pPr algn="ctr"/>
              <a:r>
                <a:rPr lang="en-US" sz="1200" b="1" dirty="0" smtClean="0">
                  <a:solidFill>
                    <a:schemeClr val="tx1">
                      <a:lumMod val="75000"/>
                      <a:lumOff val="25000"/>
                    </a:schemeClr>
                  </a:solidFill>
                  <a:latin typeface="Arial"/>
                  <a:cs typeface="Arial"/>
                </a:rPr>
                <a:t>MegaDome</a:t>
              </a:r>
              <a:r>
                <a:rPr lang="en-US" sz="1200" b="1" baseline="30000" dirty="0" smtClean="0">
                  <a:solidFill>
                    <a:schemeClr val="tx1">
                      <a:lumMod val="75000"/>
                      <a:lumOff val="25000"/>
                    </a:schemeClr>
                  </a:solidFill>
                  <a:latin typeface="Arial"/>
                  <a:cs typeface="Arial"/>
                </a:rPr>
                <a:t>®</a:t>
              </a:r>
              <a:r>
                <a:rPr lang="en-US" sz="1200" b="1" dirty="0" smtClean="0">
                  <a:solidFill>
                    <a:schemeClr val="tx1">
                      <a:lumMod val="75000"/>
                      <a:lumOff val="25000"/>
                    </a:schemeClr>
                  </a:solidFill>
                  <a:latin typeface="Arial"/>
                  <a:cs typeface="Arial"/>
                </a:rPr>
                <a:t> 2</a:t>
              </a:r>
              <a:endParaRPr lang="en-US" sz="1200" b="1" dirty="0">
                <a:solidFill>
                  <a:schemeClr val="tx1">
                    <a:lumMod val="75000"/>
                    <a:lumOff val="25000"/>
                  </a:schemeClr>
                </a:solidFill>
                <a:latin typeface="Arial"/>
                <a:cs typeface="Arial"/>
              </a:endParaRPr>
            </a:p>
          </p:txBody>
        </p:sp>
        <p:sp>
          <p:nvSpPr>
            <p:cNvPr id="12" name="TextBox 11"/>
            <p:cNvSpPr txBox="1"/>
            <p:nvPr/>
          </p:nvSpPr>
          <p:spPr>
            <a:xfrm>
              <a:off x="1405974" y="3600450"/>
              <a:ext cx="744252" cy="215444"/>
            </a:xfrm>
            <a:prstGeom prst="rect">
              <a:avLst/>
            </a:prstGeom>
            <a:noFill/>
          </p:spPr>
          <p:txBody>
            <a:bodyPr wrap="square" rtlCol="0">
              <a:spAutoFit/>
            </a:bodyPr>
            <a:lstStyle/>
            <a:p>
              <a:pPr algn="ctr"/>
              <a:r>
                <a:rPr lang="en-US" sz="800" dirty="0" smtClean="0">
                  <a:solidFill>
                    <a:schemeClr val="bg1">
                      <a:lumMod val="50000"/>
                    </a:schemeClr>
                  </a:solidFill>
                  <a:latin typeface="Arial"/>
                  <a:cs typeface="Arial"/>
                </a:rPr>
                <a:t>IR Version</a:t>
              </a:r>
              <a:endParaRPr lang="en-US" sz="800" dirty="0">
                <a:solidFill>
                  <a:schemeClr val="bg1">
                    <a:lumMod val="50000"/>
                  </a:schemeClr>
                </a:solidFill>
                <a:latin typeface="Arial"/>
                <a:cs typeface="Arial"/>
              </a:endParaRPr>
            </a:p>
          </p:txBody>
        </p:sp>
        <p:grpSp>
          <p:nvGrpSpPr>
            <p:cNvPr id="15" name="Group 21"/>
            <p:cNvGrpSpPr/>
            <p:nvPr/>
          </p:nvGrpSpPr>
          <p:grpSpPr>
            <a:xfrm>
              <a:off x="5859738" y="538718"/>
              <a:ext cx="1306156" cy="1092200"/>
              <a:chOff x="3003550" y="914400"/>
              <a:chExt cx="1306156" cy="1092200"/>
            </a:xfrm>
          </p:grpSpPr>
          <p:sp>
            <p:nvSpPr>
              <p:cNvPr id="23" name="Oval 22"/>
              <p:cNvSpPr/>
              <p:nvPr/>
            </p:nvSpPr>
            <p:spPr>
              <a:xfrm>
                <a:off x="3003550" y="914400"/>
                <a:ext cx="1306156" cy="1066800"/>
              </a:xfrm>
              <a:prstGeom prst="ellipse">
                <a:avLst/>
              </a:prstGeom>
              <a:solidFill>
                <a:schemeClr val="bg1">
                  <a:lumMod val="75000"/>
                </a:schemeClr>
              </a:solidFill>
              <a:ln>
                <a:noFill/>
              </a:ln>
              <a:effectLst>
                <a:softEdge rad="2286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D4F-color.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142854" y="1116091"/>
                <a:ext cx="1016396" cy="890509"/>
              </a:xfrm>
              <a:prstGeom prst="rect">
                <a:avLst/>
              </a:prstGeom>
            </p:spPr>
          </p:pic>
        </p:grpSp>
        <p:grpSp>
          <p:nvGrpSpPr>
            <p:cNvPr id="22" name="Group 23"/>
            <p:cNvGrpSpPr/>
            <p:nvPr/>
          </p:nvGrpSpPr>
          <p:grpSpPr>
            <a:xfrm>
              <a:off x="6858316" y="519668"/>
              <a:ext cx="1306156" cy="1106409"/>
              <a:chOff x="4002128" y="895350"/>
              <a:chExt cx="1306156" cy="1106409"/>
            </a:xfrm>
          </p:grpSpPr>
          <p:sp>
            <p:nvSpPr>
              <p:cNvPr id="21" name="Oval 20"/>
              <p:cNvSpPr/>
              <p:nvPr/>
            </p:nvSpPr>
            <p:spPr>
              <a:xfrm>
                <a:off x="4002128" y="895350"/>
                <a:ext cx="1306156" cy="762000"/>
              </a:xfrm>
              <a:prstGeom prst="ellipse">
                <a:avLst/>
              </a:prstGeom>
              <a:solidFill>
                <a:schemeClr val="bg1">
                  <a:lumMod val="75000"/>
                </a:schemeClr>
              </a:solidFill>
              <a:ln>
                <a:noFill/>
              </a:ln>
              <a:effectLst>
                <a:softEdge rad="2286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D4S-color.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222750" y="1111250"/>
                <a:ext cx="837318" cy="890509"/>
              </a:xfrm>
              <a:prstGeom prst="rect">
                <a:avLst/>
              </a:prstGeom>
            </p:spPr>
          </p:pic>
        </p:grpSp>
        <p:grpSp>
          <p:nvGrpSpPr>
            <p:cNvPr id="24" name="Group 14"/>
            <p:cNvGrpSpPr/>
            <p:nvPr/>
          </p:nvGrpSpPr>
          <p:grpSpPr>
            <a:xfrm>
              <a:off x="7802838" y="285750"/>
              <a:ext cx="1417362" cy="1422400"/>
              <a:chOff x="4946650" y="666750"/>
              <a:chExt cx="1417362" cy="1422400"/>
            </a:xfrm>
          </p:grpSpPr>
          <p:sp>
            <p:nvSpPr>
              <p:cNvPr id="16" name="Oval 15"/>
              <p:cNvSpPr/>
              <p:nvPr/>
            </p:nvSpPr>
            <p:spPr>
              <a:xfrm>
                <a:off x="4946650" y="666750"/>
                <a:ext cx="1417362" cy="1009650"/>
              </a:xfrm>
              <a:prstGeom prst="ellipse">
                <a:avLst/>
              </a:prstGeom>
              <a:solidFill>
                <a:schemeClr val="bg1">
                  <a:lumMod val="75000"/>
                </a:schemeClr>
              </a:solidFill>
              <a:ln>
                <a:noFill/>
              </a:ln>
              <a:effectLst>
                <a:softEdge rad="2286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D4SO-color.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029200" y="819150"/>
                <a:ext cx="1270000" cy="1270000"/>
              </a:xfrm>
              <a:prstGeom prst="rect">
                <a:avLst/>
              </a:prstGeom>
            </p:spPr>
          </p:pic>
        </p:grpSp>
        <p:sp>
          <p:nvSpPr>
            <p:cNvPr id="17" name="TextBox 16"/>
            <p:cNvSpPr txBox="1"/>
            <p:nvPr/>
          </p:nvSpPr>
          <p:spPr>
            <a:xfrm>
              <a:off x="8131736" y="1586468"/>
              <a:ext cx="744252" cy="215444"/>
            </a:xfrm>
            <a:prstGeom prst="rect">
              <a:avLst/>
            </a:prstGeom>
            <a:noFill/>
          </p:spPr>
          <p:txBody>
            <a:bodyPr wrap="square" rtlCol="0">
              <a:spAutoFit/>
            </a:bodyPr>
            <a:lstStyle/>
            <a:p>
              <a:pPr algn="ctr"/>
              <a:r>
                <a:rPr lang="en-US" sz="800" dirty="0" smtClean="0">
                  <a:solidFill>
                    <a:schemeClr val="bg1">
                      <a:lumMod val="50000"/>
                    </a:schemeClr>
                  </a:solidFill>
                  <a:latin typeface="Arial"/>
                  <a:cs typeface="Arial"/>
                </a:rPr>
                <a:t>D4SO</a:t>
              </a:r>
              <a:endParaRPr lang="en-US" sz="800" dirty="0">
                <a:solidFill>
                  <a:schemeClr val="bg1">
                    <a:lumMod val="50000"/>
                  </a:schemeClr>
                </a:solidFill>
                <a:latin typeface="Arial"/>
                <a:cs typeface="Arial"/>
              </a:endParaRPr>
            </a:p>
          </p:txBody>
        </p:sp>
        <p:sp>
          <p:nvSpPr>
            <p:cNvPr id="18" name="TextBox 17"/>
            <p:cNvSpPr txBox="1"/>
            <p:nvPr/>
          </p:nvSpPr>
          <p:spPr>
            <a:xfrm>
              <a:off x="7123388" y="1586468"/>
              <a:ext cx="744252" cy="215444"/>
            </a:xfrm>
            <a:prstGeom prst="rect">
              <a:avLst/>
            </a:prstGeom>
            <a:noFill/>
          </p:spPr>
          <p:txBody>
            <a:bodyPr wrap="square" rtlCol="0">
              <a:spAutoFit/>
            </a:bodyPr>
            <a:lstStyle/>
            <a:p>
              <a:pPr algn="ctr"/>
              <a:r>
                <a:rPr lang="en-US" sz="800" dirty="0" smtClean="0">
                  <a:solidFill>
                    <a:schemeClr val="bg1">
                      <a:lumMod val="50000"/>
                    </a:schemeClr>
                  </a:solidFill>
                  <a:latin typeface="Arial"/>
                  <a:cs typeface="Arial"/>
                </a:rPr>
                <a:t>D4S</a:t>
              </a:r>
              <a:endParaRPr lang="en-US" sz="800" dirty="0">
                <a:solidFill>
                  <a:schemeClr val="bg1">
                    <a:lumMod val="50000"/>
                  </a:schemeClr>
                </a:solidFill>
                <a:latin typeface="Arial"/>
                <a:cs typeface="Arial"/>
              </a:endParaRPr>
            </a:p>
          </p:txBody>
        </p:sp>
        <p:sp>
          <p:nvSpPr>
            <p:cNvPr id="19" name="TextBox 18"/>
            <p:cNvSpPr txBox="1"/>
            <p:nvPr/>
          </p:nvSpPr>
          <p:spPr>
            <a:xfrm>
              <a:off x="6139138" y="1586468"/>
              <a:ext cx="744252" cy="215444"/>
            </a:xfrm>
            <a:prstGeom prst="rect">
              <a:avLst/>
            </a:prstGeom>
            <a:noFill/>
          </p:spPr>
          <p:txBody>
            <a:bodyPr wrap="square" rtlCol="0">
              <a:spAutoFit/>
            </a:bodyPr>
            <a:lstStyle/>
            <a:p>
              <a:pPr algn="ctr"/>
              <a:r>
                <a:rPr lang="en-US" sz="800" dirty="0" smtClean="0">
                  <a:solidFill>
                    <a:schemeClr val="bg1">
                      <a:lumMod val="50000"/>
                    </a:schemeClr>
                  </a:solidFill>
                  <a:latin typeface="Arial"/>
                  <a:cs typeface="Arial"/>
                </a:rPr>
                <a:t>D4F</a:t>
              </a:r>
              <a:endParaRPr lang="en-US" sz="800" dirty="0">
                <a:solidFill>
                  <a:schemeClr val="bg1">
                    <a:lumMod val="50000"/>
                  </a:schemeClr>
                </a:solidFill>
                <a:latin typeface="Arial"/>
                <a:cs typeface="Arial"/>
              </a:endParaRPr>
            </a:p>
          </p:txBody>
        </p:sp>
        <p:sp>
          <p:nvSpPr>
            <p:cNvPr id="20" name="TextBox 19"/>
            <p:cNvSpPr txBox="1"/>
            <p:nvPr/>
          </p:nvSpPr>
          <p:spPr>
            <a:xfrm>
              <a:off x="6228686" y="1821418"/>
              <a:ext cx="2564866" cy="276999"/>
            </a:xfrm>
            <a:prstGeom prst="rect">
              <a:avLst/>
            </a:prstGeom>
            <a:noFill/>
          </p:spPr>
          <p:txBody>
            <a:bodyPr wrap="square" rtlCol="0">
              <a:spAutoFit/>
            </a:bodyPr>
            <a:lstStyle/>
            <a:p>
              <a:pPr algn="ctr"/>
              <a:r>
                <a:rPr lang="en-US" sz="1200" b="1" dirty="0" smtClean="0">
                  <a:solidFill>
                    <a:schemeClr val="tx1">
                      <a:lumMod val="75000"/>
                      <a:lumOff val="25000"/>
                    </a:schemeClr>
                  </a:solidFill>
                  <a:latin typeface="Arial"/>
                  <a:cs typeface="Arial"/>
                </a:rPr>
                <a:t>MegaVideo</a:t>
              </a:r>
              <a:r>
                <a:rPr lang="en-US" sz="1200" b="1" baseline="30000" dirty="0" smtClean="0">
                  <a:solidFill>
                    <a:schemeClr val="tx1">
                      <a:lumMod val="75000"/>
                      <a:lumOff val="25000"/>
                    </a:schemeClr>
                  </a:solidFill>
                  <a:latin typeface="Arial"/>
                  <a:cs typeface="Arial"/>
                </a:rPr>
                <a:t>®</a:t>
              </a:r>
              <a:r>
                <a:rPr lang="en-US" sz="1200" b="1" dirty="0" smtClean="0">
                  <a:solidFill>
                    <a:schemeClr val="tx1">
                      <a:lumMod val="75000"/>
                      <a:lumOff val="25000"/>
                    </a:schemeClr>
                  </a:solidFill>
                  <a:latin typeface="Arial"/>
                  <a:cs typeface="Arial"/>
                </a:rPr>
                <a:t> D4 Series</a:t>
              </a:r>
              <a:endParaRPr lang="en-US" sz="1200" b="1" dirty="0">
                <a:solidFill>
                  <a:schemeClr val="tx1">
                    <a:lumMod val="75000"/>
                    <a:lumOff val="25000"/>
                  </a:schemeClr>
                </a:solidFill>
                <a:latin typeface="Arial"/>
                <a:cs typeface="Arial"/>
              </a:endParaRPr>
            </a:p>
          </p:txBody>
        </p:sp>
        <p:sp>
          <p:nvSpPr>
            <p:cNvPr id="26" name="TextBox 25"/>
            <p:cNvSpPr txBox="1"/>
            <p:nvPr/>
          </p:nvSpPr>
          <p:spPr>
            <a:xfrm>
              <a:off x="3281813" y="1821418"/>
              <a:ext cx="2362200" cy="276999"/>
            </a:xfrm>
            <a:prstGeom prst="rect">
              <a:avLst/>
            </a:prstGeom>
            <a:noFill/>
          </p:spPr>
          <p:txBody>
            <a:bodyPr wrap="square" rtlCol="0">
              <a:spAutoFit/>
            </a:bodyPr>
            <a:lstStyle/>
            <a:p>
              <a:pPr algn="ctr"/>
              <a:r>
                <a:rPr lang="en-US" sz="1200" b="1" dirty="0" smtClean="0">
                  <a:solidFill>
                    <a:schemeClr val="tx1">
                      <a:lumMod val="75000"/>
                      <a:lumOff val="25000"/>
                    </a:schemeClr>
                  </a:solidFill>
                  <a:latin typeface="Arial"/>
                  <a:cs typeface="Arial"/>
                </a:rPr>
                <a:t>MegaVideo</a:t>
              </a:r>
              <a:r>
                <a:rPr lang="en-US" sz="1200" b="1" baseline="30000" dirty="0" smtClean="0">
                  <a:solidFill>
                    <a:schemeClr val="tx1">
                      <a:lumMod val="75000"/>
                      <a:lumOff val="25000"/>
                    </a:schemeClr>
                  </a:solidFill>
                  <a:latin typeface="Arial"/>
                  <a:cs typeface="Arial"/>
                </a:rPr>
                <a:t>®</a:t>
              </a:r>
              <a:endParaRPr lang="en-US" sz="1200" b="1" dirty="0">
                <a:solidFill>
                  <a:schemeClr val="tx1">
                    <a:lumMod val="75000"/>
                    <a:lumOff val="25000"/>
                  </a:schemeClr>
                </a:solidFill>
                <a:latin typeface="Arial"/>
                <a:cs typeface="Arial"/>
              </a:endParaRPr>
            </a:p>
          </p:txBody>
        </p:sp>
        <p:sp>
          <p:nvSpPr>
            <p:cNvPr id="28" name="TextBox 27"/>
            <p:cNvSpPr txBox="1"/>
            <p:nvPr/>
          </p:nvSpPr>
          <p:spPr>
            <a:xfrm>
              <a:off x="6934200" y="3816350"/>
              <a:ext cx="1447800" cy="276999"/>
            </a:xfrm>
            <a:prstGeom prst="rect">
              <a:avLst/>
            </a:prstGeom>
            <a:noFill/>
          </p:spPr>
          <p:txBody>
            <a:bodyPr wrap="square" rtlCol="0">
              <a:spAutoFit/>
            </a:bodyPr>
            <a:lstStyle/>
            <a:p>
              <a:pPr algn="ctr"/>
              <a:r>
                <a:rPr lang="en-US" sz="1200" b="1" dirty="0" smtClean="0">
                  <a:solidFill>
                    <a:schemeClr val="tx1">
                      <a:lumMod val="75000"/>
                      <a:lumOff val="25000"/>
                    </a:schemeClr>
                  </a:solidFill>
                  <a:latin typeface="Arial"/>
                  <a:cs typeface="Arial"/>
                </a:rPr>
                <a:t>MegaView</a:t>
              </a:r>
              <a:r>
                <a:rPr lang="en-US" sz="1200" b="1" baseline="30000" dirty="0" smtClean="0">
                  <a:solidFill>
                    <a:schemeClr val="tx1">
                      <a:lumMod val="75000"/>
                      <a:lumOff val="25000"/>
                    </a:schemeClr>
                  </a:solidFill>
                  <a:latin typeface="Arial"/>
                  <a:cs typeface="Arial"/>
                </a:rPr>
                <a:t>®</a:t>
              </a:r>
              <a:endParaRPr lang="en-US" sz="1200" b="1" dirty="0">
                <a:solidFill>
                  <a:schemeClr val="tx1">
                    <a:lumMod val="75000"/>
                    <a:lumOff val="25000"/>
                  </a:schemeClr>
                </a:solidFill>
                <a:latin typeface="Arial"/>
                <a:cs typeface="Arial"/>
              </a:endParaRPr>
            </a:p>
          </p:txBody>
        </p:sp>
        <p:sp>
          <p:nvSpPr>
            <p:cNvPr id="32" name="TextBox 31"/>
            <p:cNvSpPr txBox="1"/>
            <p:nvPr/>
          </p:nvSpPr>
          <p:spPr>
            <a:xfrm>
              <a:off x="3994193" y="1586468"/>
              <a:ext cx="863979" cy="215444"/>
            </a:xfrm>
            <a:prstGeom prst="rect">
              <a:avLst/>
            </a:prstGeom>
            <a:noFill/>
          </p:spPr>
          <p:txBody>
            <a:bodyPr wrap="square" rtlCol="0">
              <a:spAutoFit/>
            </a:bodyPr>
            <a:lstStyle/>
            <a:p>
              <a:pPr algn="ctr"/>
              <a:r>
                <a:rPr lang="en-US" sz="800" dirty="0" smtClean="0">
                  <a:solidFill>
                    <a:schemeClr val="bg1">
                      <a:lumMod val="50000"/>
                    </a:schemeClr>
                  </a:solidFill>
                  <a:latin typeface="Arial"/>
                  <a:cs typeface="Arial"/>
                </a:rPr>
                <a:t>Compact WDR</a:t>
              </a:r>
              <a:endParaRPr lang="en-US" sz="800" dirty="0">
                <a:solidFill>
                  <a:schemeClr val="bg1">
                    <a:lumMod val="50000"/>
                  </a:schemeClr>
                </a:solidFill>
                <a:latin typeface="Arial"/>
                <a:cs typeface="Arial"/>
              </a:endParaRPr>
            </a:p>
          </p:txBody>
        </p:sp>
        <p:pic>
          <p:nvPicPr>
            <p:cNvPr id="31" name="Picture 30" descr="MegaVideo Compact WDR 4inch72dpi.pn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flipH="1">
              <a:off x="4043813" y="875268"/>
              <a:ext cx="815257" cy="812800"/>
            </a:xfrm>
            <a:prstGeom prst="rect">
              <a:avLst/>
            </a:prstGeom>
          </p:spPr>
        </p:pic>
        <p:sp>
          <p:nvSpPr>
            <p:cNvPr id="36" name="TextBox 35"/>
            <p:cNvSpPr txBox="1"/>
            <p:nvPr/>
          </p:nvSpPr>
          <p:spPr>
            <a:xfrm>
              <a:off x="3060321" y="1586468"/>
              <a:ext cx="863979" cy="215444"/>
            </a:xfrm>
            <a:prstGeom prst="rect">
              <a:avLst/>
            </a:prstGeom>
            <a:noFill/>
          </p:spPr>
          <p:txBody>
            <a:bodyPr wrap="square" rtlCol="0">
              <a:spAutoFit/>
            </a:bodyPr>
            <a:lstStyle/>
            <a:p>
              <a:pPr algn="ctr"/>
              <a:r>
                <a:rPr lang="en-US" sz="800" dirty="0" smtClean="0">
                  <a:solidFill>
                    <a:schemeClr val="bg1">
                      <a:lumMod val="50000"/>
                    </a:schemeClr>
                  </a:solidFill>
                  <a:latin typeface="Arial"/>
                  <a:cs typeface="Arial"/>
                </a:rPr>
                <a:t>Compact</a:t>
              </a:r>
              <a:endParaRPr lang="en-US" sz="800" dirty="0">
                <a:solidFill>
                  <a:schemeClr val="bg1">
                    <a:lumMod val="50000"/>
                  </a:schemeClr>
                </a:solidFill>
                <a:latin typeface="Arial"/>
                <a:cs typeface="Arial"/>
              </a:endParaRPr>
            </a:p>
          </p:txBody>
        </p:sp>
        <p:pic>
          <p:nvPicPr>
            <p:cNvPr id="35" name="Picture 34" descr="dual_lens.png"/>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flipH="1">
              <a:off x="5054979" y="1003757"/>
              <a:ext cx="876679" cy="633511"/>
            </a:xfrm>
            <a:prstGeom prst="rect">
              <a:avLst/>
            </a:prstGeom>
          </p:spPr>
        </p:pic>
        <p:sp>
          <p:nvSpPr>
            <p:cNvPr id="38" name="TextBox 37"/>
            <p:cNvSpPr txBox="1"/>
            <p:nvPr/>
          </p:nvSpPr>
          <p:spPr>
            <a:xfrm>
              <a:off x="4953000" y="1586468"/>
              <a:ext cx="863979" cy="215444"/>
            </a:xfrm>
            <a:prstGeom prst="rect">
              <a:avLst/>
            </a:prstGeom>
            <a:noFill/>
          </p:spPr>
          <p:txBody>
            <a:bodyPr wrap="square" rtlCol="0">
              <a:spAutoFit/>
            </a:bodyPr>
            <a:lstStyle/>
            <a:p>
              <a:pPr algn="ctr"/>
              <a:r>
                <a:rPr lang="en-US" sz="800" dirty="0" smtClean="0">
                  <a:solidFill>
                    <a:schemeClr val="bg1">
                      <a:lumMod val="50000"/>
                    </a:schemeClr>
                  </a:solidFill>
                  <a:latin typeface="Arial"/>
                  <a:cs typeface="Arial"/>
                </a:rPr>
                <a:t>Dual Sensor</a:t>
              </a:r>
              <a:endParaRPr lang="en-US" sz="800" dirty="0">
                <a:solidFill>
                  <a:schemeClr val="bg1">
                    <a:lumMod val="50000"/>
                  </a:schemeClr>
                </a:solidFill>
                <a:latin typeface="Arial"/>
                <a:cs typeface="Arial"/>
              </a:endParaRPr>
            </a:p>
          </p:txBody>
        </p:sp>
        <p:pic>
          <p:nvPicPr>
            <p:cNvPr id="37" name="Picture 36" descr="compact.png"/>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flipH="1">
              <a:off x="3288921" y="1065768"/>
              <a:ext cx="545598" cy="548730"/>
            </a:xfrm>
            <a:prstGeom prst="rect">
              <a:avLst/>
            </a:prstGeom>
          </p:spPr>
        </p:pic>
        <p:sp>
          <p:nvSpPr>
            <p:cNvPr id="40" name="TextBox 39"/>
            <p:cNvSpPr txBox="1"/>
            <p:nvPr/>
          </p:nvSpPr>
          <p:spPr>
            <a:xfrm>
              <a:off x="3581400" y="3831451"/>
              <a:ext cx="1731818" cy="277000"/>
            </a:xfrm>
            <a:prstGeom prst="rect">
              <a:avLst/>
            </a:prstGeom>
            <a:noFill/>
          </p:spPr>
          <p:txBody>
            <a:bodyPr wrap="square" rtlCol="0">
              <a:spAutoFit/>
            </a:bodyPr>
            <a:lstStyle/>
            <a:p>
              <a:pPr algn="ctr"/>
              <a:r>
                <a:rPr lang="en-US" sz="1200" b="1" dirty="0" smtClean="0">
                  <a:solidFill>
                    <a:schemeClr val="tx1">
                      <a:lumMod val="75000"/>
                      <a:lumOff val="25000"/>
                    </a:schemeClr>
                  </a:solidFill>
                  <a:latin typeface="Arial"/>
                  <a:cs typeface="Arial"/>
                </a:rPr>
                <a:t>SurroundVideo</a:t>
              </a:r>
              <a:r>
                <a:rPr lang="en-US" sz="1200" b="1" baseline="30000" dirty="0" smtClean="0">
                  <a:solidFill>
                    <a:schemeClr val="tx1">
                      <a:lumMod val="75000"/>
                      <a:lumOff val="25000"/>
                    </a:schemeClr>
                  </a:solidFill>
                  <a:latin typeface="Arial"/>
                  <a:cs typeface="Arial"/>
                </a:rPr>
                <a:t>®</a:t>
              </a:r>
              <a:endParaRPr lang="en-US" sz="1200" b="1" dirty="0">
                <a:solidFill>
                  <a:schemeClr val="tx1">
                    <a:lumMod val="75000"/>
                    <a:lumOff val="25000"/>
                  </a:schemeClr>
                </a:solidFill>
                <a:latin typeface="Arial"/>
                <a:cs typeface="Arial"/>
              </a:endParaRPr>
            </a:p>
          </p:txBody>
        </p:sp>
        <p:grpSp>
          <p:nvGrpSpPr>
            <p:cNvPr id="27" name="Group 26"/>
            <p:cNvGrpSpPr/>
            <p:nvPr/>
          </p:nvGrpSpPr>
          <p:grpSpPr>
            <a:xfrm>
              <a:off x="7143750" y="2420327"/>
              <a:ext cx="2074776" cy="1148861"/>
              <a:chOff x="6591130" y="2508250"/>
              <a:chExt cx="2038520" cy="1066800"/>
            </a:xfrm>
          </p:grpSpPr>
          <p:sp>
            <p:nvSpPr>
              <p:cNvPr id="29" name="Oval 28"/>
              <p:cNvSpPr/>
              <p:nvPr/>
            </p:nvSpPr>
            <p:spPr>
              <a:xfrm>
                <a:off x="7715250" y="2508250"/>
                <a:ext cx="914400" cy="1066800"/>
              </a:xfrm>
              <a:prstGeom prst="ellipse">
                <a:avLst/>
              </a:prstGeom>
              <a:solidFill>
                <a:schemeClr val="bg1">
                  <a:lumMod val="75000"/>
                </a:schemeClr>
              </a:solidFill>
              <a:ln>
                <a:noFill/>
              </a:ln>
              <a:effectLst>
                <a:softEdge rad="2286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5" name="Picture 24" descr="MegaView.png"/>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6591130" y="2724150"/>
                <a:ext cx="1790870" cy="838200"/>
              </a:xfrm>
              <a:prstGeom prst="rect">
                <a:avLst/>
              </a:prstGeom>
            </p:spPr>
          </p:pic>
        </p:grpSp>
        <p:sp>
          <p:nvSpPr>
            <p:cNvPr id="44" name="TextBox 43"/>
            <p:cNvSpPr txBox="1"/>
            <p:nvPr/>
          </p:nvSpPr>
          <p:spPr>
            <a:xfrm>
              <a:off x="8001000" y="3600450"/>
              <a:ext cx="744252" cy="215444"/>
            </a:xfrm>
            <a:prstGeom prst="rect">
              <a:avLst/>
            </a:prstGeom>
            <a:noFill/>
          </p:spPr>
          <p:txBody>
            <a:bodyPr wrap="square" rtlCol="0">
              <a:spAutoFit/>
            </a:bodyPr>
            <a:lstStyle/>
            <a:p>
              <a:pPr algn="ctr"/>
              <a:r>
                <a:rPr lang="en-US" sz="800" dirty="0" smtClean="0">
                  <a:solidFill>
                    <a:schemeClr val="bg1">
                      <a:lumMod val="50000"/>
                    </a:schemeClr>
                  </a:solidFill>
                  <a:latin typeface="Arial"/>
                  <a:cs typeface="Arial"/>
                </a:rPr>
                <a:t>IR Version</a:t>
              </a:r>
              <a:endParaRPr lang="en-US" sz="800" dirty="0">
                <a:solidFill>
                  <a:schemeClr val="bg1">
                    <a:lumMod val="50000"/>
                  </a:schemeClr>
                </a:solidFill>
                <a:latin typeface="Arial"/>
                <a:cs typeface="Arial"/>
              </a:endParaRPr>
            </a:p>
          </p:txBody>
        </p:sp>
        <p:sp>
          <p:nvSpPr>
            <p:cNvPr id="45" name="TextBox 44"/>
            <p:cNvSpPr txBox="1"/>
            <p:nvPr/>
          </p:nvSpPr>
          <p:spPr>
            <a:xfrm>
              <a:off x="393700" y="1821418"/>
              <a:ext cx="2362200" cy="276999"/>
            </a:xfrm>
            <a:prstGeom prst="rect">
              <a:avLst/>
            </a:prstGeom>
            <a:noFill/>
          </p:spPr>
          <p:txBody>
            <a:bodyPr wrap="square" rtlCol="0">
              <a:spAutoFit/>
            </a:bodyPr>
            <a:lstStyle/>
            <a:p>
              <a:pPr algn="ctr"/>
              <a:r>
                <a:rPr lang="en-US" sz="1200" b="1" dirty="0" smtClean="0">
                  <a:solidFill>
                    <a:schemeClr val="tx1">
                      <a:lumMod val="75000"/>
                      <a:lumOff val="25000"/>
                    </a:schemeClr>
                  </a:solidFill>
                  <a:latin typeface="Arial"/>
                  <a:cs typeface="Arial"/>
                </a:rPr>
                <a:t>MegaBall</a:t>
              </a:r>
              <a:r>
                <a:rPr lang="en-US" sz="1200" b="1" baseline="30000" dirty="0" smtClean="0">
                  <a:solidFill>
                    <a:schemeClr val="tx1">
                      <a:lumMod val="75000"/>
                      <a:lumOff val="25000"/>
                    </a:schemeClr>
                  </a:solidFill>
                  <a:latin typeface="Arial"/>
                  <a:cs typeface="Arial"/>
                </a:rPr>
                <a:t>™</a:t>
              </a:r>
              <a:endParaRPr lang="en-US" sz="1200" b="1" dirty="0">
                <a:solidFill>
                  <a:schemeClr val="tx1">
                    <a:lumMod val="75000"/>
                    <a:lumOff val="25000"/>
                  </a:schemeClr>
                </a:solidFill>
                <a:latin typeface="Arial"/>
                <a:cs typeface="Arial"/>
              </a:endParaRPr>
            </a:p>
          </p:txBody>
        </p:sp>
        <p:grpSp>
          <p:nvGrpSpPr>
            <p:cNvPr id="30" name="Group 45"/>
            <p:cNvGrpSpPr/>
            <p:nvPr/>
          </p:nvGrpSpPr>
          <p:grpSpPr>
            <a:xfrm>
              <a:off x="2032000" y="2343150"/>
              <a:ext cx="2008909" cy="1365250"/>
              <a:chOff x="2348346" y="2273300"/>
              <a:chExt cx="2008909" cy="1365250"/>
            </a:xfrm>
          </p:grpSpPr>
          <p:sp>
            <p:nvSpPr>
              <p:cNvPr id="47" name="Oval 46"/>
              <p:cNvSpPr/>
              <p:nvPr/>
            </p:nvSpPr>
            <p:spPr>
              <a:xfrm>
                <a:off x="2348346" y="2273300"/>
                <a:ext cx="2008909" cy="622300"/>
              </a:xfrm>
              <a:prstGeom prst="ellipse">
                <a:avLst/>
              </a:prstGeom>
              <a:solidFill>
                <a:schemeClr val="bg1">
                  <a:lumMod val="75000"/>
                </a:schemeClr>
              </a:solidFill>
              <a:ln>
                <a:noFill/>
              </a:ln>
              <a:effectLst>
                <a:softEdge rad="2286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9" name="Picture 38" descr="SurroundVideo_12MP_WDR.png"/>
              <p:cNvPicPr>
                <a:picLocks noChangeAspect="1"/>
              </p:cNvPicPr>
              <p:nvPr/>
            </p:nvPicPr>
            <p:blipFill>
              <a:blip r:embed="rId13" cstate="print">
                <a:alphaModFix/>
                <a:extLst>
                  <a:ext uri="{28A0092B-C50C-407E-A947-70E740481C1C}">
                    <a14:useLocalDpi xmlns:a14="http://schemas.microsoft.com/office/drawing/2010/main"/>
                  </a:ext>
                </a:extLst>
              </a:blip>
              <a:stretch>
                <a:fillRect/>
              </a:stretch>
            </p:blipFill>
            <p:spPr>
              <a:xfrm>
                <a:off x="2743200" y="2419350"/>
                <a:ext cx="1237461" cy="1219200"/>
              </a:xfrm>
              <a:prstGeom prst="rect">
                <a:avLst/>
              </a:prstGeom>
            </p:spPr>
          </p:pic>
        </p:grpSp>
        <p:sp>
          <p:nvSpPr>
            <p:cNvPr id="49" name="TextBox 48"/>
            <p:cNvSpPr txBox="1"/>
            <p:nvPr/>
          </p:nvSpPr>
          <p:spPr>
            <a:xfrm>
              <a:off x="2434617" y="3600450"/>
              <a:ext cx="1198626" cy="461665"/>
            </a:xfrm>
            <a:prstGeom prst="rect">
              <a:avLst/>
            </a:prstGeom>
            <a:noFill/>
          </p:spPr>
          <p:txBody>
            <a:bodyPr wrap="square" rtlCol="0">
              <a:spAutoFit/>
            </a:bodyPr>
            <a:lstStyle/>
            <a:p>
              <a:pPr algn="ctr"/>
              <a:r>
                <a:rPr lang="en-US" sz="800" dirty="0" smtClean="0">
                  <a:solidFill>
                    <a:schemeClr val="bg1">
                      <a:lumMod val="50000"/>
                    </a:schemeClr>
                  </a:solidFill>
                  <a:latin typeface="Arial"/>
                  <a:cs typeface="Arial"/>
                </a:rPr>
                <a:t>WDR </a:t>
              </a:r>
              <a:r>
                <a:rPr lang="en-US" sz="800" dirty="0">
                  <a:solidFill>
                    <a:schemeClr val="bg1">
                      <a:lumMod val="50000"/>
                    </a:schemeClr>
                  </a:solidFill>
                  <a:latin typeface="Arial"/>
                  <a:cs typeface="Arial"/>
                </a:rPr>
                <a:t>180</a:t>
              </a:r>
              <a:r>
                <a:rPr lang="en-US" sz="800" dirty="0">
                  <a:solidFill>
                    <a:srgbClr val="7F7F7F"/>
                  </a:solidFill>
                  <a:latin typeface="Arial"/>
                  <a:cs typeface="Arial"/>
                </a:rPr>
                <a:t>º</a:t>
              </a:r>
              <a:r>
                <a:rPr lang="en-US" sz="800" dirty="0">
                  <a:solidFill>
                    <a:schemeClr val="bg1">
                      <a:lumMod val="50000"/>
                    </a:schemeClr>
                  </a:solidFill>
                  <a:latin typeface="Arial"/>
                  <a:cs typeface="Arial"/>
                </a:rPr>
                <a:t> Panoramic</a:t>
              </a:r>
            </a:p>
            <a:p>
              <a:pPr algn="ctr"/>
              <a:r>
                <a:rPr lang="en-US" sz="800" dirty="0" smtClean="0">
                  <a:solidFill>
                    <a:schemeClr val="bg1">
                      <a:lumMod val="50000"/>
                    </a:schemeClr>
                  </a:solidFill>
                  <a:latin typeface="Arial"/>
                  <a:cs typeface="Arial"/>
                </a:rPr>
                <a:t>(Coming Soon)</a:t>
              </a:r>
              <a:endParaRPr lang="en-US" sz="800" dirty="0">
                <a:solidFill>
                  <a:schemeClr val="bg1">
                    <a:lumMod val="50000"/>
                  </a:schemeClr>
                </a:solidFill>
                <a:latin typeface="Arial"/>
                <a:cs typeface="Arial"/>
              </a:endParaRPr>
            </a:p>
          </p:txBody>
        </p:sp>
        <p:pic>
          <p:nvPicPr>
            <p:cNvPr id="48" name="Picture 47" descr="SurroundVideo360.png"/>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4961831" y="2279650"/>
              <a:ext cx="1191319" cy="1337512"/>
            </a:xfrm>
            <a:prstGeom prst="rect">
              <a:avLst/>
            </a:prstGeom>
          </p:spPr>
        </p:pic>
        <p:pic>
          <p:nvPicPr>
            <p:cNvPr id="54" name="Picture 53" descr="SurroundVideo180.png"/>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3657601" y="2306141"/>
              <a:ext cx="1244598" cy="1298106"/>
            </a:xfrm>
            <a:prstGeom prst="rect">
              <a:avLst/>
            </a:prstGeom>
          </p:spPr>
        </p:pic>
        <p:pic>
          <p:nvPicPr>
            <p:cNvPr id="55" name="Picture 54" descr="MegaBall_RecessedDome.png"/>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1738078" y="565150"/>
              <a:ext cx="1614722" cy="1009650"/>
            </a:xfrm>
            <a:prstGeom prst="rect">
              <a:avLst/>
            </a:prstGeom>
          </p:spPr>
        </p:pic>
        <p:sp>
          <p:nvSpPr>
            <p:cNvPr id="56" name="TextBox 55"/>
            <p:cNvSpPr txBox="1"/>
            <p:nvPr/>
          </p:nvSpPr>
          <p:spPr>
            <a:xfrm>
              <a:off x="1829179" y="1586468"/>
              <a:ext cx="1231522" cy="215444"/>
            </a:xfrm>
            <a:prstGeom prst="rect">
              <a:avLst/>
            </a:prstGeom>
            <a:noFill/>
          </p:spPr>
          <p:txBody>
            <a:bodyPr wrap="square" rtlCol="0">
              <a:spAutoFit/>
            </a:bodyPr>
            <a:lstStyle/>
            <a:p>
              <a:pPr algn="ctr"/>
              <a:r>
                <a:rPr lang="en-US" sz="800" dirty="0" smtClean="0">
                  <a:solidFill>
                    <a:schemeClr val="bg1">
                      <a:lumMod val="50000"/>
                    </a:schemeClr>
                  </a:solidFill>
                  <a:latin typeface="Arial"/>
                  <a:cs typeface="Arial"/>
                </a:rPr>
                <a:t>Recessed Dome</a:t>
              </a:r>
              <a:endParaRPr lang="en-US" sz="800" dirty="0">
                <a:solidFill>
                  <a:schemeClr val="bg1">
                    <a:lumMod val="50000"/>
                  </a:schemeClr>
                </a:solidFill>
                <a:latin typeface="Arial"/>
                <a:cs typeface="Arial"/>
              </a:endParaRPr>
            </a:p>
          </p:txBody>
        </p:sp>
        <p:sp>
          <p:nvSpPr>
            <p:cNvPr id="57" name="TextBox 56"/>
            <p:cNvSpPr txBox="1"/>
            <p:nvPr/>
          </p:nvSpPr>
          <p:spPr>
            <a:xfrm>
              <a:off x="1114655" y="1586468"/>
              <a:ext cx="841145" cy="215444"/>
            </a:xfrm>
            <a:prstGeom prst="rect">
              <a:avLst/>
            </a:prstGeom>
            <a:noFill/>
          </p:spPr>
          <p:txBody>
            <a:bodyPr wrap="square" rtlCol="0">
              <a:spAutoFit/>
            </a:bodyPr>
            <a:lstStyle/>
            <a:p>
              <a:pPr algn="ctr"/>
              <a:r>
                <a:rPr lang="en-US" sz="800" dirty="0" smtClean="0">
                  <a:solidFill>
                    <a:schemeClr val="bg1">
                      <a:lumMod val="50000"/>
                    </a:schemeClr>
                  </a:solidFill>
                  <a:latin typeface="Arial"/>
                  <a:cs typeface="Arial"/>
                </a:rPr>
                <a:t>Dome</a:t>
              </a:r>
              <a:endParaRPr lang="en-US" sz="800" dirty="0">
                <a:solidFill>
                  <a:schemeClr val="bg1">
                    <a:lumMod val="50000"/>
                  </a:schemeClr>
                </a:solidFill>
                <a:latin typeface="Arial"/>
                <a:cs typeface="Arial"/>
              </a:endParaRPr>
            </a:p>
          </p:txBody>
        </p:sp>
        <p:sp>
          <p:nvSpPr>
            <p:cNvPr id="58" name="TextBox 57"/>
            <p:cNvSpPr txBox="1"/>
            <p:nvPr/>
          </p:nvSpPr>
          <p:spPr>
            <a:xfrm>
              <a:off x="6629400" y="3600450"/>
              <a:ext cx="744252" cy="215444"/>
            </a:xfrm>
            <a:prstGeom prst="rect">
              <a:avLst/>
            </a:prstGeom>
            <a:noFill/>
          </p:spPr>
          <p:txBody>
            <a:bodyPr wrap="square" rtlCol="0">
              <a:spAutoFit/>
            </a:bodyPr>
            <a:lstStyle/>
            <a:p>
              <a:pPr algn="ctr"/>
              <a:r>
                <a:rPr lang="en-US" sz="800" dirty="0" smtClean="0">
                  <a:solidFill>
                    <a:schemeClr val="bg1">
                      <a:lumMod val="50000"/>
                    </a:schemeClr>
                  </a:solidFill>
                  <a:latin typeface="Arial"/>
                  <a:cs typeface="Arial"/>
                </a:rPr>
                <a:t>Standard</a:t>
              </a:r>
              <a:endParaRPr lang="en-US" sz="800" dirty="0">
                <a:solidFill>
                  <a:schemeClr val="bg1">
                    <a:lumMod val="50000"/>
                  </a:schemeClr>
                </a:solidFill>
                <a:latin typeface="Arial"/>
                <a:cs typeface="Arial"/>
              </a:endParaRPr>
            </a:p>
          </p:txBody>
        </p:sp>
        <p:sp>
          <p:nvSpPr>
            <p:cNvPr id="59" name="TextBox 58"/>
            <p:cNvSpPr txBox="1"/>
            <p:nvPr/>
          </p:nvSpPr>
          <p:spPr>
            <a:xfrm>
              <a:off x="304800" y="3600450"/>
              <a:ext cx="744252" cy="215444"/>
            </a:xfrm>
            <a:prstGeom prst="rect">
              <a:avLst/>
            </a:prstGeom>
            <a:noFill/>
          </p:spPr>
          <p:txBody>
            <a:bodyPr wrap="square" rtlCol="0">
              <a:spAutoFit/>
            </a:bodyPr>
            <a:lstStyle/>
            <a:p>
              <a:pPr algn="ctr"/>
              <a:r>
                <a:rPr lang="en-US" sz="800" dirty="0" smtClean="0">
                  <a:solidFill>
                    <a:schemeClr val="bg1">
                      <a:lumMod val="50000"/>
                    </a:schemeClr>
                  </a:solidFill>
                  <a:latin typeface="Arial"/>
                  <a:cs typeface="Arial"/>
                </a:rPr>
                <a:t>Standard</a:t>
              </a:r>
              <a:endParaRPr lang="en-US" sz="800" dirty="0">
                <a:solidFill>
                  <a:schemeClr val="bg1">
                    <a:lumMod val="50000"/>
                  </a:schemeClr>
                </a:solidFill>
                <a:latin typeface="Arial"/>
                <a:cs typeface="Arial"/>
              </a:endParaRPr>
            </a:p>
          </p:txBody>
        </p:sp>
        <p:sp>
          <p:nvSpPr>
            <p:cNvPr id="60" name="TextBox 59"/>
            <p:cNvSpPr txBox="1"/>
            <p:nvPr/>
          </p:nvSpPr>
          <p:spPr>
            <a:xfrm>
              <a:off x="3763026" y="3600450"/>
              <a:ext cx="990600" cy="215444"/>
            </a:xfrm>
            <a:prstGeom prst="rect">
              <a:avLst/>
            </a:prstGeom>
            <a:noFill/>
          </p:spPr>
          <p:txBody>
            <a:bodyPr wrap="square" rtlCol="0">
              <a:spAutoFit/>
            </a:bodyPr>
            <a:lstStyle/>
            <a:p>
              <a:pPr algn="ctr"/>
              <a:r>
                <a:rPr lang="en-US" sz="800" dirty="0" smtClean="0">
                  <a:solidFill>
                    <a:schemeClr val="bg1">
                      <a:lumMod val="50000"/>
                    </a:schemeClr>
                  </a:solidFill>
                  <a:latin typeface="Arial"/>
                  <a:cs typeface="Arial"/>
                </a:rPr>
                <a:t>180</a:t>
              </a:r>
              <a:r>
                <a:rPr lang="en-US" sz="800" dirty="0" smtClean="0">
                  <a:solidFill>
                    <a:srgbClr val="7F7F7F"/>
                  </a:solidFill>
                  <a:latin typeface="Arial"/>
                  <a:cs typeface="Arial"/>
                </a:rPr>
                <a:t>º</a:t>
              </a:r>
              <a:r>
                <a:rPr lang="en-US" sz="800" dirty="0" smtClean="0">
                  <a:solidFill>
                    <a:schemeClr val="bg1">
                      <a:lumMod val="50000"/>
                    </a:schemeClr>
                  </a:solidFill>
                  <a:latin typeface="Arial"/>
                  <a:cs typeface="Arial"/>
                </a:rPr>
                <a:t> Panoramic</a:t>
              </a:r>
              <a:endParaRPr lang="en-US" sz="800" dirty="0">
                <a:solidFill>
                  <a:schemeClr val="bg1">
                    <a:lumMod val="50000"/>
                  </a:schemeClr>
                </a:solidFill>
                <a:latin typeface="Arial"/>
                <a:cs typeface="Arial"/>
              </a:endParaRPr>
            </a:p>
          </p:txBody>
        </p:sp>
        <p:sp>
          <p:nvSpPr>
            <p:cNvPr id="63" name="TextBox 62"/>
            <p:cNvSpPr txBox="1"/>
            <p:nvPr/>
          </p:nvSpPr>
          <p:spPr>
            <a:xfrm>
              <a:off x="5058426" y="3600450"/>
              <a:ext cx="990600" cy="338554"/>
            </a:xfrm>
            <a:prstGeom prst="rect">
              <a:avLst/>
            </a:prstGeom>
            <a:noFill/>
          </p:spPr>
          <p:txBody>
            <a:bodyPr wrap="square" rtlCol="0">
              <a:spAutoFit/>
            </a:bodyPr>
            <a:lstStyle/>
            <a:p>
              <a:pPr algn="ctr"/>
              <a:r>
                <a:rPr lang="en-US" sz="800" dirty="0" smtClean="0">
                  <a:solidFill>
                    <a:schemeClr val="bg1">
                      <a:lumMod val="50000"/>
                    </a:schemeClr>
                  </a:solidFill>
                  <a:latin typeface="Arial"/>
                  <a:cs typeface="Arial"/>
                </a:rPr>
                <a:t>360º Panoramic</a:t>
              </a:r>
              <a:endParaRPr lang="en-US" sz="800" dirty="0">
                <a:solidFill>
                  <a:schemeClr val="bg1">
                    <a:lumMod val="50000"/>
                  </a:schemeClr>
                </a:solidFill>
                <a:latin typeface="Arial"/>
                <a:cs typeface="Arial"/>
              </a:endParaRPr>
            </a:p>
          </p:txBody>
        </p:sp>
        <p:grpSp>
          <p:nvGrpSpPr>
            <p:cNvPr id="33" name="Group 78"/>
            <p:cNvGrpSpPr/>
            <p:nvPr/>
          </p:nvGrpSpPr>
          <p:grpSpPr>
            <a:xfrm>
              <a:off x="757025" y="673100"/>
              <a:ext cx="1376575" cy="914400"/>
              <a:chOff x="680825" y="774700"/>
              <a:chExt cx="1376575" cy="914400"/>
            </a:xfrm>
          </p:grpSpPr>
          <p:sp>
            <p:nvSpPr>
              <p:cNvPr id="76" name="Oval 75"/>
              <p:cNvSpPr/>
              <p:nvPr/>
            </p:nvSpPr>
            <p:spPr>
              <a:xfrm>
                <a:off x="680825" y="774700"/>
                <a:ext cx="1376575" cy="577850"/>
              </a:xfrm>
              <a:prstGeom prst="ellipse">
                <a:avLst/>
              </a:prstGeom>
              <a:solidFill>
                <a:schemeClr val="bg1">
                  <a:lumMod val="75000"/>
                </a:schemeClr>
              </a:solidFill>
              <a:ln>
                <a:noFill/>
              </a:ln>
              <a:effectLst>
                <a:softEdge rad="2286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4" name="Picture 73" descr="MegaBall_Dome_LeftHero.png"/>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rot="10800000">
                <a:off x="1000841" y="939800"/>
                <a:ext cx="978845" cy="749300"/>
              </a:xfrm>
              <a:prstGeom prst="rect">
                <a:avLst/>
              </a:prstGeom>
            </p:spPr>
          </p:pic>
        </p:grpSp>
        <p:sp>
          <p:nvSpPr>
            <p:cNvPr id="77" name="TextBox 76"/>
            <p:cNvSpPr txBox="1"/>
            <p:nvPr/>
          </p:nvSpPr>
          <p:spPr>
            <a:xfrm>
              <a:off x="165100" y="1586468"/>
              <a:ext cx="841145" cy="215444"/>
            </a:xfrm>
            <a:prstGeom prst="rect">
              <a:avLst/>
            </a:prstGeom>
            <a:noFill/>
          </p:spPr>
          <p:txBody>
            <a:bodyPr wrap="square" rtlCol="0">
              <a:spAutoFit/>
            </a:bodyPr>
            <a:lstStyle/>
            <a:p>
              <a:pPr algn="ctr"/>
              <a:r>
                <a:rPr lang="en-US" sz="800" dirty="0" smtClean="0">
                  <a:solidFill>
                    <a:schemeClr val="bg1">
                      <a:lumMod val="50000"/>
                    </a:schemeClr>
                  </a:solidFill>
                  <a:latin typeface="Arial"/>
                  <a:cs typeface="Arial"/>
                </a:rPr>
                <a:t>Wall Mount</a:t>
              </a:r>
              <a:endParaRPr lang="en-US" sz="800" dirty="0">
                <a:solidFill>
                  <a:schemeClr val="bg1">
                    <a:lumMod val="50000"/>
                  </a:schemeClr>
                </a:solidFill>
                <a:latin typeface="Arial"/>
                <a:cs typeface="Arial"/>
              </a:endParaRPr>
            </a:p>
          </p:txBody>
        </p:sp>
        <p:pic>
          <p:nvPicPr>
            <p:cNvPr id="78" name="Picture 77" descr="megaball_temp.png"/>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rot="10800000">
              <a:off x="-533400" y="730250"/>
              <a:ext cx="1733550" cy="1155700"/>
            </a:xfrm>
            <a:prstGeom prst="rect">
              <a:avLst/>
            </a:prstGeom>
          </p:spPr>
        </p:pic>
        <p:grpSp>
          <p:nvGrpSpPr>
            <p:cNvPr id="34" name="Group 99"/>
            <p:cNvGrpSpPr/>
            <p:nvPr/>
          </p:nvGrpSpPr>
          <p:grpSpPr>
            <a:xfrm>
              <a:off x="3048000" y="590550"/>
              <a:ext cx="2927350" cy="1567418"/>
              <a:chOff x="3048000" y="660400"/>
              <a:chExt cx="2927350" cy="1835150"/>
            </a:xfrm>
            <a:effectLst/>
          </p:grpSpPr>
          <p:cxnSp>
            <p:nvCxnSpPr>
              <p:cNvPr id="82" name="Straight Connector 81"/>
              <p:cNvCxnSpPr/>
              <p:nvPr/>
            </p:nvCxnSpPr>
            <p:spPr>
              <a:xfrm>
                <a:off x="3048000" y="660400"/>
                <a:ext cx="0" cy="1835150"/>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5975350" y="660400"/>
                <a:ext cx="0" cy="1835150"/>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41" name="Group 86"/>
            <p:cNvGrpSpPr/>
            <p:nvPr/>
          </p:nvGrpSpPr>
          <p:grpSpPr>
            <a:xfrm>
              <a:off x="2387600" y="2240518"/>
              <a:ext cx="3810000" cy="2007632"/>
              <a:chOff x="2387600" y="660400"/>
              <a:chExt cx="3810000" cy="2149786"/>
            </a:xfrm>
            <a:effectLst/>
          </p:grpSpPr>
          <p:cxnSp>
            <p:nvCxnSpPr>
              <p:cNvPr id="88" name="Straight Connector 87"/>
              <p:cNvCxnSpPr/>
              <p:nvPr/>
            </p:nvCxnSpPr>
            <p:spPr>
              <a:xfrm>
                <a:off x="2387600" y="660400"/>
                <a:ext cx="0" cy="2149786"/>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a:off x="6197600" y="660400"/>
                <a:ext cx="0" cy="2149786"/>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cxnSp>
          <p:nvCxnSpPr>
            <p:cNvPr id="90" name="Straight Connector 89"/>
            <p:cNvCxnSpPr/>
            <p:nvPr/>
          </p:nvCxnSpPr>
          <p:spPr>
            <a:xfrm flipH="1">
              <a:off x="152400" y="2203450"/>
              <a:ext cx="8839200" cy="0"/>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6486320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56"/>
          <p:cNvGraphicFramePr>
            <a:graphicFrameLocks noGrp="1"/>
          </p:cNvGraphicFramePr>
          <p:nvPr>
            <p:extLst>
              <p:ext uri="{D42A27DB-BD31-4B8C-83A1-F6EECF244321}">
                <p14:modId xmlns:p14="http://schemas.microsoft.com/office/powerpoint/2010/main" val="1718065340"/>
              </p:ext>
            </p:extLst>
          </p:nvPr>
        </p:nvGraphicFramePr>
        <p:xfrm>
          <a:off x="609600" y="819153"/>
          <a:ext cx="7924799" cy="2895597"/>
        </p:xfrm>
        <a:graphic>
          <a:graphicData uri="http://schemas.openxmlformats.org/drawingml/2006/table">
            <a:tbl>
              <a:tblPr>
                <a:tableStyleId>{073A0DAA-6AF3-43AB-8588-CEC1D06C72B9}</a:tableStyleId>
              </a:tblPr>
              <a:tblGrid>
                <a:gridCol w="1756834"/>
                <a:gridCol w="2011293"/>
                <a:gridCol w="2145379"/>
                <a:gridCol w="2011293"/>
              </a:tblGrid>
              <a:tr h="298457">
                <a:tc>
                  <a:txBody>
                    <a:bodyPr/>
                    <a:lstStyle/>
                    <a:p>
                      <a:pPr marL="0" marR="0" lvl="0" indent="0" algn="ctr" defTabSz="914400" rtl="0" eaLnBrk="0" fontAlgn="base" latinLnBrk="0" hangingPunct="0">
                        <a:lnSpc>
                          <a:spcPct val="90000"/>
                        </a:lnSpc>
                        <a:spcBef>
                          <a:spcPct val="20000"/>
                        </a:spcBef>
                        <a:spcAft>
                          <a:spcPct val="0"/>
                        </a:spcAft>
                        <a:buClrTx/>
                        <a:buSzTx/>
                        <a:buFont typeface="Arial" charset="0"/>
                        <a:buNone/>
                        <a:tabLst/>
                        <a:defRPr/>
                      </a:pPr>
                      <a:r>
                        <a:rPr kumimoji="0" lang="en-US" sz="1100" b="1" u="none" strike="noStrike" cap="none" normalizeH="0" baseline="0" dirty="0" smtClean="0">
                          <a:ln>
                            <a:noFill/>
                          </a:ln>
                          <a:solidFill>
                            <a:schemeClr val="bg1"/>
                          </a:solidFill>
                          <a:effectLst/>
                          <a:latin typeface="Arial" pitchFamily="34" charset="0"/>
                          <a:cs typeface="Arial" pitchFamily="34" charset="0"/>
                        </a:rPr>
                        <a:t>Class</a:t>
                      </a:r>
                      <a:endParaRPr kumimoji="0" lang="en-US" sz="1100" b="1" i="0" u="none" strike="noStrike" cap="none" normalizeH="0" baseline="0" dirty="0" smtClean="0">
                        <a:ln>
                          <a:noFill/>
                        </a:ln>
                        <a:solidFill>
                          <a:schemeClr val="bg1"/>
                        </a:solidFill>
                        <a:effectLst/>
                        <a:latin typeface="Arial" pitchFamily="34" charset="0"/>
                        <a:cs typeface="Arial" pitchFamily="34" charset="0"/>
                      </a:endParaRPr>
                    </a:p>
                  </a:txBody>
                  <a:tcPr marL="83489" marR="83489" marT="41744" marB="41744" anchor="ctr" horzOverflow="overflow">
                    <a:gradFill>
                      <a:gsLst>
                        <a:gs pos="0">
                          <a:srgbClr val="7D0101"/>
                        </a:gs>
                        <a:gs pos="50000">
                          <a:srgbClr val="AF0102"/>
                        </a:gs>
                        <a:gs pos="100000">
                          <a:srgbClr val="FF0000"/>
                        </a:gs>
                      </a:gsLst>
                      <a:lin ang="16200000" scaled="1"/>
                    </a:gradFill>
                  </a:tcPr>
                </a:tc>
                <a:tc>
                  <a:txBody>
                    <a:bodyPr/>
                    <a:lstStyle/>
                    <a:p>
                      <a:pPr marL="0" marR="0" lvl="1" indent="0" algn="ctr" defTabSz="914400"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smtClean="0">
                          <a:ln>
                            <a:noFill/>
                          </a:ln>
                          <a:solidFill>
                            <a:schemeClr val="bg1"/>
                          </a:solidFill>
                          <a:effectLst/>
                          <a:latin typeface="Arial" pitchFamily="34" charset="0"/>
                          <a:cs typeface="Arial" pitchFamily="34" charset="0"/>
                        </a:rPr>
                        <a:t>Resolution</a:t>
                      </a:r>
                      <a:endParaRPr kumimoji="0" lang="en-US" sz="1100" b="1" i="0" u="none" strike="noStrike" cap="none" normalizeH="0" baseline="0" dirty="0" smtClean="0">
                        <a:ln>
                          <a:noFill/>
                        </a:ln>
                        <a:solidFill>
                          <a:schemeClr val="bg1"/>
                        </a:solidFill>
                        <a:effectLst/>
                        <a:latin typeface="Arial" pitchFamily="34" charset="0"/>
                        <a:cs typeface="Arial" pitchFamily="34" charset="0"/>
                      </a:endParaRPr>
                    </a:p>
                  </a:txBody>
                  <a:tcPr marL="83489" marR="83489" marT="41744" marB="41744" anchor="ctr" horzOverflow="overflow">
                    <a:gradFill flip="none" rotWithShape="1">
                      <a:gsLst>
                        <a:gs pos="0">
                          <a:srgbClr val="7D0101"/>
                        </a:gs>
                        <a:gs pos="50000">
                          <a:srgbClr val="AF0102"/>
                        </a:gs>
                        <a:gs pos="100000">
                          <a:srgbClr val="FF0000"/>
                        </a:gs>
                      </a:gsLst>
                      <a:lin ang="16200000" scaled="1"/>
                      <a:tileRect/>
                    </a:gradFill>
                  </a:tcPr>
                </a:tc>
                <a:tc>
                  <a:txBody>
                    <a:bodyPr/>
                    <a:lstStyle/>
                    <a:p>
                      <a:pPr marL="0" marR="0" lvl="1" indent="0" algn="ctr" defTabSz="914400"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smtClean="0">
                          <a:ln>
                            <a:noFill/>
                          </a:ln>
                          <a:solidFill>
                            <a:schemeClr val="bg1"/>
                          </a:solidFill>
                          <a:effectLst/>
                          <a:latin typeface="Arial" pitchFamily="34" charset="0"/>
                          <a:cs typeface="Arial" pitchFamily="34" charset="0"/>
                        </a:rPr>
                        <a:t>Pixels</a:t>
                      </a:r>
                      <a:endParaRPr kumimoji="0" lang="en-US" sz="1100" b="1" i="0" u="none" strike="noStrike" cap="none" normalizeH="0" baseline="0" dirty="0" smtClean="0">
                        <a:ln>
                          <a:noFill/>
                        </a:ln>
                        <a:solidFill>
                          <a:schemeClr val="bg1"/>
                        </a:solidFill>
                        <a:effectLst/>
                        <a:latin typeface="Arial" pitchFamily="34" charset="0"/>
                        <a:cs typeface="Arial" pitchFamily="34" charset="0"/>
                      </a:endParaRPr>
                    </a:p>
                  </a:txBody>
                  <a:tcPr marL="83489" marR="83489" marT="41744" marB="41744" anchor="ctr" horzOverflow="overflow">
                    <a:gradFill flip="none" rotWithShape="1">
                      <a:gsLst>
                        <a:gs pos="0">
                          <a:srgbClr val="7D0101"/>
                        </a:gs>
                        <a:gs pos="50000">
                          <a:srgbClr val="AF0102"/>
                        </a:gs>
                        <a:gs pos="100000">
                          <a:srgbClr val="FF0000"/>
                        </a:gs>
                      </a:gsLst>
                      <a:lin ang="16200000" scaled="1"/>
                      <a:tileRect/>
                    </a:gradFill>
                  </a:tcPr>
                </a:tc>
                <a:tc>
                  <a:txBody>
                    <a:bodyPr/>
                    <a:lstStyle/>
                    <a:p>
                      <a:pPr marL="0" marR="0" lvl="1"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pitchFamily="34" charset="0"/>
                          <a:cs typeface="Arial" pitchFamily="34" charset="0"/>
                        </a:rPr>
                        <a:t>AV Pix / $1</a:t>
                      </a:r>
                    </a:p>
                  </a:txBody>
                  <a:tcPr marL="83489" marR="83489" marT="41744" marB="41744" anchor="ctr" horzOverflow="overflow">
                    <a:gradFill flip="none" rotWithShape="1">
                      <a:gsLst>
                        <a:gs pos="0">
                          <a:srgbClr val="7D0101"/>
                        </a:gs>
                        <a:gs pos="50000">
                          <a:srgbClr val="AF0102"/>
                        </a:gs>
                        <a:gs pos="100000">
                          <a:srgbClr val="FF0000"/>
                        </a:gs>
                      </a:gsLst>
                      <a:lin ang="16200000" scaled="1"/>
                      <a:tileRect/>
                    </a:gradFill>
                  </a:tcPr>
                </a:tc>
              </a:tr>
              <a:tr h="371020">
                <a:tc>
                  <a:txBody>
                    <a:bodyPr/>
                    <a:lstStyle/>
                    <a:p>
                      <a:pPr algn="ctr" rtl="0" fontAlgn="ctr"/>
                      <a:r>
                        <a:rPr lang="en-US" sz="1100" b="1" i="0" u="none" strike="noStrike" dirty="0">
                          <a:solidFill>
                            <a:srgbClr val="7F7F7F"/>
                          </a:solidFill>
                          <a:effectLst/>
                          <a:latin typeface="Arial"/>
                        </a:rPr>
                        <a:t>10MP</a:t>
                      </a:r>
                    </a:p>
                  </a:txBody>
                  <a:tcPr marL="9525" marR="9525" marT="9525" marB="0" anchor="ctr">
                    <a:solidFill>
                      <a:schemeClr val="bg1">
                        <a:lumMod val="95000"/>
                      </a:schemeClr>
                    </a:solidFill>
                  </a:tcPr>
                </a:tc>
                <a:tc>
                  <a:txBody>
                    <a:bodyPr/>
                    <a:lstStyle/>
                    <a:p>
                      <a:pPr algn="ctr" rtl="0" fontAlgn="ctr"/>
                      <a:r>
                        <a:rPr lang="en-US" sz="1100" b="1" i="0" u="none" strike="noStrike" dirty="0">
                          <a:solidFill>
                            <a:srgbClr val="7F7F7F"/>
                          </a:solidFill>
                          <a:effectLst/>
                          <a:latin typeface="Arial"/>
                        </a:rPr>
                        <a:t>3648x2752</a:t>
                      </a:r>
                    </a:p>
                  </a:txBody>
                  <a:tcPr marL="9525" marR="9525" marT="9525" marB="0" anchor="ctr">
                    <a:solidFill>
                      <a:schemeClr val="bg1">
                        <a:lumMod val="95000"/>
                      </a:schemeClr>
                    </a:solidFill>
                  </a:tcPr>
                </a:tc>
                <a:tc>
                  <a:txBody>
                    <a:bodyPr/>
                    <a:lstStyle/>
                    <a:p>
                      <a:pPr algn="ctr" rtl="0" fontAlgn="ctr"/>
                      <a:r>
                        <a:rPr lang="en-US" sz="1100" b="1" i="0" u="none" strike="noStrike" dirty="0">
                          <a:solidFill>
                            <a:srgbClr val="7F7F7F"/>
                          </a:solidFill>
                          <a:effectLst/>
                          <a:latin typeface="Arial"/>
                        </a:rPr>
                        <a:t>10,039,296</a:t>
                      </a:r>
                    </a:p>
                  </a:txBody>
                  <a:tcPr marL="9525" marR="9525" marT="9525" marB="0" anchor="ctr">
                    <a:solidFill>
                      <a:schemeClr val="bg1">
                        <a:lumMod val="95000"/>
                      </a:schemeClr>
                    </a:solidFill>
                  </a:tcPr>
                </a:tc>
                <a:tc>
                  <a:txBody>
                    <a:bodyPr/>
                    <a:lstStyle/>
                    <a:p>
                      <a:pPr algn="ctr" rtl="0" fontAlgn="ctr"/>
                      <a:r>
                        <a:rPr lang="en-US" sz="1100" b="1" i="0" u="none" strike="noStrike" dirty="0">
                          <a:solidFill>
                            <a:srgbClr val="7F7F7F"/>
                          </a:solidFill>
                          <a:effectLst/>
                          <a:latin typeface="Arial"/>
                        </a:rPr>
                        <a:t>18,438</a:t>
                      </a:r>
                    </a:p>
                  </a:txBody>
                  <a:tcPr marL="9525" marR="9525" marT="9525" marB="0" anchor="ctr">
                    <a:solidFill>
                      <a:schemeClr val="bg1">
                        <a:lumMod val="95000"/>
                      </a:schemeClr>
                    </a:solidFill>
                  </a:tcPr>
                </a:tc>
              </a:tr>
              <a:tr h="371020">
                <a:tc>
                  <a:txBody>
                    <a:bodyPr/>
                    <a:lstStyle/>
                    <a:p>
                      <a:pPr algn="ctr" rtl="0" fontAlgn="ctr"/>
                      <a:r>
                        <a:rPr lang="en-US" sz="1100" b="1" i="0" u="none" strike="noStrike" dirty="0">
                          <a:solidFill>
                            <a:srgbClr val="7F7F7F"/>
                          </a:solidFill>
                          <a:effectLst/>
                          <a:latin typeface="Arial"/>
                        </a:rPr>
                        <a:t>5MP</a:t>
                      </a:r>
                    </a:p>
                  </a:txBody>
                  <a:tcPr marL="9525" marR="9525" marT="9525" marB="0" anchor="ctr">
                    <a:solidFill>
                      <a:schemeClr val="bg1">
                        <a:lumMod val="85000"/>
                      </a:schemeClr>
                    </a:solidFill>
                  </a:tcPr>
                </a:tc>
                <a:tc>
                  <a:txBody>
                    <a:bodyPr/>
                    <a:lstStyle/>
                    <a:p>
                      <a:pPr algn="ctr" rtl="0" fontAlgn="ctr"/>
                      <a:r>
                        <a:rPr lang="en-US" sz="1100" b="1" i="0" u="none" strike="noStrike" dirty="0">
                          <a:solidFill>
                            <a:srgbClr val="7F7F7F"/>
                          </a:solidFill>
                          <a:effectLst/>
                          <a:latin typeface="Arial"/>
                        </a:rPr>
                        <a:t>2592x1944</a:t>
                      </a:r>
                    </a:p>
                  </a:txBody>
                  <a:tcPr marL="9525" marR="9525" marT="9525" marB="0" anchor="ctr">
                    <a:solidFill>
                      <a:schemeClr val="bg1">
                        <a:lumMod val="85000"/>
                      </a:schemeClr>
                    </a:solidFill>
                  </a:tcPr>
                </a:tc>
                <a:tc>
                  <a:txBody>
                    <a:bodyPr/>
                    <a:lstStyle/>
                    <a:p>
                      <a:pPr algn="ctr" rtl="0" fontAlgn="ctr"/>
                      <a:r>
                        <a:rPr lang="en-US" sz="1100" b="1" i="0" u="none" strike="noStrike" dirty="0">
                          <a:solidFill>
                            <a:srgbClr val="7F7F7F"/>
                          </a:solidFill>
                          <a:effectLst/>
                          <a:latin typeface="Arial"/>
                        </a:rPr>
                        <a:t>5,038,848</a:t>
                      </a:r>
                    </a:p>
                  </a:txBody>
                  <a:tcPr marL="9525" marR="9525" marT="9525" marB="0" anchor="ctr">
                    <a:solidFill>
                      <a:schemeClr val="bg1">
                        <a:lumMod val="85000"/>
                      </a:schemeClr>
                    </a:solidFill>
                  </a:tcPr>
                </a:tc>
                <a:tc>
                  <a:txBody>
                    <a:bodyPr/>
                    <a:lstStyle/>
                    <a:p>
                      <a:pPr algn="ctr" rtl="0" fontAlgn="ctr"/>
                      <a:r>
                        <a:rPr lang="en-US" sz="1100" b="1" i="0" u="none" strike="noStrike" dirty="0">
                          <a:solidFill>
                            <a:srgbClr val="7F7F7F"/>
                          </a:solidFill>
                          <a:effectLst/>
                          <a:latin typeface="Arial"/>
                        </a:rPr>
                        <a:t>10,179</a:t>
                      </a:r>
                    </a:p>
                  </a:txBody>
                  <a:tcPr marL="9525" marR="9525" marT="9525" marB="0" anchor="ctr">
                    <a:solidFill>
                      <a:schemeClr val="bg1">
                        <a:lumMod val="85000"/>
                      </a:schemeClr>
                    </a:solidFill>
                  </a:tcPr>
                </a:tc>
              </a:tr>
              <a:tr h="371020">
                <a:tc>
                  <a:txBody>
                    <a:bodyPr/>
                    <a:lstStyle/>
                    <a:p>
                      <a:pPr algn="ctr" rtl="0" fontAlgn="ctr"/>
                      <a:r>
                        <a:rPr lang="en-US" sz="1100" b="1" i="0" u="none" strike="noStrike" dirty="0">
                          <a:solidFill>
                            <a:srgbClr val="7F7F7F"/>
                          </a:solidFill>
                          <a:effectLst/>
                          <a:latin typeface="Arial"/>
                        </a:rPr>
                        <a:t>3MP</a:t>
                      </a:r>
                    </a:p>
                  </a:txBody>
                  <a:tcPr marL="9525" marR="9525" marT="9525" marB="0" anchor="ctr">
                    <a:solidFill>
                      <a:schemeClr val="bg1">
                        <a:lumMod val="95000"/>
                      </a:schemeClr>
                    </a:solidFill>
                  </a:tcPr>
                </a:tc>
                <a:tc>
                  <a:txBody>
                    <a:bodyPr/>
                    <a:lstStyle/>
                    <a:p>
                      <a:pPr algn="ctr" rtl="0" fontAlgn="ctr"/>
                      <a:r>
                        <a:rPr lang="en-US" sz="1100" b="1" i="0" u="none" strike="noStrike" dirty="0">
                          <a:solidFill>
                            <a:srgbClr val="7F7F7F"/>
                          </a:solidFill>
                          <a:effectLst/>
                          <a:latin typeface="Arial"/>
                        </a:rPr>
                        <a:t>2048x1536</a:t>
                      </a:r>
                    </a:p>
                  </a:txBody>
                  <a:tcPr marL="9525" marR="9525" marT="9525" marB="0" anchor="ctr">
                    <a:solidFill>
                      <a:schemeClr val="bg1">
                        <a:lumMod val="95000"/>
                      </a:schemeClr>
                    </a:solidFill>
                  </a:tcPr>
                </a:tc>
                <a:tc>
                  <a:txBody>
                    <a:bodyPr/>
                    <a:lstStyle/>
                    <a:p>
                      <a:pPr algn="ctr" rtl="0" fontAlgn="ctr"/>
                      <a:r>
                        <a:rPr lang="en-US" sz="1100" b="1" i="0" u="none" strike="noStrike" dirty="0">
                          <a:solidFill>
                            <a:srgbClr val="7F7F7F"/>
                          </a:solidFill>
                          <a:effectLst/>
                          <a:latin typeface="Arial"/>
                        </a:rPr>
                        <a:t>3,145,728</a:t>
                      </a:r>
                    </a:p>
                  </a:txBody>
                  <a:tcPr marL="9525" marR="9525" marT="9525" marB="0" anchor="ctr">
                    <a:solidFill>
                      <a:schemeClr val="bg1">
                        <a:lumMod val="95000"/>
                      </a:schemeClr>
                    </a:solidFill>
                  </a:tcPr>
                </a:tc>
                <a:tc>
                  <a:txBody>
                    <a:bodyPr/>
                    <a:lstStyle/>
                    <a:p>
                      <a:pPr algn="ctr" rtl="0" fontAlgn="ctr"/>
                      <a:r>
                        <a:rPr lang="en-US" sz="1100" b="1" i="0" u="none" strike="noStrike" dirty="0">
                          <a:solidFill>
                            <a:srgbClr val="7F7F7F"/>
                          </a:solidFill>
                          <a:effectLst/>
                          <a:latin typeface="Arial"/>
                        </a:rPr>
                        <a:t>7,149</a:t>
                      </a:r>
                    </a:p>
                  </a:txBody>
                  <a:tcPr marL="9525" marR="9525" marT="9525" marB="0" anchor="ctr">
                    <a:solidFill>
                      <a:schemeClr val="bg1">
                        <a:lumMod val="95000"/>
                      </a:schemeClr>
                    </a:solidFill>
                  </a:tcPr>
                </a:tc>
              </a:tr>
              <a:tr h="371020">
                <a:tc>
                  <a:txBody>
                    <a:bodyPr/>
                    <a:lstStyle/>
                    <a:p>
                      <a:pPr algn="ctr" rtl="0" fontAlgn="ctr"/>
                      <a:r>
                        <a:rPr lang="en-US" sz="1100" b="1" i="0" u="none" strike="noStrike" dirty="0">
                          <a:solidFill>
                            <a:srgbClr val="7F7F7F"/>
                          </a:solidFill>
                          <a:effectLst/>
                          <a:latin typeface="Arial"/>
                        </a:rPr>
                        <a:t>HDTV 1080p</a:t>
                      </a:r>
                    </a:p>
                  </a:txBody>
                  <a:tcPr marL="9525" marR="9525" marT="9525" marB="0" anchor="ctr">
                    <a:solidFill>
                      <a:schemeClr val="bg1">
                        <a:lumMod val="85000"/>
                      </a:schemeClr>
                    </a:solidFill>
                  </a:tcPr>
                </a:tc>
                <a:tc>
                  <a:txBody>
                    <a:bodyPr/>
                    <a:lstStyle/>
                    <a:p>
                      <a:pPr algn="ctr" rtl="0" fontAlgn="ctr"/>
                      <a:r>
                        <a:rPr lang="en-US" sz="1100" b="1" i="0" u="none" strike="noStrike" dirty="0">
                          <a:solidFill>
                            <a:srgbClr val="7F7F7F"/>
                          </a:solidFill>
                          <a:effectLst/>
                          <a:latin typeface="Arial"/>
                        </a:rPr>
                        <a:t>1920x1080</a:t>
                      </a:r>
                    </a:p>
                  </a:txBody>
                  <a:tcPr marL="9525" marR="9525" marT="9525" marB="0" anchor="ctr">
                    <a:solidFill>
                      <a:schemeClr val="bg1">
                        <a:lumMod val="85000"/>
                      </a:schemeClr>
                    </a:solidFill>
                  </a:tcPr>
                </a:tc>
                <a:tc>
                  <a:txBody>
                    <a:bodyPr/>
                    <a:lstStyle/>
                    <a:p>
                      <a:pPr algn="ctr" rtl="0" fontAlgn="ctr"/>
                      <a:r>
                        <a:rPr lang="en-US" sz="1100" b="1" i="0" u="none" strike="noStrike" dirty="0">
                          <a:solidFill>
                            <a:srgbClr val="7F7F7F"/>
                          </a:solidFill>
                          <a:effectLst/>
                          <a:latin typeface="Arial"/>
                        </a:rPr>
                        <a:t>2,073,000</a:t>
                      </a:r>
                    </a:p>
                  </a:txBody>
                  <a:tcPr marL="9525" marR="9525" marT="9525" marB="0" anchor="ctr">
                    <a:solidFill>
                      <a:schemeClr val="bg1">
                        <a:lumMod val="85000"/>
                      </a:schemeClr>
                    </a:solidFill>
                  </a:tcPr>
                </a:tc>
                <a:tc>
                  <a:txBody>
                    <a:bodyPr/>
                    <a:lstStyle/>
                    <a:p>
                      <a:pPr algn="ctr" rtl="0" fontAlgn="ctr"/>
                      <a:r>
                        <a:rPr lang="en-US" sz="1100" b="1" i="0" u="none" strike="noStrike" dirty="0">
                          <a:solidFill>
                            <a:srgbClr val="7F7F7F"/>
                          </a:solidFill>
                          <a:effectLst/>
                          <a:latin typeface="Arial"/>
                        </a:rPr>
                        <a:t>5,891</a:t>
                      </a:r>
                    </a:p>
                  </a:txBody>
                  <a:tcPr marL="9525" marR="9525" marT="9525" marB="0" anchor="ctr">
                    <a:solidFill>
                      <a:schemeClr val="bg1">
                        <a:lumMod val="85000"/>
                      </a:schemeClr>
                    </a:solidFill>
                  </a:tcPr>
                </a:tc>
              </a:tr>
              <a:tr h="371020">
                <a:tc>
                  <a:txBody>
                    <a:bodyPr/>
                    <a:lstStyle/>
                    <a:p>
                      <a:pPr algn="ctr" rtl="0" fontAlgn="ctr"/>
                      <a:r>
                        <a:rPr lang="en-US" sz="1100" b="1" i="0" u="none" strike="noStrike" dirty="0">
                          <a:solidFill>
                            <a:srgbClr val="7F7F7F"/>
                          </a:solidFill>
                          <a:effectLst/>
                          <a:latin typeface="Arial"/>
                        </a:rPr>
                        <a:t>1.3MP</a:t>
                      </a:r>
                    </a:p>
                  </a:txBody>
                  <a:tcPr marL="9525" marR="9525" marT="9525" marB="0" anchor="ctr">
                    <a:solidFill>
                      <a:schemeClr val="bg1">
                        <a:lumMod val="95000"/>
                      </a:schemeClr>
                    </a:solidFill>
                  </a:tcPr>
                </a:tc>
                <a:tc>
                  <a:txBody>
                    <a:bodyPr/>
                    <a:lstStyle/>
                    <a:p>
                      <a:pPr algn="ctr" rtl="0" fontAlgn="ctr"/>
                      <a:r>
                        <a:rPr lang="en-US" sz="1100" b="1" i="0" u="none" strike="noStrike" dirty="0">
                          <a:solidFill>
                            <a:srgbClr val="7F7F7F"/>
                          </a:solidFill>
                          <a:effectLst/>
                          <a:latin typeface="Arial"/>
                        </a:rPr>
                        <a:t>1280x1024</a:t>
                      </a:r>
                    </a:p>
                  </a:txBody>
                  <a:tcPr marL="9525" marR="9525" marT="9525" marB="0" anchor="ctr">
                    <a:solidFill>
                      <a:schemeClr val="bg1">
                        <a:lumMod val="95000"/>
                      </a:schemeClr>
                    </a:solidFill>
                  </a:tcPr>
                </a:tc>
                <a:tc>
                  <a:txBody>
                    <a:bodyPr/>
                    <a:lstStyle/>
                    <a:p>
                      <a:pPr algn="ctr" rtl="0" fontAlgn="ctr"/>
                      <a:r>
                        <a:rPr lang="en-US" sz="1100" b="1" i="0" u="none" strike="noStrike" dirty="0">
                          <a:solidFill>
                            <a:srgbClr val="7F7F7F"/>
                          </a:solidFill>
                          <a:effectLst/>
                          <a:latin typeface="Arial"/>
                        </a:rPr>
                        <a:t>1,310,000</a:t>
                      </a:r>
                    </a:p>
                  </a:txBody>
                  <a:tcPr marL="9525" marR="9525" marT="9525" marB="0" anchor="ctr">
                    <a:solidFill>
                      <a:schemeClr val="bg1">
                        <a:lumMod val="95000"/>
                      </a:schemeClr>
                    </a:solidFill>
                  </a:tcPr>
                </a:tc>
                <a:tc>
                  <a:txBody>
                    <a:bodyPr/>
                    <a:lstStyle/>
                    <a:p>
                      <a:pPr algn="ctr" rtl="0" fontAlgn="ctr"/>
                      <a:r>
                        <a:rPr lang="en-US" sz="1100" b="1" i="0" u="none" strike="noStrike" dirty="0">
                          <a:solidFill>
                            <a:srgbClr val="7F7F7F"/>
                          </a:solidFill>
                          <a:effectLst/>
                          <a:latin typeface="Arial"/>
                        </a:rPr>
                        <a:t>4,039</a:t>
                      </a:r>
                    </a:p>
                  </a:txBody>
                  <a:tcPr marL="9525" marR="9525" marT="9525" marB="0" anchor="ctr">
                    <a:solidFill>
                      <a:schemeClr val="bg1">
                        <a:lumMod val="95000"/>
                      </a:schemeClr>
                    </a:solidFill>
                  </a:tcPr>
                </a:tc>
              </a:tr>
              <a:tr h="371020">
                <a:tc>
                  <a:txBody>
                    <a:bodyPr/>
                    <a:lstStyle/>
                    <a:p>
                      <a:pPr algn="ctr" rtl="0" fontAlgn="ctr"/>
                      <a:r>
                        <a:rPr lang="en-US" sz="1100" b="1" i="0" u="none" strike="noStrike" dirty="0">
                          <a:solidFill>
                            <a:srgbClr val="7F7F7F"/>
                          </a:solidFill>
                          <a:effectLst/>
                          <a:latin typeface="Arial"/>
                        </a:rPr>
                        <a:t>HDTV 720p</a:t>
                      </a:r>
                    </a:p>
                  </a:txBody>
                  <a:tcPr marL="9525" marR="9525" marT="9525" marB="0" anchor="ctr">
                    <a:solidFill>
                      <a:schemeClr val="bg1">
                        <a:lumMod val="85000"/>
                      </a:schemeClr>
                    </a:solidFill>
                  </a:tcPr>
                </a:tc>
                <a:tc>
                  <a:txBody>
                    <a:bodyPr/>
                    <a:lstStyle/>
                    <a:p>
                      <a:pPr algn="ctr" rtl="0" fontAlgn="ctr"/>
                      <a:r>
                        <a:rPr lang="en-US" sz="1100" b="1" i="0" u="none" strike="noStrike" dirty="0">
                          <a:solidFill>
                            <a:srgbClr val="7F7F7F"/>
                          </a:solidFill>
                          <a:effectLst/>
                          <a:latin typeface="Arial"/>
                        </a:rPr>
                        <a:t>1280x720</a:t>
                      </a:r>
                    </a:p>
                  </a:txBody>
                  <a:tcPr marL="9525" marR="9525" marT="9525" marB="0" anchor="ctr">
                    <a:solidFill>
                      <a:schemeClr val="bg1">
                        <a:lumMod val="85000"/>
                      </a:schemeClr>
                    </a:solidFill>
                  </a:tcPr>
                </a:tc>
                <a:tc>
                  <a:txBody>
                    <a:bodyPr/>
                    <a:lstStyle/>
                    <a:p>
                      <a:pPr algn="ctr" rtl="0" fontAlgn="ctr"/>
                      <a:r>
                        <a:rPr lang="en-US" sz="1100" b="1" i="0" u="none" strike="noStrike" dirty="0">
                          <a:solidFill>
                            <a:srgbClr val="7F7F7F"/>
                          </a:solidFill>
                          <a:effectLst/>
                          <a:latin typeface="Arial"/>
                        </a:rPr>
                        <a:t>921,600</a:t>
                      </a:r>
                    </a:p>
                  </a:txBody>
                  <a:tcPr marL="9525" marR="9525" marT="9525" marB="0" anchor="ctr">
                    <a:solidFill>
                      <a:schemeClr val="bg1">
                        <a:lumMod val="85000"/>
                      </a:schemeClr>
                    </a:solidFill>
                  </a:tcPr>
                </a:tc>
                <a:tc>
                  <a:txBody>
                    <a:bodyPr/>
                    <a:lstStyle/>
                    <a:p>
                      <a:pPr algn="ctr" rtl="0" fontAlgn="ctr"/>
                      <a:r>
                        <a:rPr lang="en-US" sz="1100" b="1" i="0" u="none" strike="noStrike" dirty="0">
                          <a:solidFill>
                            <a:srgbClr val="7F7F7F"/>
                          </a:solidFill>
                          <a:effectLst/>
                          <a:latin typeface="Arial"/>
                        </a:rPr>
                        <a:t>2,836</a:t>
                      </a:r>
                    </a:p>
                  </a:txBody>
                  <a:tcPr marL="9525" marR="9525" marT="9525" marB="0" anchor="ctr">
                    <a:solidFill>
                      <a:schemeClr val="bg1">
                        <a:lumMod val="85000"/>
                      </a:schemeClr>
                    </a:solidFill>
                  </a:tcPr>
                </a:tc>
              </a:tr>
              <a:tr h="371020">
                <a:tc>
                  <a:txBody>
                    <a:bodyPr/>
                    <a:lstStyle/>
                    <a:p>
                      <a:pPr algn="ctr" rtl="0" fontAlgn="ctr"/>
                      <a:r>
                        <a:rPr lang="en-US" sz="1100" b="1" i="0" u="none" strike="noStrike" dirty="0">
                          <a:solidFill>
                            <a:srgbClr val="7F7F7F"/>
                          </a:solidFill>
                          <a:effectLst/>
                          <a:latin typeface="Arial"/>
                        </a:rPr>
                        <a:t>VGA</a:t>
                      </a:r>
                    </a:p>
                  </a:txBody>
                  <a:tcPr marL="9525" marR="9525" marT="9525" marB="0" anchor="ctr">
                    <a:solidFill>
                      <a:schemeClr val="bg1">
                        <a:lumMod val="95000"/>
                      </a:schemeClr>
                    </a:solidFill>
                  </a:tcPr>
                </a:tc>
                <a:tc>
                  <a:txBody>
                    <a:bodyPr/>
                    <a:lstStyle/>
                    <a:p>
                      <a:pPr algn="ctr" rtl="0" fontAlgn="ctr"/>
                      <a:r>
                        <a:rPr lang="en-US" sz="1100" b="1" i="0" u="none" strike="noStrike" dirty="0">
                          <a:solidFill>
                            <a:srgbClr val="7F7F7F"/>
                          </a:solidFill>
                          <a:effectLst/>
                          <a:latin typeface="Arial"/>
                        </a:rPr>
                        <a:t>640x480</a:t>
                      </a:r>
                    </a:p>
                  </a:txBody>
                  <a:tcPr marL="9525" marR="9525" marT="9525" marB="0" anchor="ctr">
                    <a:solidFill>
                      <a:schemeClr val="bg1">
                        <a:lumMod val="95000"/>
                      </a:schemeClr>
                    </a:solidFill>
                  </a:tcPr>
                </a:tc>
                <a:tc>
                  <a:txBody>
                    <a:bodyPr/>
                    <a:lstStyle/>
                    <a:p>
                      <a:pPr algn="ctr" rtl="0" fontAlgn="ctr"/>
                      <a:r>
                        <a:rPr lang="en-US" sz="1100" b="1" i="0" u="none" strike="noStrike" dirty="0">
                          <a:solidFill>
                            <a:srgbClr val="7F7F7F"/>
                          </a:solidFill>
                          <a:effectLst/>
                          <a:latin typeface="Arial"/>
                        </a:rPr>
                        <a:t>307,200</a:t>
                      </a:r>
                    </a:p>
                  </a:txBody>
                  <a:tcPr marL="9525" marR="9525" marT="9525" marB="0" anchor="ctr">
                    <a:solidFill>
                      <a:schemeClr val="bg1">
                        <a:lumMod val="95000"/>
                      </a:schemeClr>
                    </a:solidFill>
                  </a:tcPr>
                </a:tc>
                <a:tc>
                  <a:txBody>
                    <a:bodyPr/>
                    <a:lstStyle/>
                    <a:p>
                      <a:pPr algn="ctr" rtl="0" fontAlgn="ctr"/>
                      <a:r>
                        <a:rPr lang="en-US" sz="1100" b="1" i="0" u="none" strike="noStrike" dirty="0">
                          <a:solidFill>
                            <a:srgbClr val="7F7F7F"/>
                          </a:solidFill>
                          <a:effectLst/>
                          <a:latin typeface="Arial"/>
                        </a:rPr>
                        <a:t>1,536</a:t>
                      </a:r>
                    </a:p>
                  </a:txBody>
                  <a:tcPr marL="9525" marR="9525" marT="9525" marB="0" anchor="ctr">
                    <a:solidFill>
                      <a:schemeClr val="bg1">
                        <a:lumMod val="95000"/>
                      </a:schemeClr>
                    </a:solidFill>
                  </a:tcPr>
                </a:tc>
              </a:tr>
            </a:tbl>
          </a:graphicData>
        </a:graphic>
      </p:graphicFrame>
      <p:sp>
        <p:nvSpPr>
          <p:cNvPr id="6" name="Rectangle 5"/>
          <p:cNvSpPr/>
          <p:nvPr/>
        </p:nvSpPr>
        <p:spPr>
          <a:xfrm>
            <a:off x="0" y="0"/>
            <a:ext cx="9144000" cy="5143500"/>
          </a:xfrm>
          <a:prstGeom prst="rect">
            <a:avLst/>
          </a:prstGeom>
          <a:solidFill>
            <a:schemeClr val="tx1">
              <a:lumMod val="95000"/>
              <a:lumOff val="5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cs typeface="Arial"/>
            </a:endParaRPr>
          </a:p>
        </p:txBody>
      </p:sp>
      <p:sp>
        <p:nvSpPr>
          <p:cNvPr id="4" name="Title 1"/>
          <p:cNvSpPr txBox="1">
            <a:spLocks/>
          </p:cNvSpPr>
          <p:nvPr/>
        </p:nvSpPr>
        <p:spPr>
          <a:xfrm>
            <a:off x="152400" y="57150"/>
            <a:ext cx="9144000" cy="533400"/>
          </a:xfrm>
          <a:prstGeom prst="rect">
            <a:avLst/>
          </a:prstGeom>
          <a:effectLst/>
        </p:spPr>
        <p:txBody>
          <a:bodyPr vert="horz" lIns="91440" tIns="45720" rIns="91440" bIns="45720" rtlCol="0" anchor="ctr">
            <a:noAutofit/>
          </a:bodyPr>
          <a:lstStyle>
            <a:lvl1pPr algn="l" defTabSz="914400" rtl="0" eaLnBrk="1" latinLnBrk="0" hangingPunct="1">
              <a:spcBef>
                <a:spcPct val="0"/>
              </a:spcBef>
              <a:buNone/>
              <a:defRPr sz="3600" kern="1200" baseline="0">
                <a:solidFill>
                  <a:schemeClr val="tx1"/>
                </a:solidFill>
                <a:effectLst>
                  <a:outerShdw blurRad="50800" dist="38100" dir="2700000" algn="tl" rotWithShape="0">
                    <a:prstClr val="black">
                      <a:alpha val="40000"/>
                    </a:prstClr>
                  </a:outerShdw>
                </a:effectLst>
                <a:latin typeface="Arial" pitchFamily="34" charset="0"/>
                <a:ea typeface="+mj-ea"/>
                <a:cs typeface="+mj-cs"/>
              </a:defRPr>
            </a:lvl1pPr>
          </a:lstStyle>
          <a:p>
            <a:r>
              <a:rPr lang="en-US" sz="2500" spc="-60" dirty="0" smtClean="0">
                <a:solidFill>
                  <a:schemeClr val="bg1">
                    <a:lumMod val="50000"/>
                  </a:schemeClr>
                </a:solidFill>
                <a:effectLst/>
                <a:latin typeface="Arial"/>
                <a:cs typeface="Arial"/>
              </a:rPr>
              <a:t>Pixel per $ – The ROI of Megapixel</a:t>
            </a:r>
            <a:endParaRPr lang="en-US" sz="2500" spc="-60" dirty="0">
              <a:solidFill>
                <a:schemeClr val="bg1">
                  <a:lumMod val="50000"/>
                </a:schemeClr>
              </a:solidFill>
              <a:effectLst/>
              <a:latin typeface="Arial"/>
              <a:cs typeface="Arial"/>
            </a:endParaRPr>
          </a:p>
        </p:txBody>
      </p:sp>
      <p:sp>
        <p:nvSpPr>
          <p:cNvPr id="7" name="Rectangle 6"/>
          <p:cNvSpPr/>
          <p:nvPr/>
        </p:nvSpPr>
        <p:spPr>
          <a:xfrm>
            <a:off x="606950" y="1106082"/>
            <a:ext cx="7930100" cy="372883"/>
          </a:xfrm>
          <a:prstGeom prst="rect">
            <a:avLst/>
          </a:prstGeom>
          <a:noFill/>
          <a:ln w="381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93120" y="3333750"/>
            <a:ext cx="7922150" cy="368300"/>
          </a:xfrm>
          <a:prstGeom prst="rect">
            <a:avLst/>
          </a:prstGeom>
          <a:noFill/>
          <a:ln w="381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ounded Rectangle 1"/>
          <p:cNvSpPr/>
          <p:nvPr/>
        </p:nvSpPr>
        <p:spPr>
          <a:xfrm>
            <a:off x="2555190" y="1225553"/>
            <a:ext cx="3998010" cy="2413000"/>
          </a:xfrm>
          <a:prstGeom prst="roundRect">
            <a:avLst>
              <a:gd name="adj" fmla="val 50000"/>
            </a:avLst>
          </a:prstGeom>
          <a:solidFill>
            <a:schemeClr val="tx1">
              <a:alpha val="20000"/>
            </a:schemeClr>
          </a:solidFill>
          <a:effectLst>
            <a:outerShdw blurRad="40000" dist="23000" dir="5400000" rotWithShape="0">
              <a:srgbClr val="000000">
                <a:alpha val="35000"/>
              </a:srgbClr>
            </a:outerShdw>
            <a:softEdge rad="698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2667000" y="2748521"/>
            <a:ext cx="3733800" cy="369332"/>
          </a:xfrm>
          <a:prstGeom prst="rect">
            <a:avLst/>
          </a:prstGeom>
          <a:noFill/>
          <a:effectLst>
            <a:outerShdw blurRad="50800" dist="25400" dir="5400000" algn="t" rotWithShape="0">
              <a:prstClr val="black">
                <a:alpha val="66000"/>
              </a:prstClr>
            </a:outerShdw>
          </a:effectLst>
        </p:spPr>
        <p:txBody>
          <a:bodyPr wrap="square" rtlCol="0">
            <a:spAutoFit/>
          </a:bodyPr>
          <a:lstStyle/>
          <a:p>
            <a:pPr algn="ctr"/>
            <a:r>
              <a:rPr lang="en-US" dirty="0" smtClean="0">
                <a:solidFill>
                  <a:schemeClr val="bg1"/>
                </a:solidFill>
                <a:latin typeface="Arial"/>
                <a:cs typeface="Arial"/>
              </a:rPr>
              <a:t>Lower Price per Pixel than VGA</a:t>
            </a:r>
            <a:endParaRPr lang="en-US" dirty="0">
              <a:solidFill>
                <a:schemeClr val="bg1"/>
              </a:solidFill>
              <a:latin typeface="Arial"/>
              <a:cs typeface="Arial"/>
            </a:endParaRPr>
          </a:p>
        </p:txBody>
      </p:sp>
      <p:sp>
        <p:nvSpPr>
          <p:cNvPr id="9" name="TextBox 8"/>
          <p:cNvSpPr txBox="1"/>
          <p:nvPr/>
        </p:nvSpPr>
        <p:spPr>
          <a:xfrm>
            <a:off x="2884145" y="1200150"/>
            <a:ext cx="3505200" cy="1938992"/>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sz="12000" spc="-300" dirty="0" smtClean="0">
                <a:solidFill>
                  <a:schemeClr val="bg1"/>
                </a:solidFill>
                <a:latin typeface="Arial Black"/>
                <a:cs typeface="Arial Black"/>
              </a:rPr>
              <a:t>12x</a:t>
            </a:r>
            <a:endParaRPr lang="en-US" sz="12000" spc="-300" dirty="0">
              <a:latin typeface="Arial Black"/>
              <a:cs typeface="Arial Black"/>
            </a:endParaRPr>
          </a:p>
        </p:txBody>
      </p:sp>
    </p:spTree>
    <p:extLst>
      <p:ext uri="{BB962C8B-B14F-4D97-AF65-F5344CB8AC3E}">
        <p14:creationId xmlns:p14="http://schemas.microsoft.com/office/powerpoint/2010/main" val="2956138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right)">
                                      <p:cBhvr>
                                        <p:cTn id="25" dur="500"/>
                                        <p:tgtEl>
                                          <p:spTgt spid="6"/>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7" grpId="0" animBg="1"/>
      <p:bldP spid="10" grpId="0" animBg="1"/>
      <p:bldP spid="2" grpId="0" animBg="1"/>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52400" y="57150"/>
            <a:ext cx="9144000" cy="533400"/>
          </a:xfrm>
          <a:prstGeom prst="rect">
            <a:avLst/>
          </a:prstGeom>
          <a:effectLst/>
        </p:spPr>
        <p:txBody>
          <a:bodyPr vert="horz" lIns="91440" tIns="45720" rIns="91440" bIns="45720" rtlCol="0" anchor="ctr">
            <a:noAutofit/>
          </a:bodyPr>
          <a:lstStyle>
            <a:lvl1pPr algn="l" defTabSz="914400" rtl="0" eaLnBrk="1" latinLnBrk="0" hangingPunct="1">
              <a:spcBef>
                <a:spcPct val="0"/>
              </a:spcBef>
              <a:buNone/>
              <a:defRPr sz="3600" kern="1200" baseline="0">
                <a:solidFill>
                  <a:schemeClr val="tx1"/>
                </a:solidFill>
                <a:effectLst>
                  <a:outerShdw blurRad="50800" dist="38100" dir="2700000" algn="tl" rotWithShape="0">
                    <a:prstClr val="black">
                      <a:alpha val="40000"/>
                    </a:prstClr>
                  </a:outerShdw>
                </a:effectLst>
                <a:latin typeface="Arial" pitchFamily="34" charset="0"/>
                <a:ea typeface="+mj-ea"/>
                <a:cs typeface="+mj-cs"/>
              </a:defRPr>
            </a:lvl1pPr>
          </a:lstStyle>
          <a:p>
            <a:r>
              <a:rPr lang="en-US" sz="2500" spc="-60" dirty="0" smtClean="0">
                <a:solidFill>
                  <a:schemeClr val="bg1">
                    <a:lumMod val="50000"/>
                  </a:schemeClr>
                </a:solidFill>
                <a:effectLst/>
                <a:latin typeface="Arial"/>
                <a:cs typeface="Arial"/>
              </a:rPr>
              <a:t>When it Comes to Megapixels, What Matters Most</a:t>
            </a:r>
            <a:endParaRPr lang="en-US" sz="2500" spc="-60" dirty="0">
              <a:solidFill>
                <a:schemeClr val="bg1">
                  <a:lumMod val="50000"/>
                </a:schemeClr>
              </a:solidFill>
              <a:effectLst/>
              <a:latin typeface="Arial"/>
              <a:cs typeface="Arial"/>
            </a:endParaRPr>
          </a:p>
        </p:txBody>
      </p:sp>
      <p:pic>
        <p:nvPicPr>
          <p:cNvPr id="5" name="Picture 4" descr="circle_piece_5.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390309" y="5391150"/>
            <a:ext cx="2435673" cy="1445611"/>
          </a:xfrm>
          <a:prstGeom prst="rect">
            <a:avLst/>
          </a:prstGeom>
        </p:spPr>
      </p:pic>
      <p:pic>
        <p:nvPicPr>
          <p:cNvPr id="6" name="Picture 5" descr="circle_piece_4.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05000" y="3638550"/>
            <a:ext cx="1682498" cy="2320268"/>
          </a:xfrm>
          <a:prstGeom prst="rect">
            <a:avLst/>
          </a:prstGeom>
        </p:spPr>
      </p:pic>
      <p:pic>
        <p:nvPicPr>
          <p:cNvPr id="7" name="Picture 6" descr="circle_piece_3.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677400" y="4248150"/>
            <a:ext cx="1670349" cy="2320268"/>
          </a:xfrm>
          <a:prstGeom prst="rect">
            <a:avLst/>
          </a:prstGeom>
        </p:spPr>
      </p:pic>
      <p:pic>
        <p:nvPicPr>
          <p:cNvPr id="8" name="Picture 7" descr="circle_piece_2.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781800" y="-2000250"/>
            <a:ext cx="1998346" cy="1846496"/>
          </a:xfrm>
          <a:prstGeom prst="rect">
            <a:avLst/>
          </a:prstGeom>
        </p:spPr>
      </p:pic>
      <p:pic>
        <p:nvPicPr>
          <p:cNvPr id="9" name="Picture 8" descr="circle_piece_1.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09600" y="-1837753"/>
            <a:ext cx="1998346" cy="1852570"/>
          </a:xfrm>
          <a:prstGeom prst="rect">
            <a:avLst/>
          </a:prstGeom>
        </p:spPr>
      </p:pic>
      <p:sp>
        <p:nvSpPr>
          <p:cNvPr id="19" name="TextBox 18"/>
          <p:cNvSpPr txBox="1"/>
          <p:nvPr/>
        </p:nvSpPr>
        <p:spPr>
          <a:xfrm>
            <a:off x="2934891" y="1380796"/>
            <a:ext cx="1746709" cy="352754"/>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sz="1600" dirty="0" smtClean="0">
                <a:solidFill>
                  <a:schemeClr val="bg1"/>
                </a:solidFill>
              </a:rPr>
              <a:t>PERFORMANCE</a:t>
            </a:r>
            <a:endParaRPr lang="en-US" sz="1600" dirty="0">
              <a:solidFill>
                <a:schemeClr val="bg1"/>
              </a:solidFill>
            </a:endParaRPr>
          </a:p>
        </p:txBody>
      </p:sp>
      <p:sp>
        <p:nvSpPr>
          <p:cNvPr id="21" name="TextBox 20"/>
          <p:cNvSpPr txBox="1"/>
          <p:nvPr/>
        </p:nvSpPr>
        <p:spPr>
          <a:xfrm>
            <a:off x="4876341" y="1380796"/>
            <a:ext cx="1746709" cy="352754"/>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sz="1600" dirty="0" smtClean="0">
                <a:solidFill>
                  <a:schemeClr val="bg1"/>
                </a:solidFill>
              </a:rPr>
              <a:t>INNOVATION</a:t>
            </a:r>
            <a:endParaRPr lang="en-US" sz="1600" dirty="0">
              <a:solidFill>
                <a:schemeClr val="bg1"/>
              </a:solidFill>
            </a:endParaRPr>
          </a:p>
        </p:txBody>
      </p:sp>
      <p:sp>
        <p:nvSpPr>
          <p:cNvPr id="22" name="TextBox 21"/>
          <p:cNvSpPr txBox="1"/>
          <p:nvPr/>
        </p:nvSpPr>
        <p:spPr>
          <a:xfrm>
            <a:off x="3026987" y="3025447"/>
            <a:ext cx="656164" cy="352753"/>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sz="1600" dirty="0" smtClean="0">
                <a:solidFill>
                  <a:schemeClr val="bg1"/>
                </a:solidFill>
              </a:rPr>
              <a:t>ROI</a:t>
            </a:r>
            <a:endParaRPr lang="en-US" sz="1600" dirty="0">
              <a:solidFill>
                <a:schemeClr val="bg1"/>
              </a:solidFill>
            </a:endParaRPr>
          </a:p>
        </p:txBody>
      </p:sp>
      <p:sp>
        <p:nvSpPr>
          <p:cNvPr id="23" name="TextBox 22"/>
          <p:cNvSpPr txBox="1"/>
          <p:nvPr/>
        </p:nvSpPr>
        <p:spPr>
          <a:xfrm>
            <a:off x="5558151" y="3025447"/>
            <a:ext cx="1111542" cy="352753"/>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sz="1600" dirty="0" smtClean="0">
                <a:solidFill>
                  <a:schemeClr val="bg1"/>
                </a:solidFill>
              </a:rPr>
              <a:t>QUALITY</a:t>
            </a:r>
            <a:endParaRPr lang="en-US" sz="1600" dirty="0">
              <a:solidFill>
                <a:schemeClr val="bg1"/>
              </a:solidFill>
            </a:endParaRPr>
          </a:p>
        </p:txBody>
      </p:sp>
      <p:sp>
        <p:nvSpPr>
          <p:cNvPr id="24" name="TextBox 23"/>
          <p:cNvSpPr txBox="1"/>
          <p:nvPr/>
        </p:nvSpPr>
        <p:spPr>
          <a:xfrm>
            <a:off x="3987952" y="3969048"/>
            <a:ext cx="1270334" cy="584775"/>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en-US" sz="1600" dirty="0" smtClean="0">
                <a:solidFill>
                  <a:schemeClr val="bg1"/>
                </a:solidFill>
              </a:rPr>
              <a:t>CUSTOMER SERVICE</a:t>
            </a:r>
            <a:endParaRPr lang="en-US" sz="1600" dirty="0">
              <a:solidFill>
                <a:schemeClr val="bg1"/>
              </a:solidFill>
            </a:endParaRPr>
          </a:p>
        </p:txBody>
      </p:sp>
    </p:spTree>
    <p:extLst>
      <p:ext uri="{BB962C8B-B14F-4D97-AF65-F5344CB8AC3E}">
        <p14:creationId xmlns:p14="http://schemas.microsoft.com/office/powerpoint/2010/main" val="3832542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nodeType="clickEffect">
                                  <p:stCondLst>
                                    <p:cond delay="0"/>
                                  </p:stCondLst>
                                  <p:childTnLst>
                                    <p:animMotion origin="layout" path="M 0.0158 -0.00476 L 0.21823 0.47425 " pathEditMode="fixed" rAng="0" ptsTypes="AA">
                                      <p:cBhvr>
                                        <p:cTn id="11" dur="500" fill="hold"/>
                                        <p:tgtEl>
                                          <p:spTgt spid="9"/>
                                        </p:tgtEl>
                                        <p:attrNameLst>
                                          <p:attrName>ppt_x</p:attrName>
                                          <p:attrName>ppt_y</p:attrName>
                                        </p:attrNameLst>
                                      </p:cBhvr>
                                      <p:rCtr x="10122" y="23951"/>
                                    </p:animMotion>
                                  </p:childTnLst>
                                </p:cTn>
                              </p:par>
                              <p:par>
                                <p:cTn id="12" presetID="10" presetClass="entr" presetSubtype="0"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0.02587 0.02776 L -0.23715 0.50571 " pathEditMode="fixed" rAng="0" ptsTypes="AA">
                                      <p:cBhvr>
                                        <p:cTn id="18" dur="500" fill="hold"/>
                                        <p:tgtEl>
                                          <p:spTgt spid="8"/>
                                        </p:tgtEl>
                                        <p:attrNameLst>
                                          <p:attrName>ppt_x</p:attrName>
                                          <p:attrName>ppt_y</p:attrName>
                                        </p:attrNameLst>
                                      </p:cBhvr>
                                      <p:rCtr x="-10573" y="23898"/>
                                    </p:animMotion>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0" presetClass="path" presetSubtype="0" accel="50000" decel="50000" fill="hold" nodeType="clickEffect">
                                  <p:stCondLst>
                                    <p:cond delay="0"/>
                                  </p:stCondLst>
                                  <p:childTnLst>
                                    <p:animMotion origin="layout" path="M -0.02465 -0.03299 L -0.50295 -0.41721 " pathEditMode="fixed" rAng="0" ptsTypes="AA">
                                      <p:cBhvr>
                                        <p:cTn id="25" dur="500" fill="hold"/>
                                        <p:tgtEl>
                                          <p:spTgt spid="7"/>
                                        </p:tgtEl>
                                        <p:attrNameLst>
                                          <p:attrName>ppt_x</p:attrName>
                                          <p:attrName>ppt_y</p:attrName>
                                        </p:attrNameLst>
                                      </p:cBhvr>
                                      <p:rCtr x="-23924" y="-19211"/>
                                    </p:animMotion>
                                  </p:childTnLst>
                                </p:cTn>
                              </p:par>
                              <p:par>
                                <p:cTn id="26" presetID="10"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0" presetClass="path" presetSubtype="0" accel="50000" decel="50000" fill="hold" nodeType="clickEffect">
                                  <p:stCondLst>
                                    <p:cond delay="0"/>
                                  </p:stCondLst>
                                  <p:childTnLst>
                                    <p:animMotion origin="layout" path="M -0.03368 0.01141 L 0.47691 -0.2988 " pathEditMode="fixed" rAng="0" ptsTypes="AA">
                                      <p:cBhvr>
                                        <p:cTn id="32" dur="500" fill="hold"/>
                                        <p:tgtEl>
                                          <p:spTgt spid="6"/>
                                        </p:tgtEl>
                                        <p:attrNameLst>
                                          <p:attrName>ppt_x</p:attrName>
                                          <p:attrName>ppt_y</p:attrName>
                                        </p:attrNameLst>
                                      </p:cBhvr>
                                      <p:rCtr x="25521" y="-15510"/>
                                    </p:animMotion>
                                  </p:childTnLst>
                                </p:cTn>
                              </p:par>
                              <p:par>
                                <p:cTn id="33" presetID="10"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3.05556E-6 0.07925 L 3.05556E-6 -0.37958 " pathEditMode="fixed" ptsTypes="AA">
                                      <p:cBhvr>
                                        <p:cTn id="39" dur="500" fill="hold"/>
                                        <p:tgtEl>
                                          <p:spTgt spid="5"/>
                                        </p:tgtEl>
                                        <p:attrNameLst>
                                          <p:attrName>ppt_x</p:attrName>
                                          <p:attrName>ppt_y</p:attrName>
                                        </p:attrNameLst>
                                      </p:cBhvr>
                                    </p:animMotion>
                                  </p:childTnLst>
                                </p:cTn>
                              </p:par>
                              <p:par>
                                <p:cTn id="40" presetID="10" presetClass="entr" presetSubtype="0"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P spid="21" grpId="0"/>
      <p:bldP spid="22" grpId="0"/>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 y="57150"/>
            <a:ext cx="9144000" cy="533400"/>
          </a:xfrm>
          <a:prstGeom prst="rect">
            <a:avLst/>
          </a:prstGeom>
          <a:effectLst/>
        </p:spPr>
        <p:txBody>
          <a:bodyPr vert="horz" lIns="91440" tIns="45720" rIns="91440" bIns="45720" rtlCol="0" anchor="ctr">
            <a:noAutofit/>
          </a:bodyPr>
          <a:lstStyle>
            <a:lvl1pPr algn="l" defTabSz="914400" rtl="0" eaLnBrk="1" latinLnBrk="0" hangingPunct="1">
              <a:spcBef>
                <a:spcPct val="0"/>
              </a:spcBef>
              <a:buNone/>
              <a:defRPr sz="3600" kern="1200" baseline="0">
                <a:solidFill>
                  <a:schemeClr val="tx1"/>
                </a:solidFill>
                <a:effectLst>
                  <a:outerShdw blurRad="50800" dist="38100" dir="2700000" algn="tl" rotWithShape="0">
                    <a:prstClr val="black">
                      <a:alpha val="40000"/>
                    </a:prstClr>
                  </a:outerShdw>
                </a:effectLst>
                <a:latin typeface="Arial" pitchFamily="34" charset="0"/>
                <a:ea typeface="+mj-ea"/>
                <a:cs typeface="+mj-cs"/>
              </a:defRPr>
            </a:lvl1pPr>
          </a:lstStyle>
          <a:p>
            <a:r>
              <a:rPr lang="en-US" sz="2500" spc="-60" dirty="0" smtClean="0">
                <a:solidFill>
                  <a:schemeClr val="bg1">
                    <a:lumMod val="50000"/>
                  </a:schemeClr>
                </a:solidFill>
                <a:effectLst/>
                <a:latin typeface="Arial"/>
                <a:cs typeface="Arial"/>
              </a:rPr>
              <a:t>It’s Easy to Work with Us</a:t>
            </a:r>
            <a:endParaRPr lang="en-US" sz="2500" spc="-60" dirty="0">
              <a:solidFill>
                <a:schemeClr val="bg1">
                  <a:lumMod val="50000"/>
                </a:schemeClr>
              </a:solidFill>
              <a:effectLst/>
              <a:latin typeface="Arial"/>
              <a:cs typeface="Arial"/>
            </a:endParaRPr>
          </a:p>
        </p:txBody>
      </p:sp>
      <p:sp>
        <p:nvSpPr>
          <p:cNvPr id="2" name="TextBox 1"/>
          <p:cNvSpPr txBox="1"/>
          <p:nvPr/>
        </p:nvSpPr>
        <p:spPr>
          <a:xfrm>
            <a:off x="1143000" y="742950"/>
            <a:ext cx="6769100" cy="484748"/>
          </a:xfrm>
          <a:prstGeom prst="rect">
            <a:avLst/>
          </a:prstGeom>
          <a:noFill/>
        </p:spPr>
        <p:txBody>
          <a:bodyPr wrap="square" rtlCol="0">
            <a:spAutoFit/>
          </a:bodyPr>
          <a:lstStyle/>
          <a:p>
            <a:pPr algn="ctr">
              <a:lnSpc>
                <a:spcPct val="150000"/>
              </a:lnSpc>
            </a:pPr>
            <a:r>
              <a:rPr lang="en-US" dirty="0" smtClean="0">
                <a:solidFill>
                  <a:schemeClr val="tx1">
                    <a:lumMod val="65000"/>
                    <a:lumOff val="35000"/>
                  </a:schemeClr>
                </a:solidFill>
                <a:latin typeface="Arial"/>
                <a:cs typeface="Arial"/>
              </a:rPr>
              <a:t>Comprehensive Partner Program to Address Your Unique Needs</a:t>
            </a:r>
          </a:p>
        </p:txBody>
      </p:sp>
      <p:grpSp>
        <p:nvGrpSpPr>
          <p:cNvPr id="5" name="Group 4"/>
          <p:cNvGrpSpPr/>
          <p:nvPr/>
        </p:nvGrpSpPr>
        <p:grpSpPr>
          <a:xfrm>
            <a:off x="222250" y="1841119"/>
            <a:ext cx="1676400" cy="2102231"/>
            <a:chOff x="222250" y="1841119"/>
            <a:chExt cx="1676400" cy="2102231"/>
          </a:xfrm>
        </p:grpSpPr>
        <p:sp>
          <p:nvSpPr>
            <p:cNvPr id="6" name="Rounded Rectangle 5"/>
            <p:cNvSpPr/>
            <p:nvPr/>
          </p:nvSpPr>
          <p:spPr>
            <a:xfrm>
              <a:off x="222250" y="1841119"/>
              <a:ext cx="1676400" cy="2102231"/>
            </a:xfrm>
            <a:prstGeom prst="roundRect">
              <a:avLst>
                <a:gd name="adj" fmla="val 5055"/>
              </a:avLst>
            </a:prstGeom>
            <a:solidFill>
              <a:schemeClr val="bg1"/>
            </a:solidFill>
            <a:ln w="19050">
              <a:solidFill>
                <a:schemeClr val="bg1">
                  <a:lumMod val="85000"/>
                </a:schemeClr>
              </a:solidFill>
            </a:ln>
            <a:effectLst>
              <a:outerShdw blurRad="50800" dist="38100" dir="5400000" algn="t"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94" name="Picture 2" descr="Royalty-free Image: Businessmen in meetin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64973" y="1995068"/>
              <a:ext cx="1409700" cy="1447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25272" y="3636813"/>
              <a:ext cx="1673377" cy="230832"/>
            </a:xfrm>
            <a:prstGeom prst="rect">
              <a:avLst/>
            </a:prstGeom>
            <a:noFill/>
          </p:spPr>
          <p:txBody>
            <a:bodyPr wrap="square" rtlCol="0">
              <a:spAutoFit/>
            </a:bodyPr>
            <a:lstStyle/>
            <a:p>
              <a:r>
                <a:rPr lang="en-US" sz="900" dirty="0" smtClean="0">
                  <a:solidFill>
                    <a:srgbClr val="595959"/>
                  </a:solidFill>
                  <a:latin typeface="Arial"/>
                  <a:cs typeface="Arial"/>
                </a:rPr>
                <a:t>Distributor Success Program</a:t>
              </a:r>
              <a:endParaRPr lang="en-US" sz="900" dirty="0">
                <a:solidFill>
                  <a:srgbClr val="595959"/>
                </a:solidFill>
                <a:latin typeface="Arial"/>
                <a:cs typeface="Arial"/>
              </a:endParaRPr>
            </a:p>
          </p:txBody>
        </p:sp>
      </p:grpSp>
      <p:grpSp>
        <p:nvGrpSpPr>
          <p:cNvPr id="8" name="Group 7"/>
          <p:cNvGrpSpPr/>
          <p:nvPr/>
        </p:nvGrpSpPr>
        <p:grpSpPr>
          <a:xfrm>
            <a:off x="1979688" y="1460118"/>
            <a:ext cx="1679423" cy="2102232"/>
            <a:chOff x="1979688" y="1460118"/>
            <a:chExt cx="1679423" cy="2102232"/>
          </a:xfrm>
        </p:grpSpPr>
        <p:sp>
          <p:nvSpPr>
            <p:cNvPr id="9" name="Rounded Rectangle 8"/>
            <p:cNvSpPr/>
            <p:nvPr/>
          </p:nvSpPr>
          <p:spPr>
            <a:xfrm>
              <a:off x="1982711" y="1460118"/>
              <a:ext cx="1676400" cy="2102232"/>
            </a:xfrm>
            <a:prstGeom prst="roundRect">
              <a:avLst>
                <a:gd name="adj" fmla="val 5055"/>
              </a:avLst>
            </a:prstGeom>
            <a:solidFill>
              <a:schemeClr val="bg1"/>
            </a:solidFill>
            <a:ln w="19050">
              <a:solidFill>
                <a:schemeClr val="bg1">
                  <a:lumMod val="85000"/>
                </a:schemeClr>
              </a:solidFill>
            </a:ln>
            <a:effectLst>
              <a:outerShdw blurRad="50800" dist="38100" dir="5400000" algn="t"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979688" y="3124144"/>
              <a:ext cx="1447800" cy="369332"/>
            </a:xfrm>
            <a:prstGeom prst="rect">
              <a:avLst/>
            </a:prstGeom>
            <a:noFill/>
          </p:spPr>
          <p:txBody>
            <a:bodyPr wrap="square" rtlCol="0">
              <a:spAutoFit/>
            </a:bodyPr>
            <a:lstStyle/>
            <a:p>
              <a:r>
                <a:rPr lang="en-US" sz="900" dirty="0">
                  <a:solidFill>
                    <a:srgbClr val="595959"/>
                  </a:solidFill>
                  <a:latin typeface="Arial"/>
                  <a:cs typeface="Arial"/>
                </a:rPr>
                <a:t>Channel Partner Certification Program</a:t>
              </a:r>
            </a:p>
          </p:txBody>
        </p:sp>
        <p:pic>
          <p:nvPicPr>
            <p:cNvPr id="3" name="Picture 2" descr="103059015.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089150" y="1619250"/>
              <a:ext cx="1460500" cy="1441450"/>
            </a:xfrm>
            <a:prstGeom prst="rect">
              <a:avLst/>
            </a:prstGeom>
          </p:spPr>
        </p:pic>
      </p:grpSp>
      <p:grpSp>
        <p:nvGrpSpPr>
          <p:cNvPr id="11" name="Group 12"/>
          <p:cNvGrpSpPr/>
          <p:nvPr/>
        </p:nvGrpSpPr>
        <p:grpSpPr>
          <a:xfrm>
            <a:off x="5497763" y="1460309"/>
            <a:ext cx="1676400" cy="2102041"/>
            <a:chOff x="5497763" y="1460309"/>
            <a:chExt cx="1676400" cy="2102041"/>
          </a:xfrm>
        </p:grpSpPr>
        <p:sp>
          <p:nvSpPr>
            <p:cNvPr id="17" name="Rounded Rectangle 16"/>
            <p:cNvSpPr/>
            <p:nvPr/>
          </p:nvSpPr>
          <p:spPr>
            <a:xfrm>
              <a:off x="5497763" y="1460309"/>
              <a:ext cx="1676400" cy="2102041"/>
            </a:xfrm>
            <a:prstGeom prst="roundRect">
              <a:avLst>
                <a:gd name="adj" fmla="val 5055"/>
              </a:avLst>
            </a:prstGeom>
            <a:solidFill>
              <a:schemeClr val="bg1"/>
            </a:solidFill>
            <a:ln w="19050">
              <a:solidFill>
                <a:schemeClr val="bg1">
                  <a:lumMod val="85000"/>
                </a:schemeClr>
              </a:solidFill>
            </a:ln>
            <a:effectLst>
              <a:outerShdw blurRad="50800" dist="38100" dir="5400000" algn="t"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5505450" y="3265346"/>
              <a:ext cx="1447800" cy="230832"/>
            </a:xfrm>
            <a:prstGeom prst="rect">
              <a:avLst/>
            </a:prstGeom>
            <a:noFill/>
          </p:spPr>
          <p:txBody>
            <a:bodyPr wrap="square" rtlCol="0">
              <a:spAutoFit/>
            </a:bodyPr>
            <a:lstStyle/>
            <a:p>
              <a:r>
                <a:rPr lang="en-US" sz="900" dirty="0">
                  <a:solidFill>
                    <a:schemeClr val="tx1">
                      <a:lumMod val="65000"/>
                      <a:lumOff val="35000"/>
                    </a:schemeClr>
                  </a:solidFill>
                  <a:latin typeface="Arial"/>
                  <a:cs typeface="Arial"/>
                </a:rPr>
                <a:t>A&amp;E Partner </a:t>
              </a:r>
              <a:r>
                <a:rPr lang="en-US" sz="900" dirty="0" smtClean="0">
                  <a:solidFill>
                    <a:schemeClr val="tx1">
                      <a:lumMod val="65000"/>
                      <a:lumOff val="35000"/>
                    </a:schemeClr>
                  </a:solidFill>
                  <a:latin typeface="Arial"/>
                  <a:cs typeface="Arial"/>
                </a:rPr>
                <a:t>Program</a:t>
              </a:r>
              <a:endParaRPr lang="en-US" sz="900" dirty="0">
                <a:solidFill>
                  <a:schemeClr val="tx1">
                    <a:lumMod val="65000"/>
                    <a:lumOff val="35000"/>
                  </a:schemeClr>
                </a:solidFill>
                <a:latin typeface="Arial"/>
                <a:cs typeface="Arial"/>
              </a:endParaRPr>
            </a:p>
          </p:txBody>
        </p:sp>
        <p:pic>
          <p:nvPicPr>
            <p:cNvPr id="25" name="Picture 24"/>
            <p:cNvPicPr>
              <a:picLocks noChangeAspect="1"/>
            </p:cNvPicPr>
            <p:nvPr/>
          </p:nvPicPr>
          <p:blipFill rotWithShape="1">
            <a:blip r:embed="rId5" cstate="print">
              <a:extLst>
                <a:ext uri="{28A0092B-C50C-407E-A947-70E740481C1C}">
                  <a14:useLocalDpi xmlns:a14="http://schemas.microsoft.com/office/drawing/2010/main"/>
                </a:ext>
              </a:extLst>
            </a:blip>
            <a:srcRect t="-35"/>
            <a:stretch/>
          </p:blipFill>
          <p:spPr>
            <a:xfrm>
              <a:off x="5613525" y="1587501"/>
              <a:ext cx="1444485" cy="1466850"/>
            </a:xfrm>
            <a:prstGeom prst="rect">
              <a:avLst/>
            </a:prstGeom>
          </p:spPr>
        </p:pic>
      </p:grpSp>
      <p:grpSp>
        <p:nvGrpSpPr>
          <p:cNvPr id="12" name="Group 15"/>
          <p:cNvGrpSpPr/>
          <p:nvPr/>
        </p:nvGrpSpPr>
        <p:grpSpPr>
          <a:xfrm>
            <a:off x="7244578" y="1841309"/>
            <a:ext cx="1698473" cy="2102041"/>
            <a:chOff x="7244578" y="1841309"/>
            <a:chExt cx="1698473" cy="2102041"/>
          </a:xfrm>
        </p:grpSpPr>
        <p:sp>
          <p:nvSpPr>
            <p:cNvPr id="22" name="Rounded Rectangle 21"/>
            <p:cNvSpPr/>
            <p:nvPr/>
          </p:nvSpPr>
          <p:spPr>
            <a:xfrm>
              <a:off x="7253952" y="1841309"/>
              <a:ext cx="1676400" cy="2102041"/>
            </a:xfrm>
            <a:prstGeom prst="roundRect">
              <a:avLst>
                <a:gd name="adj" fmla="val 5055"/>
              </a:avLst>
            </a:prstGeom>
            <a:solidFill>
              <a:schemeClr val="bg1"/>
            </a:solidFill>
            <a:ln w="19050">
              <a:solidFill>
                <a:schemeClr val="bg1">
                  <a:lumMod val="85000"/>
                </a:schemeClr>
              </a:solidFill>
            </a:ln>
            <a:effectLst>
              <a:outerShdw blurRad="50800" dist="38100" dir="5400000" algn="t"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7244578" y="3646346"/>
              <a:ext cx="1698473" cy="230832"/>
            </a:xfrm>
            <a:prstGeom prst="rect">
              <a:avLst/>
            </a:prstGeom>
            <a:noFill/>
          </p:spPr>
          <p:txBody>
            <a:bodyPr wrap="square" rtlCol="0">
              <a:spAutoFit/>
            </a:bodyPr>
            <a:lstStyle/>
            <a:p>
              <a:r>
                <a:rPr lang="en-US" sz="900" dirty="0">
                  <a:solidFill>
                    <a:srgbClr val="595959"/>
                  </a:solidFill>
                  <a:latin typeface="Arial"/>
                  <a:cs typeface="Arial"/>
                </a:rPr>
                <a:t>Reseller Partner Program</a:t>
              </a:r>
            </a:p>
          </p:txBody>
        </p:sp>
        <p:pic>
          <p:nvPicPr>
            <p:cNvPr id="28" name="Picture 27"/>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359650" y="2000250"/>
              <a:ext cx="1447800" cy="1441450"/>
            </a:xfrm>
            <a:prstGeom prst="rect">
              <a:avLst/>
            </a:prstGeom>
          </p:spPr>
        </p:pic>
      </p:grpSp>
      <p:grpSp>
        <p:nvGrpSpPr>
          <p:cNvPr id="13" name="Group 25"/>
          <p:cNvGrpSpPr/>
          <p:nvPr/>
        </p:nvGrpSpPr>
        <p:grpSpPr>
          <a:xfrm>
            <a:off x="3740150" y="1841310"/>
            <a:ext cx="1676400" cy="2102040"/>
            <a:chOff x="3740150" y="1841310"/>
            <a:chExt cx="1676400" cy="2102040"/>
          </a:xfrm>
        </p:grpSpPr>
        <p:grpSp>
          <p:nvGrpSpPr>
            <p:cNvPr id="16" name="Group 11"/>
            <p:cNvGrpSpPr/>
            <p:nvPr/>
          </p:nvGrpSpPr>
          <p:grpSpPr>
            <a:xfrm>
              <a:off x="3740150" y="1841310"/>
              <a:ext cx="1676400" cy="2102040"/>
              <a:chOff x="3740150" y="1841310"/>
              <a:chExt cx="1676400" cy="2102040"/>
            </a:xfrm>
          </p:grpSpPr>
          <p:sp>
            <p:nvSpPr>
              <p:cNvPr id="14" name="Rounded Rectangle 13"/>
              <p:cNvSpPr/>
              <p:nvPr/>
            </p:nvSpPr>
            <p:spPr>
              <a:xfrm>
                <a:off x="3740150" y="1841310"/>
                <a:ext cx="1676400" cy="2102040"/>
              </a:xfrm>
              <a:prstGeom prst="roundRect">
                <a:avLst>
                  <a:gd name="adj" fmla="val 5055"/>
                </a:avLst>
              </a:prstGeom>
              <a:solidFill>
                <a:schemeClr val="bg1"/>
              </a:solidFill>
              <a:ln w="19050">
                <a:solidFill>
                  <a:schemeClr val="bg1">
                    <a:lumMod val="85000"/>
                  </a:schemeClr>
                </a:solidFill>
              </a:ln>
              <a:effectLst>
                <a:outerShdw blurRad="50800" dist="38100" dir="5400000" algn="t"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3743172" y="3636841"/>
                <a:ext cx="1673377" cy="230832"/>
              </a:xfrm>
              <a:prstGeom prst="rect">
                <a:avLst/>
              </a:prstGeom>
              <a:noFill/>
            </p:spPr>
            <p:txBody>
              <a:bodyPr wrap="square" rtlCol="0">
                <a:spAutoFit/>
              </a:bodyPr>
              <a:lstStyle/>
              <a:p>
                <a:r>
                  <a:rPr lang="en-US" sz="900" dirty="0">
                    <a:solidFill>
                      <a:srgbClr val="595959"/>
                    </a:solidFill>
                    <a:latin typeface="Arial"/>
                    <a:cs typeface="Arial"/>
                  </a:rPr>
                  <a:t>Technology Partner Program</a:t>
                </a:r>
              </a:p>
            </p:txBody>
          </p:sp>
        </p:grpSp>
        <p:pic>
          <p:nvPicPr>
            <p:cNvPr id="24" name="Picture 23" descr="bigstock-Computer-technician-helping-of-30458006.jpg"/>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3877733" y="1991782"/>
              <a:ext cx="1422401" cy="1456268"/>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theme/theme1.xml><?xml version="1.0" encoding="utf-8"?>
<a:theme xmlns:a="http://schemas.openxmlformats.org/drawingml/2006/main" name="Arecont Vision PowerPoint Template 03202012">
  <a:themeElements>
    <a:clrScheme name="AV Custom 120418">
      <a:dk1>
        <a:srgbClr val="000000"/>
      </a:dk1>
      <a:lt1>
        <a:srgbClr val="FFFFFF"/>
      </a:lt1>
      <a:dk2>
        <a:srgbClr val="000000"/>
      </a:dk2>
      <a:lt2>
        <a:srgbClr val="FFFFFF"/>
      </a:lt2>
      <a:accent1>
        <a:srgbClr val="FF0000"/>
      </a:accent1>
      <a:accent2>
        <a:srgbClr val="7F7F7F"/>
      </a:accent2>
      <a:accent3>
        <a:srgbClr val="0070C0"/>
      </a:accent3>
      <a:accent4>
        <a:srgbClr val="8064A2"/>
      </a:accent4>
      <a:accent5>
        <a:srgbClr val="4BACC6"/>
      </a:accent5>
      <a:accent6>
        <a:srgbClr val="F79646"/>
      </a:accent6>
      <a:hlink>
        <a:srgbClr val="0000B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6559</TotalTime>
  <Words>1870</Words>
  <Application>Microsoft Office PowerPoint</Application>
  <PresentationFormat>On-screen Show (16:9)</PresentationFormat>
  <Paragraphs>426</Paragraphs>
  <Slides>48</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HelveticaNeueLT Std Lt</vt:lpstr>
      <vt:lpstr>Courier New</vt:lpstr>
      <vt:lpstr>Helvetica LT Std Light</vt:lpstr>
      <vt:lpstr>Calibri</vt:lpstr>
      <vt:lpstr>HelveticaNeueLT Std Med</vt:lpstr>
      <vt:lpstr>Wingdings</vt:lpstr>
      <vt:lpstr>Arial Black</vt:lpstr>
      <vt:lpstr>Arecont Vision PowerPoint Template 03202012</vt:lpstr>
      <vt:lpstr>PowerPoint Presentation</vt:lpstr>
      <vt:lpstr>Agenda</vt:lpstr>
      <vt:lpstr>PowerPoint Presentation</vt:lpstr>
      <vt:lpstr>Company Profile</vt:lpstr>
      <vt:lpstr>PowerPoint Presentation</vt:lpstr>
      <vt:lpstr>Most Complete Product Line</vt:lpstr>
      <vt:lpstr>PowerPoint Presentation</vt:lpstr>
      <vt:lpstr>PowerPoint Presentation</vt:lpstr>
      <vt:lpstr>PowerPoint Presentation</vt:lpstr>
      <vt:lpstr>Want to Learn More?</vt:lpstr>
      <vt:lpstr>PowerPoint Presentation</vt:lpstr>
      <vt:lpstr>New Products in December</vt:lpstr>
      <vt:lpstr>New Products in January</vt:lpstr>
      <vt:lpstr>New Products in Q1 2013</vt:lpstr>
      <vt:lpstr>New Product Roadmap</vt:lpstr>
      <vt:lpstr>PowerPoint Presentation</vt:lpstr>
      <vt:lpstr>The Customer Need for Remote Monitoring</vt:lpstr>
      <vt:lpstr>The Solution for Remote Monitoring</vt:lpstr>
      <vt:lpstr>PowerPoint Presentation</vt:lpstr>
      <vt:lpstr>3xLogic and Westec</vt:lpstr>
      <vt:lpstr>Arecont Vision and Westec</vt:lpstr>
      <vt:lpstr>Thank You!</vt:lpstr>
      <vt:lpstr>PowerPoint Presentation</vt:lpstr>
      <vt:lpstr>3xLOGIC Opens Doors – Closes Sales</vt:lpstr>
      <vt:lpstr>3xLOGIC Opens Doors – Closes Sales</vt:lpstr>
      <vt:lpstr>Allowing Arecont Vision to Shine</vt:lpstr>
      <vt:lpstr>Making Megapixel Manageable </vt:lpstr>
      <vt:lpstr>3xLOGIC Opens Doors – Closes Sales</vt:lpstr>
      <vt:lpstr>PowerPoint Presentation</vt:lpstr>
      <vt:lpstr>Let Us Help You Close Sales!</vt:lpstr>
      <vt:lpstr>PowerPoint Presentation</vt:lpstr>
      <vt:lpstr>Lens Quality and Effects on Megapixel Imaging</vt:lpstr>
      <vt:lpstr>Optical Quality is Important for Megapixel Imaging</vt:lpstr>
      <vt:lpstr>Optical Quality and Megapixel Applications</vt:lpstr>
      <vt:lpstr>Optical Industry Challenge</vt:lpstr>
      <vt:lpstr>Optical Industry Challenge</vt:lpstr>
      <vt:lpstr>Optical Variation Between Different Lenses</vt:lpstr>
      <vt:lpstr>Choosing the Right Grade Lens</vt:lpstr>
      <vt:lpstr>Choosing the Right Grade Lens</vt:lpstr>
      <vt:lpstr>Choosing the Right Grade Lens</vt:lpstr>
      <vt:lpstr>Choosing the Right Grade Lens</vt:lpstr>
      <vt:lpstr>Choosing the Right Grade Lens</vt:lpstr>
      <vt:lpstr>Choosing the Right Grade Lens</vt:lpstr>
      <vt:lpstr>Choosing the Right Grade Lens</vt:lpstr>
      <vt:lpstr>Depth of Field</vt:lpstr>
      <vt:lpstr>Trade-Off Between Depth of Field and F No.</vt:lpstr>
      <vt:lpstr>Choosing the Right Grade Lens</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Schimpf</dc:creator>
  <cp:lastModifiedBy>Conference Room</cp:lastModifiedBy>
  <cp:revision>263</cp:revision>
  <cp:lastPrinted>2012-12-18T00:59:58Z</cp:lastPrinted>
  <dcterms:created xsi:type="dcterms:W3CDTF">2012-04-18T17:59:00Z</dcterms:created>
  <dcterms:modified xsi:type="dcterms:W3CDTF">2013-01-16T16:24:45Z</dcterms:modified>
</cp:coreProperties>
</file>