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77"/>
  </p:notesMasterIdLst>
  <p:sldIdLst>
    <p:sldId id="373" r:id="rId3"/>
    <p:sldId id="334" r:id="rId4"/>
    <p:sldId id="372" r:id="rId5"/>
    <p:sldId id="731" r:id="rId6"/>
    <p:sldId id="732" r:id="rId7"/>
    <p:sldId id="733" r:id="rId8"/>
    <p:sldId id="734" r:id="rId9"/>
    <p:sldId id="735" r:id="rId10"/>
    <p:sldId id="736" r:id="rId11"/>
    <p:sldId id="460" r:id="rId12"/>
    <p:sldId id="737" r:id="rId13"/>
    <p:sldId id="738" r:id="rId14"/>
    <p:sldId id="739" r:id="rId15"/>
    <p:sldId id="740" r:id="rId16"/>
    <p:sldId id="741" r:id="rId17"/>
    <p:sldId id="742" r:id="rId18"/>
    <p:sldId id="743" r:id="rId19"/>
    <p:sldId id="744" r:id="rId20"/>
    <p:sldId id="745" r:id="rId21"/>
    <p:sldId id="746" r:id="rId22"/>
    <p:sldId id="747" r:id="rId23"/>
    <p:sldId id="748" r:id="rId24"/>
    <p:sldId id="749" r:id="rId25"/>
    <p:sldId id="750" r:id="rId26"/>
    <p:sldId id="751" r:id="rId27"/>
    <p:sldId id="752" r:id="rId28"/>
    <p:sldId id="753" r:id="rId29"/>
    <p:sldId id="754" r:id="rId30"/>
    <p:sldId id="755" r:id="rId31"/>
    <p:sldId id="756" r:id="rId32"/>
    <p:sldId id="757" r:id="rId33"/>
    <p:sldId id="758" r:id="rId34"/>
    <p:sldId id="759" r:id="rId35"/>
    <p:sldId id="760" r:id="rId36"/>
    <p:sldId id="761" r:id="rId37"/>
    <p:sldId id="762" r:id="rId38"/>
    <p:sldId id="763" r:id="rId39"/>
    <p:sldId id="764" r:id="rId40"/>
    <p:sldId id="765" r:id="rId41"/>
    <p:sldId id="766" r:id="rId42"/>
    <p:sldId id="767" r:id="rId43"/>
    <p:sldId id="768" r:id="rId44"/>
    <p:sldId id="769" r:id="rId45"/>
    <p:sldId id="770" r:id="rId46"/>
    <p:sldId id="771" r:id="rId47"/>
    <p:sldId id="772" r:id="rId48"/>
    <p:sldId id="773" r:id="rId49"/>
    <p:sldId id="799" r:id="rId50"/>
    <p:sldId id="775" r:id="rId51"/>
    <p:sldId id="776" r:id="rId52"/>
    <p:sldId id="777" r:id="rId53"/>
    <p:sldId id="778" r:id="rId54"/>
    <p:sldId id="779" r:id="rId55"/>
    <p:sldId id="780" r:id="rId56"/>
    <p:sldId id="781" r:id="rId57"/>
    <p:sldId id="782" r:id="rId58"/>
    <p:sldId id="783" r:id="rId59"/>
    <p:sldId id="784" r:id="rId60"/>
    <p:sldId id="785" r:id="rId61"/>
    <p:sldId id="786" r:id="rId62"/>
    <p:sldId id="787" r:id="rId63"/>
    <p:sldId id="788" r:id="rId64"/>
    <p:sldId id="789" r:id="rId65"/>
    <p:sldId id="790" r:id="rId66"/>
    <p:sldId id="791" r:id="rId67"/>
    <p:sldId id="792" r:id="rId68"/>
    <p:sldId id="793" r:id="rId69"/>
    <p:sldId id="635" r:id="rId70"/>
    <p:sldId id="794" r:id="rId71"/>
    <p:sldId id="795" r:id="rId72"/>
    <p:sldId id="796" r:id="rId73"/>
    <p:sldId id="797" r:id="rId74"/>
    <p:sldId id="798" r:id="rId75"/>
    <p:sldId id="545" r:id="rId76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74" autoAdjust="0"/>
  </p:normalViewPr>
  <p:slideViewPr>
    <p:cSldViewPr>
      <p:cViewPr>
        <p:scale>
          <a:sx n="119" d="100"/>
          <a:sy n="119" d="100"/>
        </p:scale>
        <p:origin x="-3824" y="-14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schimpf\My%20Documents\Arecont%20Vision%20(temp)\Training%20and%20Tech%20Partners\Training\IMS%20Research%202009-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Global CAGR by </a:t>
            </a:r>
            <a:r>
              <a:rPr lang="en-US" sz="3200" dirty="0" smtClean="0"/>
              <a:t>Revenue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1" baseline="0" dirty="0" smtClean="0"/>
              <a:t>CAGR = Compound Annual Growth Rate</a:t>
            </a:r>
            <a:endParaRPr lang="en-US" sz="3200" dirty="0" smtClean="0"/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'Network Camera Resolution (2)'!$A$4</c:f>
              <c:strCache>
                <c:ptCount val="1"/>
                <c:pt idx="0">
                  <c:v>Analogue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0.000783907022359514"/>
                  <c:y val="0.0849536813149301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036471854761892"/>
                  <c:y val="0.0821111235961448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'Network Camera Resolution (2)'!$B$3:$E$3</c:f>
              <c:strCache>
                <c:ptCount val="4"/>
                <c:pt idx="0">
                  <c:v>Global</c:v>
                </c:pt>
                <c:pt idx="1">
                  <c:v>EMEA</c:v>
                </c:pt>
                <c:pt idx="2">
                  <c:v>Americas</c:v>
                </c:pt>
                <c:pt idx="3">
                  <c:v>Asia</c:v>
                </c:pt>
              </c:strCache>
            </c:strRef>
          </c:cat>
          <c:val>
            <c:numRef>
              <c:f>'Network Camera Resolution (2)'!$B$4:$E$4</c:f>
              <c:numCache>
                <c:formatCode>0.0%</c:formatCode>
                <c:ptCount val="4"/>
                <c:pt idx="0">
                  <c:v>0.0224727974533824</c:v>
                </c:pt>
                <c:pt idx="1">
                  <c:v>-0.0275214295641258</c:v>
                </c:pt>
                <c:pt idx="2">
                  <c:v>-0.0225337177533306</c:v>
                </c:pt>
                <c:pt idx="3">
                  <c:v>0.0756842563188023</c:v>
                </c:pt>
              </c:numCache>
            </c:numRef>
          </c:val>
        </c:ser>
        <c:ser>
          <c:idx val="1"/>
          <c:order val="1"/>
          <c:tx>
            <c:strRef>
              <c:f>'Network Camera Resolution (2)'!$A$5</c:f>
              <c:strCache>
                <c:ptCount val="1"/>
                <c:pt idx="0">
                  <c:v>VGA Network 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'Network Camera Resolution (2)'!$B$3:$E$3</c:f>
              <c:strCache>
                <c:ptCount val="4"/>
                <c:pt idx="0">
                  <c:v>Global</c:v>
                </c:pt>
                <c:pt idx="1">
                  <c:v>EMEA</c:v>
                </c:pt>
                <c:pt idx="2">
                  <c:v>Americas</c:v>
                </c:pt>
                <c:pt idx="3">
                  <c:v>Asia</c:v>
                </c:pt>
              </c:strCache>
            </c:strRef>
          </c:cat>
          <c:val>
            <c:numRef>
              <c:f>'Network Camera Resolution (2)'!$B$5:$E$5</c:f>
              <c:numCache>
                <c:formatCode>0.0%</c:formatCode>
                <c:ptCount val="4"/>
                <c:pt idx="0">
                  <c:v>0.243732579707902</c:v>
                </c:pt>
                <c:pt idx="1">
                  <c:v>0.223891823066608</c:v>
                </c:pt>
                <c:pt idx="2">
                  <c:v>0.204697616437048</c:v>
                </c:pt>
                <c:pt idx="3">
                  <c:v>0.314291527095581</c:v>
                </c:pt>
              </c:numCache>
            </c:numRef>
          </c:val>
        </c:ser>
        <c:ser>
          <c:idx val="2"/>
          <c:order val="2"/>
          <c:tx>
            <c:strRef>
              <c:f>'Network Camera Resolution (2)'!$A$6</c:f>
              <c:strCache>
                <c:ptCount val="1"/>
                <c:pt idx="0">
                  <c:v>Megapixel Network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'Network Camera Resolution (2)'!$B$3:$E$3</c:f>
              <c:strCache>
                <c:ptCount val="4"/>
                <c:pt idx="0">
                  <c:v>Global</c:v>
                </c:pt>
                <c:pt idx="1">
                  <c:v>EMEA</c:v>
                </c:pt>
                <c:pt idx="2">
                  <c:v>Americas</c:v>
                </c:pt>
                <c:pt idx="3">
                  <c:v>Asia</c:v>
                </c:pt>
              </c:strCache>
            </c:strRef>
          </c:cat>
          <c:val>
            <c:numRef>
              <c:f>'Network Camera Resolution (2)'!$B$6:$E$6</c:f>
              <c:numCache>
                <c:formatCode>0.0%</c:formatCode>
                <c:ptCount val="4"/>
                <c:pt idx="0">
                  <c:v>0.628431474988212</c:v>
                </c:pt>
                <c:pt idx="1">
                  <c:v>0.577000624872904</c:v>
                </c:pt>
                <c:pt idx="2">
                  <c:v>0.694456223982056</c:v>
                </c:pt>
                <c:pt idx="3">
                  <c:v>0.657745326652526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127101784"/>
        <c:axId val="-2127098776"/>
        <c:axId val="0"/>
      </c:bar3DChart>
      <c:catAx>
        <c:axId val="-212710178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27098776"/>
        <c:crosses val="autoZero"/>
        <c:auto val="1"/>
        <c:lblAlgn val="ctr"/>
        <c:lblOffset val="100"/>
        <c:noMultiLvlLbl val="0"/>
      </c:catAx>
      <c:valAx>
        <c:axId val="-212709877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one"/>
        <c:crossAx val="-2127101784"/>
        <c:crosses val="autoZero"/>
        <c:crossBetween val="between"/>
      </c:valAx>
    </c:plotArea>
    <c:legend>
      <c:legendPos val="t"/>
      <c:layout/>
      <c:overlay val="0"/>
      <c:spPr>
        <a:noFill/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38685E2-9772-46E4-95ED-D00207078AD5}" type="datetimeFigureOut">
              <a:rPr lang="en-US" smtClean="0"/>
              <a:t>9/8/14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6BB1E9-3DF8-4520-A06E-DE019FB186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3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77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can I get</a:t>
            </a:r>
            <a:r>
              <a:rPr lang="en-US" baseline="0" dirty="0" smtClean="0"/>
              <a:t> a BNC Connector into an Ethernet Port? Many customers have installed coax cable in recent years and now want to upgrade to IP. Re-wiring a facility can be costly and sometimes impossible to do. Ethernet over coax is a great solution for customers who want to upgrade and leverage the existing investment in cabling they have made.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86E8-21DD-4748-860C-06E42127C41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010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Highwire</a:t>
            </a:r>
            <a:r>
              <a:rPr lang="en-GB" dirty="0" smtClean="0"/>
              <a:t> allows</a:t>
            </a:r>
            <a:r>
              <a:rPr lang="en-GB" baseline="0" dirty="0" smtClean="0"/>
              <a:t> installers to utilize existing coaxial cable to transmit video data and power up to 1000’. This can be done in single units or in a quad unit. </a:t>
            </a:r>
          </a:p>
          <a:p>
            <a:r>
              <a:rPr lang="en-GB" baseline="0" dirty="0" smtClean="0"/>
              <a:t>With cable prices and </a:t>
            </a:r>
            <a:r>
              <a:rPr lang="en-GB" baseline="0" dirty="0" err="1" smtClean="0"/>
              <a:t>labor</a:t>
            </a:r>
            <a:r>
              <a:rPr lang="en-GB" baseline="0" dirty="0" smtClean="0"/>
              <a:t> rates increasing merely installing a </a:t>
            </a:r>
            <a:r>
              <a:rPr lang="en-GB" baseline="0" dirty="0" err="1" smtClean="0"/>
              <a:t>Highwire</a:t>
            </a:r>
            <a:r>
              <a:rPr lang="en-GB" baseline="0" dirty="0" smtClean="0"/>
              <a:t> can save customers thousands of dollars.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86E8-21DD-4748-860C-06E42127C41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Perhaps</a:t>
            </a:r>
            <a:r>
              <a:rPr lang="en-GB" baseline="0" dirty="0" smtClean="0"/>
              <a:t> you need to extend a Cat cable an additional 100 meters, or have a camera mounted on a pole at 1800’ feet. Outreach and </a:t>
            </a:r>
            <a:r>
              <a:rPr lang="en-GB" baseline="0" dirty="0" err="1" smtClean="0"/>
              <a:t>Longspan</a:t>
            </a:r>
            <a:r>
              <a:rPr lang="en-GB" baseline="0" dirty="0" smtClean="0"/>
              <a:t> allow you to transmit video and power beyond 100 meters.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86E8-21DD-4748-860C-06E42127C41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87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EurostileExtReg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EurostileExtReg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EurostileExtReg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EurostileExtReg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EurostileExtReg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ExtReg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ExtReg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ExtReg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ExtReg" pitchFamily="18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8A312155-92B7-41FF-958F-7B4A1426B5A8}" type="slidenum">
              <a:rPr lang="en-GB" altLang="en-US" sz="1200" smtClean="0">
                <a:latin typeface="Eurostile" pitchFamily="18" charset="0"/>
              </a:rPr>
              <a:pPr eaLnBrk="1" hangingPunct="1">
                <a:defRPr/>
              </a:pPr>
              <a:t>20</a:t>
            </a:fld>
            <a:endParaRPr lang="en-GB" altLang="en-US" sz="1200" smtClean="0">
              <a:latin typeface="Eurostile" pitchFamily="18" charset="0"/>
            </a:endParaRPr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  <a:cs typeface="+mn-cs"/>
              </a:rPr>
              <a:t>Heat,</a:t>
            </a:r>
            <a:r>
              <a:rPr lang="en-US" baseline="0" dirty="0" smtClean="0">
                <a:ea typeface="ＭＳ Ｐゴシック" charset="0"/>
                <a:cs typeface="+mn-cs"/>
              </a:rPr>
              <a:t> Vibration and Wear lead to disk failure. This is what a head crash looks like. Standard data writing increases the likelihood of a head crash, which equals data loss. </a:t>
            </a:r>
            <a:endParaRPr lang="en-US" dirty="0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38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COLDSTORE</a:t>
            </a:r>
            <a:r>
              <a:rPr lang="en-US" baseline="0" dirty="0" smtClean="0"/>
              <a:t> 3U AND 4U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Up to 75tb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Less than 70 Watts of Power usage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Dual Ethernet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Redundant Power Supplies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COLDSTORE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Arcus</a:t>
            </a:r>
            <a:r>
              <a:rPr lang="en-US" baseline="0" dirty="0" smtClean="0"/>
              <a:t> capable up to 32 cameras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86E8-21DD-4748-860C-06E42127C41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894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35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7E5A-3173-4B53-A70F-4599200E8AE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49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7E5A-3173-4B53-A70F-4599200E8AE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4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7E5A-3173-4B53-A70F-4599200E8AE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22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7E5A-3173-4B53-A70F-4599200E8AE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49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7E5A-3173-4B53-A70F-4599200E8AE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49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Company Profile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Company Profile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Company Profile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Company Profile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Company Profile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7E5A-3173-4B53-A70F-4599200E8AE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7E5A-3173-4B53-A70F-4599200E8AE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49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u="sng" dirty="0"/>
              <a:t>MESSAGING IN PROCESS</a:t>
            </a:r>
          </a:p>
          <a:p>
            <a:r>
              <a:rPr lang="en-US" b="1" dirty="0"/>
              <a:t>[THEME] Built in the USA, Arecont Vision leverages innovative engineering and manufacturing processes that put quality first. Our first priority is your satisfaction. </a:t>
            </a:r>
            <a:endParaRPr lang="en-US" dirty="0"/>
          </a:p>
          <a:p>
            <a:pPr lvl="0">
              <a:buFont typeface="Arial" pitchFamily="34" charset="0"/>
              <a:buChar char="•"/>
            </a:pPr>
            <a:r>
              <a:rPr lang="en-US" dirty="0"/>
              <a:t> Five of the top ten brands in the world are protected by Arecont Vision.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 Engineered and manufactured in the U.S.A.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 Efficient solid-state technology for interruption-free performance.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7E5A-3173-4B53-A70F-4599200E8AE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0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u="sng" dirty="0"/>
              <a:t>MESSAGING IN PROCESS</a:t>
            </a:r>
          </a:p>
          <a:p>
            <a:r>
              <a:rPr lang="en-US" b="1" dirty="0"/>
              <a:t>[THEME] Built in the USA, Arecont Vision leverages innovative engineering and manufacturing processes that put quality first. Our first priority is your satisfaction. </a:t>
            </a:r>
            <a:endParaRPr lang="en-US" dirty="0"/>
          </a:p>
          <a:p>
            <a:pPr lvl="0">
              <a:buFont typeface="Arial" pitchFamily="34" charset="0"/>
              <a:buChar char="•"/>
            </a:pPr>
            <a:r>
              <a:rPr lang="en-US" dirty="0"/>
              <a:t> Five of the top ten brands in the world are protected by Arecont Vision.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 Engineered and manufactured in the U.S.A.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 Efficient solid-state technology for interruption-free performance.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7E5A-3173-4B53-A70F-4599200E8AE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02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52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53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54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1090" y="697230"/>
            <a:ext cx="6231467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55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1090" y="697230"/>
            <a:ext cx="6231467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56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1090" y="697230"/>
            <a:ext cx="6231467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F5B850-0359-487B-BEF9-063659BCE24A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58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1090" y="697230"/>
            <a:ext cx="6231467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59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60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1090" y="697230"/>
            <a:ext cx="6231467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61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1090" y="697230"/>
            <a:ext cx="6231467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62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63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1090" y="697230"/>
            <a:ext cx="6231467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64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1090" y="697230"/>
            <a:ext cx="6231467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07" tIns="46904" rIns="93807" bIns="46904" anchor="b"/>
          <a:lstStyle/>
          <a:p>
            <a:pPr algn="r" defTabSz="938192"/>
            <a:fld id="{BC477CBF-4184-445F-8144-36BA4C8C6CC7}" type="slidenum">
              <a:rPr lang="en-US" sz="1200">
                <a:latin typeface="Univers"/>
              </a:rPr>
              <a:pPr algn="r" defTabSz="938192"/>
              <a:t>65</a:t>
            </a:fld>
            <a:endParaRPr lang="en-US" sz="1200" dirty="0">
              <a:latin typeface="Univer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1090" y="697230"/>
            <a:ext cx="6231467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 lIns="93807" tIns="46904" rIns="93807" bIns="46904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1B77C-7FD4-4133-AA39-CA03C04AB78D}" type="slidenum">
              <a:rPr lang="en-US" smtClean="0">
                <a:latin typeface="Arial" pitchFamily="34" charset="0"/>
              </a:rPr>
              <a:pPr/>
              <a:t>66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7404"/>
            <a:ext cx="5608320" cy="4181766"/>
          </a:xfrm>
          <a:noFill/>
          <a:ln/>
        </p:spPr>
        <p:txBody>
          <a:bodyPr/>
          <a:lstStyle/>
          <a:p>
            <a:endParaRPr lang="fr-CA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7E5A-3173-4B53-A70F-4599200E8AE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215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Remote focus/zoom</a:t>
            </a:r>
          </a:p>
          <a:p>
            <a:pPr lvl="1"/>
            <a:r>
              <a:rPr lang="en-US" dirty="0"/>
              <a:t>Removed fixed 4MM lens option</a:t>
            </a:r>
          </a:p>
          <a:p>
            <a:pPr lvl="1"/>
            <a:r>
              <a:rPr lang="en-US" dirty="0"/>
              <a:t>Varifocal lens</a:t>
            </a:r>
          </a:p>
          <a:p>
            <a:pPr lvl="1"/>
            <a:r>
              <a:rPr lang="en-US" dirty="0"/>
              <a:t>Wall mount camera (and dome option)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05A3-1880-44CA-948E-CDD724E8766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49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Remote focus/zoom</a:t>
            </a:r>
          </a:p>
          <a:p>
            <a:pPr lvl="1"/>
            <a:r>
              <a:rPr lang="en-US" dirty="0"/>
              <a:t>Smaller form factor</a:t>
            </a:r>
          </a:p>
          <a:p>
            <a:pPr lvl="1"/>
            <a:r>
              <a:rPr lang="en-US" dirty="0"/>
              <a:t>10MP resolution</a:t>
            </a:r>
          </a:p>
          <a:p>
            <a:pPr lvl="1"/>
            <a:r>
              <a:rPr lang="en-US" dirty="0"/>
              <a:t>WDR available</a:t>
            </a:r>
          </a:p>
          <a:p>
            <a:pPr lvl="1"/>
            <a:r>
              <a:rPr lang="en-US" dirty="0"/>
              <a:t>JBA standard</a:t>
            </a:r>
          </a:p>
          <a:p>
            <a:pPr lvl="2"/>
            <a:r>
              <a:rPr lang="en-US" dirty="0"/>
              <a:t>Porous and not flat installs that causes water to enter the wiring</a:t>
            </a:r>
          </a:p>
          <a:p>
            <a:pPr lvl="1"/>
            <a:r>
              <a:rPr lang="en-US" dirty="0"/>
              <a:t>Lower cost</a:t>
            </a:r>
          </a:p>
          <a:p>
            <a:pPr lvl="1"/>
            <a:r>
              <a:rPr lang="en-US" dirty="0"/>
              <a:t>Audio (2MP, 3MP WDR, 5MP)</a:t>
            </a:r>
          </a:p>
          <a:p>
            <a:pPr lvl="1"/>
            <a:r>
              <a:rPr lang="en-US" dirty="0"/>
              <a:t>IR standard</a:t>
            </a:r>
          </a:p>
          <a:p>
            <a:pPr lvl="1"/>
            <a:r>
              <a:rPr lang="en-US" dirty="0"/>
              <a:t>Manual lens option coming soon</a:t>
            </a:r>
          </a:p>
          <a:p>
            <a:pPr lvl="1"/>
            <a:r>
              <a:rPr lang="en-US" dirty="0"/>
              <a:t>Wide and Telephoto options (“T”)</a:t>
            </a:r>
          </a:p>
          <a:p>
            <a:pPr lvl="1"/>
            <a:r>
              <a:rPr lang="en-US" dirty="0"/>
              <a:t>Show the camera completely submerged in water (now if people f up, it’s their fault)</a:t>
            </a:r>
          </a:p>
          <a:p>
            <a:pPr lvl="2"/>
            <a:r>
              <a:rPr lang="en-US" dirty="0"/>
              <a:t>Talk to the water climbing down the cable, install error, not design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CEA4-A7B6-49AF-B923-6CBBA3D895C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136" tIns="44069" rIns="88136" bIns="44069"/>
          <a:lstStyle/>
          <a:p>
            <a:pPr lvl="1"/>
            <a:r>
              <a:rPr lang="en-US" dirty="0"/>
              <a:t>WDR up to 100db</a:t>
            </a:r>
          </a:p>
          <a:p>
            <a:pPr lvl="1"/>
            <a:r>
              <a:rPr lang="en-US" dirty="0"/>
              <a:t>No resolution loss in WDR mode</a:t>
            </a:r>
          </a:p>
          <a:p>
            <a:pPr lvl="1"/>
            <a:r>
              <a:rPr lang="en-US" dirty="0"/>
              <a:t>Auto settings for WDR (no manual settings required)</a:t>
            </a:r>
          </a:p>
          <a:p>
            <a:pPr lvl="1"/>
            <a:r>
              <a:rPr lang="en-US" dirty="0"/>
              <a:t>Good for:</a:t>
            </a:r>
          </a:p>
          <a:p>
            <a:pPr lvl="2"/>
            <a:r>
              <a:rPr lang="en-US" dirty="0"/>
              <a:t>Challenging lighting conditions</a:t>
            </a:r>
          </a:p>
          <a:p>
            <a:pPr lvl="2"/>
            <a:r>
              <a:rPr lang="en-US" dirty="0"/>
              <a:t>Bright and dark in the same scene</a:t>
            </a:r>
          </a:p>
          <a:p>
            <a:pPr lvl="1"/>
            <a:r>
              <a:rPr lang="en-US" dirty="0"/>
              <a:t>Bad for:</a:t>
            </a:r>
          </a:p>
          <a:p>
            <a:pPr lvl="2"/>
            <a:r>
              <a:rPr lang="en-US" dirty="0"/>
              <a:t>Should not have any bad issues because the camera dynamically adjusts for all scenarios</a:t>
            </a:r>
          </a:p>
          <a:p>
            <a:pPr lvl="2"/>
            <a:r>
              <a:rPr lang="en-US" dirty="0"/>
              <a:t>One lighting condition</a:t>
            </a:r>
          </a:p>
          <a:p>
            <a:pPr lvl="1"/>
            <a:r>
              <a:rPr lang="en-US" dirty="0"/>
              <a:t>Panos:</a:t>
            </a:r>
          </a:p>
          <a:p>
            <a:pPr lvl="2"/>
            <a:r>
              <a:rPr lang="en-US" dirty="0"/>
              <a:t>Same benefits of pano</a:t>
            </a:r>
          </a:p>
          <a:p>
            <a:pPr lvl="2"/>
            <a:r>
              <a:rPr lang="en-US" dirty="0"/>
              <a:t>Smaller package</a:t>
            </a:r>
          </a:p>
          <a:p>
            <a:pPr lvl="2"/>
            <a:r>
              <a:rPr lang="en-US" dirty="0"/>
              <a:t>New lens style, M12 (same as MicroDome)</a:t>
            </a:r>
          </a:p>
          <a:p>
            <a:pPr lvl="2"/>
            <a:r>
              <a:rPr lang="en-US" dirty="0"/>
              <a:t>Exposure reference channel</a:t>
            </a:r>
          </a:p>
          <a:p>
            <a:pPr lvl="1"/>
            <a:r>
              <a:rPr lang="en-US" dirty="0"/>
              <a:t>Dual sensor</a:t>
            </a:r>
          </a:p>
          <a:p>
            <a:pPr lvl="2"/>
            <a:r>
              <a:rPr lang="en-US" dirty="0"/>
              <a:t>3MP WDR + NEW 1.3MP monochrome optimized for low light performance</a:t>
            </a:r>
          </a:p>
          <a:p>
            <a:pPr lvl="2"/>
            <a:r>
              <a:rPr lang="en-US" dirty="0"/>
              <a:t>Competes with Light Finder &amp; Light Catcher (Avigilon) because it is bad ass  (WDR + low light)</a:t>
            </a:r>
          </a:p>
          <a:p>
            <a:pPr lvl="2"/>
            <a:r>
              <a:rPr lang="en-US" dirty="0"/>
              <a:t>New form factor</a:t>
            </a:r>
          </a:p>
          <a:p>
            <a:pPr lvl="2"/>
            <a:r>
              <a:rPr lang="en-US" dirty="0"/>
              <a:t>New lenses with F1.2 to allow for better low light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lIns="88136" tIns="44069" rIns="88136" bIns="44069"/>
          <a:lstStyle/>
          <a:p>
            <a:fld id="{00A27E5A-3173-4B53-A70F-4599200E8A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21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136" tIns="44069" rIns="88136" bIns="44069"/>
          <a:lstStyle/>
          <a:p>
            <a:pPr lvl="1"/>
            <a:r>
              <a:rPr lang="en-US" dirty="0"/>
              <a:t>WDR up to 100db</a:t>
            </a:r>
          </a:p>
          <a:p>
            <a:pPr lvl="1"/>
            <a:r>
              <a:rPr lang="en-US" dirty="0"/>
              <a:t>No resolution loss in WDR mode</a:t>
            </a:r>
          </a:p>
          <a:p>
            <a:pPr lvl="1"/>
            <a:r>
              <a:rPr lang="en-US" dirty="0"/>
              <a:t>Auto settings for WDR (no manual settings required)</a:t>
            </a:r>
          </a:p>
          <a:p>
            <a:pPr lvl="1"/>
            <a:r>
              <a:rPr lang="en-US" dirty="0"/>
              <a:t>Good for:</a:t>
            </a:r>
          </a:p>
          <a:p>
            <a:pPr lvl="2"/>
            <a:r>
              <a:rPr lang="en-US" dirty="0"/>
              <a:t>Challenging lighting conditions</a:t>
            </a:r>
          </a:p>
          <a:p>
            <a:pPr lvl="2"/>
            <a:r>
              <a:rPr lang="en-US" dirty="0"/>
              <a:t>Bright and dark in the same scene</a:t>
            </a:r>
          </a:p>
          <a:p>
            <a:pPr lvl="1"/>
            <a:r>
              <a:rPr lang="en-US" dirty="0"/>
              <a:t>Bad for:</a:t>
            </a:r>
          </a:p>
          <a:p>
            <a:pPr lvl="2"/>
            <a:r>
              <a:rPr lang="en-US" dirty="0"/>
              <a:t>Should not have any bad issues because the camera dynamically adjusts for all scenarios</a:t>
            </a:r>
          </a:p>
          <a:p>
            <a:pPr lvl="2"/>
            <a:r>
              <a:rPr lang="en-US" dirty="0"/>
              <a:t>One lighting condition</a:t>
            </a:r>
          </a:p>
          <a:p>
            <a:pPr lvl="1"/>
            <a:r>
              <a:rPr lang="en-US" dirty="0"/>
              <a:t>Panos:</a:t>
            </a:r>
          </a:p>
          <a:p>
            <a:pPr lvl="2"/>
            <a:r>
              <a:rPr lang="en-US" dirty="0"/>
              <a:t>Same benefits of pano</a:t>
            </a:r>
          </a:p>
          <a:p>
            <a:pPr lvl="2"/>
            <a:r>
              <a:rPr lang="en-US" dirty="0"/>
              <a:t>Smaller package</a:t>
            </a:r>
          </a:p>
          <a:p>
            <a:pPr lvl="2"/>
            <a:r>
              <a:rPr lang="en-US" dirty="0"/>
              <a:t>New lens style, M12 (same as MicroDome)</a:t>
            </a:r>
          </a:p>
          <a:p>
            <a:pPr lvl="2"/>
            <a:r>
              <a:rPr lang="en-US" dirty="0"/>
              <a:t>Exposure reference channel</a:t>
            </a:r>
          </a:p>
          <a:p>
            <a:pPr lvl="1"/>
            <a:r>
              <a:rPr lang="en-US" dirty="0"/>
              <a:t>Dual sensor</a:t>
            </a:r>
          </a:p>
          <a:p>
            <a:pPr lvl="2"/>
            <a:r>
              <a:rPr lang="en-US" dirty="0"/>
              <a:t>3MP WDR + NEW 1.3MP monochrome optimized for low light performance</a:t>
            </a:r>
          </a:p>
          <a:p>
            <a:pPr lvl="2"/>
            <a:r>
              <a:rPr lang="en-US" dirty="0"/>
              <a:t>Competes with Light Finder &amp; Light Catcher (Avigilon) because it is bad ass  (WDR + low light)</a:t>
            </a:r>
          </a:p>
          <a:p>
            <a:pPr lvl="2"/>
            <a:r>
              <a:rPr lang="en-US" dirty="0"/>
              <a:t>New form factor</a:t>
            </a:r>
          </a:p>
          <a:p>
            <a:pPr lvl="2"/>
            <a:r>
              <a:rPr lang="en-US" dirty="0"/>
              <a:t>New lenses with F1.2 to allow for better low light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lIns="88136" tIns="44069" rIns="88136" bIns="44069"/>
          <a:lstStyle/>
          <a:p>
            <a:fld id="{00A27E5A-3173-4B53-A70F-4599200E8A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2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 sz="2400">
                <a:solidFill>
                  <a:srgbClr val="E1020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9525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8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7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 sz="2400">
                <a:solidFill>
                  <a:srgbClr val="CD0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9525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37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2950"/>
            <a:ext cx="8686800" cy="4191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2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42950"/>
            <a:ext cx="4267200" cy="4191000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15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267200" cy="4191000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15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7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67395"/>
            <a:ext cx="7543800" cy="590550"/>
          </a:xfrm>
        </p:spPr>
        <p:txBody>
          <a:bodyPr/>
          <a:lstStyle>
            <a:lvl1pPr>
              <a:defRPr sz="19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2950"/>
            <a:ext cx="8686800" cy="4191000"/>
          </a:xfrm>
        </p:spPr>
        <p:txBody>
          <a:bodyPr/>
          <a:lstStyle>
            <a:lvl1pPr>
              <a:buClr>
                <a:srgbClr val="E10209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5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42950"/>
            <a:ext cx="4267200" cy="4191000"/>
          </a:xfrm>
        </p:spPr>
        <p:txBody>
          <a:bodyPr/>
          <a:lstStyle>
            <a:lvl1pPr>
              <a:buClr>
                <a:srgbClr val="E10209"/>
              </a:buClr>
              <a:defRPr sz="1300"/>
            </a:lvl1pPr>
            <a:lvl2pPr>
              <a:defRPr sz="1200"/>
            </a:lvl2pPr>
            <a:lvl3pPr>
              <a:defRPr sz="115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267200" cy="4191000"/>
          </a:xfrm>
        </p:spPr>
        <p:txBody>
          <a:bodyPr/>
          <a:lstStyle>
            <a:lvl1pPr>
              <a:buClr>
                <a:srgbClr val="E10209"/>
              </a:buClr>
              <a:defRPr sz="1300"/>
            </a:lvl1pPr>
            <a:lvl2pPr>
              <a:defRPr sz="1200"/>
            </a:lvl2pPr>
            <a:lvl3pPr>
              <a:defRPr sz="115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-67395"/>
            <a:ext cx="7543800" cy="590550"/>
          </a:xfrm>
        </p:spPr>
        <p:txBody>
          <a:bodyPr/>
          <a:lstStyle>
            <a:lvl1pPr>
              <a:defRPr sz="19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7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6149"/>
            <a:ext cx="7543800" cy="488058"/>
          </a:xfrm>
        </p:spPr>
        <p:txBody>
          <a:bodyPr/>
          <a:lstStyle>
            <a:lvl1pPr>
              <a:defRPr sz="19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5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3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0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9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9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3" Type="http://schemas.openxmlformats.org/officeDocument/2006/relationships/image" Target="../media/image2.emf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6" Type="http://schemas.openxmlformats.org/officeDocument/2006/relationships/image" Target="../media/image1.jpeg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91160"/>
            <a:ext cx="9144000" cy="4993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-63500"/>
            <a:ext cx="75438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6868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Background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VLogo_2014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738" y="79334"/>
            <a:ext cx="11188700" cy="5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baseline="0">
          <a:solidFill>
            <a:schemeClr val="tx1">
              <a:lumMod val="85000"/>
              <a:lumOff val="15000"/>
            </a:schemeClr>
          </a:solidFill>
          <a:effectLst/>
          <a:latin typeface="Arial" pitchFamily="34" charset="0"/>
          <a:ea typeface="+mj-ea"/>
          <a:cs typeface="+mj-cs"/>
        </a:defRPr>
      </a:lvl1pPr>
    </p:titleStyle>
    <p:bodyStyle>
      <a:lvl1pPr marL="285750" indent="-171450" algn="l" defTabSz="914400" rtl="0" eaLnBrk="1" latinLnBrk="0" hangingPunct="1">
        <a:lnSpc>
          <a:spcPct val="120000"/>
        </a:lnSpc>
        <a:spcBef>
          <a:spcPct val="20000"/>
        </a:spcBef>
        <a:buClr>
          <a:srgbClr val="CD0920"/>
        </a:buClr>
        <a:buSzPct val="100000"/>
        <a:buFont typeface="Arial"/>
        <a:buChar char="•"/>
        <a:tabLst/>
        <a:defRPr sz="13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120000"/>
        </a:lnSpc>
        <a:spcBef>
          <a:spcPct val="20000"/>
        </a:spcBef>
        <a:buClrTx/>
        <a:buSzPct val="100000"/>
        <a:buFont typeface="Arial"/>
        <a:buChar char="•"/>
        <a:tabLst/>
        <a:defRPr sz="12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+mn-cs"/>
        </a:defRPr>
      </a:lvl2pPr>
      <a:lvl3pPr marL="1028700" indent="-114300" algn="l" defTabSz="914400" rtl="0" eaLnBrk="1" latinLnBrk="0" hangingPunct="1">
        <a:lnSpc>
          <a:spcPct val="120000"/>
        </a:lnSpc>
        <a:spcBef>
          <a:spcPct val="20000"/>
        </a:spcBef>
        <a:buFont typeface="Arial" pitchFamily="34" charset="0"/>
        <a:buChar char="•"/>
        <a:defRPr sz="115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+mn-cs"/>
        </a:defRPr>
      </a:lvl3pPr>
      <a:lvl4pPr marL="1543050" indent="-171450" algn="l" defTabSz="914400" rtl="0" eaLnBrk="1" latinLnBrk="0" hangingPunct="1">
        <a:lnSpc>
          <a:spcPct val="120000"/>
        </a:lnSpc>
        <a:spcBef>
          <a:spcPct val="20000"/>
        </a:spcBef>
        <a:buFont typeface="Arial"/>
        <a:buChar char="•"/>
        <a:defRPr sz="1050" kern="1200" baseline="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+mn-cs"/>
        </a:defRPr>
      </a:lvl4pPr>
      <a:lvl5pPr marL="1943100" indent="-114300" algn="l" defTabSz="914400" rtl="0" eaLnBrk="1" latinLnBrk="0" hangingPunct="1">
        <a:lnSpc>
          <a:spcPct val="120000"/>
        </a:lnSpc>
        <a:spcBef>
          <a:spcPct val="20000"/>
        </a:spcBef>
        <a:buFont typeface="Arial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2700"/>
            <a:ext cx="6400800" cy="425450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6868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88900"/>
            <a:ext cx="9144000" cy="49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6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baseline="0">
          <a:solidFill>
            <a:schemeClr val="tx1">
              <a:lumMod val="85000"/>
              <a:lumOff val="15000"/>
            </a:schemeClr>
          </a:solidFill>
          <a:effectLst/>
          <a:latin typeface="Arial" pitchFamily="34" charset="0"/>
          <a:ea typeface="+mj-ea"/>
          <a:cs typeface="+mj-cs"/>
        </a:defRPr>
      </a:lvl1pPr>
    </p:titleStyle>
    <p:bodyStyle>
      <a:lvl1pPr marL="285750" indent="-171450" algn="l" defTabSz="914400" rtl="0" eaLnBrk="1" latinLnBrk="0" hangingPunct="1">
        <a:lnSpc>
          <a:spcPct val="120000"/>
        </a:lnSpc>
        <a:spcBef>
          <a:spcPct val="20000"/>
        </a:spcBef>
        <a:buClr>
          <a:srgbClr val="CD0920"/>
        </a:buClr>
        <a:buSzPct val="100000"/>
        <a:buFont typeface="Arial"/>
        <a:buChar char="•"/>
        <a:tabLst/>
        <a:defRPr sz="13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120000"/>
        </a:lnSpc>
        <a:spcBef>
          <a:spcPct val="20000"/>
        </a:spcBef>
        <a:buClrTx/>
        <a:buSzPct val="100000"/>
        <a:buFont typeface="Arial"/>
        <a:buChar char="•"/>
        <a:tabLst/>
        <a:defRPr sz="12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+mn-cs"/>
        </a:defRPr>
      </a:lvl2pPr>
      <a:lvl3pPr marL="1028700" indent="-114300" algn="l" defTabSz="914400" rtl="0" eaLnBrk="1" latinLnBrk="0" hangingPunct="1">
        <a:lnSpc>
          <a:spcPct val="120000"/>
        </a:lnSpc>
        <a:spcBef>
          <a:spcPct val="20000"/>
        </a:spcBef>
        <a:buFont typeface="Arial" pitchFamily="34" charset="0"/>
        <a:buChar char="•"/>
        <a:defRPr sz="115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+mn-cs"/>
        </a:defRPr>
      </a:lvl3pPr>
      <a:lvl4pPr marL="1543050" indent="-171450" algn="l" defTabSz="914400" rtl="0" eaLnBrk="1" latinLnBrk="0" hangingPunct="1">
        <a:lnSpc>
          <a:spcPct val="120000"/>
        </a:lnSpc>
        <a:spcBef>
          <a:spcPct val="20000"/>
        </a:spcBef>
        <a:buFont typeface="Arial"/>
        <a:buChar char="•"/>
        <a:defRPr sz="1050" kern="1200" baseline="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+mn-cs"/>
        </a:defRPr>
      </a:lvl4pPr>
      <a:lvl5pPr marL="1943100" indent="-114300" algn="l" defTabSz="914400" rtl="0" eaLnBrk="1" latinLnBrk="0" hangingPunct="1">
        <a:lnSpc>
          <a:spcPct val="120000"/>
        </a:lnSpc>
        <a:spcBef>
          <a:spcPct val="20000"/>
        </a:spcBef>
        <a:buFont typeface="Arial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1.wdp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2.wdp"/><Relationship Id="rId5" Type="http://schemas.openxmlformats.org/officeDocument/2006/relationships/image" Target="../media/image36.emf"/><Relationship Id="rId6" Type="http://schemas.openxmlformats.org/officeDocument/2006/relationships/image" Target="../media/image37.jpeg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2" Type="http://schemas.openxmlformats.org/officeDocument/2006/relationships/hyperlink" Target="IPMP%20Documents%5CPPF%20Chart%20and%20Examples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75.jpe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eg"/><Relationship Id="rId3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user/ArecontVision" TargetMode="External"/><Relationship Id="rId4" Type="http://schemas.openxmlformats.org/officeDocument/2006/relationships/hyperlink" Target="http://www.youtube.com/watch?v=tQ2I9oLJ7Bo&amp;feature=c4-overview-vl&amp;list=PLF2DDE90FD7083466" TargetMode="External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arecontvision.com/trainingvideo.php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jpeg"/><Relationship Id="rId12" Type="http://schemas.openxmlformats.org/officeDocument/2006/relationships/hyperlink" Target="Financial%20Megapixel.jpg" TargetMode="External"/><Relationship Id="rId13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Transportation.jpg" TargetMode="External"/><Relationship Id="rId3" Type="http://schemas.openxmlformats.org/officeDocument/2006/relationships/image" Target="../media/image108.png"/><Relationship Id="rId4" Type="http://schemas.openxmlformats.org/officeDocument/2006/relationships/hyperlink" Target="..%5C..%5C..%5CMy%20Documents%5CMy%20Pictures%5CCitigroup%20Shots%5CCiti%20388%20greenwich%20Lobby%20Panorama2.jpg" TargetMode="External"/><Relationship Id="rId5" Type="http://schemas.openxmlformats.org/officeDocument/2006/relationships/image" Target="../media/image109.jpeg"/><Relationship Id="rId6" Type="http://schemas.openxmlformats.org/officeDocument/2006/relationships/hyperlink" Target="Petrochemical.jpg" TargetMode="External"/><Relationship Id="rId7" Type="http://schemas.openxmlformats.org/officeDocument/2006/relationships/image" Target="../media/image110.png"/><Relationship Id="rId8" Type="http://schemas.openxmlformats.org/officeDocument/2006/relationships/hyperlink" Target="Lucky%20Eagle%20Casino.JPG" TargetMode="External"/><Relationship Id="rId9" Type="http://schemas.openxmlformats.org/officeDocument/2006/relationships/image" Target="../media/image111.jpeg"/><Relationship Id="rId10" Type="http://schemas.openxmlformats.org/officeDocument/2006/relationships/hyperlink" Target="Convenience%20Store.jpe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emf"/><Relationship Id="rId3" Type="http://schemas.openxmlformats.org/officeDocument/2006/relationships/image" Target="../media/image13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Relationship Id="rId3" Type="http://schemas.openxmlformats.org/officeDocument/2006/relationships/image" Target="../media/image136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6200" y="-19050"/>
            <a:ext cx="9220200" cy="516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667" y="-42863"/>
            <a:ext cx="9220200" cy="5186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96"/>
          <a:stretch/>
        </p:blipFill>
        <p:spPr>
          <a:xfrm>
            <a:off x="-594782" y="4469488"/>
            <a:ext cx="9802282" cy="599862"/>
          </a:xfrm>
          <a:prstGeom prst="rect">
            <a:avLst/>
          </a:prstGeom>
        </p:spPr>
      </p:pic>
      <p:sp>
        <p:nvSpPr>
          <p:cNvPr id="7" name="Subtitle 3"/>
          <p:cNvSpPr txBox="1">
            <a:spLocks/>
          </p:cNvSpPr>
          <p:nvPr/>
        </p:nvSpPr>
        <p:spPr>
          <a:xfrm>
            <a:off x="457200" y="310515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Customer Webinar</a:t>
            </a:r>
          </a:p>
          <a:p>
            <a:pPr algn="l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20 August 2014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047750"/>
            <a:ext cx="9144000" cy="1676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2500" spc="-6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/>
                <a:cs typeface="Arial"/>
              </a:rPr>
              <a:t>Increase Your Business with Arecont Vision</a:t>
            </a:r>
          </a:p>
          <a:p>
            <a:r>
              <a:rPr lang="en-US" sz="2500" spc="-6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/>
                <a:cs typeface="Arial"/>
              </a:rPr>
              <a:t>Megapixel IP Technology:</a:t>
            </a:r>
          </a:p>
          <a:p>
            <a:endParaRPr lang="en-US" sz="2500" spc="-60" dirty="0" smtClean="0">
              <a:solidFill>
                <a:srgbClr val="C00000"/>
              </a:solidFill>
              <a:effectLst/>
              <a:latin typeface="Arial"/>
              <a:cs typeface="Arial"/>
            </a:endParaRPr>
          </a:p>
          <a:p>
            <a:r>
              <a:rPr lang="en-US" sz="25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/>
                <a:cs typeface="Arial"/>
              </a:rPr>
              <a:t>Arecont Vision Update</a:t>
            </a:r>
          </a:p>
          <a:p>
            <a:r>
              <a:rPr lang="en-US" sz="2500" b="1" dirty="0" smtClean="0">
                <a:solidFill>
                  <a:srgbClr val="E10209"/>
                </a:solidFill>
                <a:effectLst/>
              </a:rPr>
              <a:t>Focus on Banks</a:t>
            </a:r>
            <a:endParaRPr lang="en-US" sz="2500" b="1" dirty="0">
              <a:solidFill>
                <a:srgbClr val="E1020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637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6200" y="-19050"/>
            <a:ext cx="9220200" cy="516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667" y="-42863"/>
            <a:ext cx="9220200" cy="5186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96"/>
          <a:stretch/>
        </p:blipFill>
        <p:spPr>
          <a:xfrm>
            <a:off x="-594782" y="4469488"/>
            <a:ext cx="9802282" cy="59986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57200" y="1885950"/>
            <a:ext cx="9144000" cy="533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E10209"/>
                </a:solidFill>
                <a:effectLst/>
              </a:rPr>
              <a:t>Product Spotlight</a:t>
            </a:r>
          </a:p>
        </p:txBody>
      </p:sp>
      <p:sp>
        <p:nvSpPr>
          <p:cNvPr id="15" name="Subtitle 3"/>
          <p:cNvSpPr txBox="1">
            <a:spLocks/>
          </p:cNvSpPr>
          <p:nvPr/>
        </p:nvSpPr>
        <p:spPr>
          <a:xfrm>
            <a:off x="457200" y="257175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 Black"/>
            </a:endParaRP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510103" y="2734221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F0000"/>
              </a:buClr>
              <a:tabLst>
                <a:tab pos="3944938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Brad Donaldson </a:t>
            </a:r>
          </a:p>
          <a:p>
            <a:pPr algn="l">
              <a:buClr>
                <a:srgbClr val="FF0000"/>
              </a:buClr>
              <a:tabLst>
                <a:tab pos="3944938" algn="l"/>
              </a:tabLst>
            </a:pP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Director of Product Management</a:t>
            </a:r>
          </a:p>
        </p:txBody>
      </p:sp>
    </p:spTree>
    <p:extLst>
      <p:ext uri="{BB962C8B-B14F-4D97-AF65-F5344CB8AC3E}">
        <p14:creationId xmlns:p14="http://schemas.microsoft.com/office/powerpoint/2010/main" val="75699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V_Omni_icons_v2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6" y="3991469"/>
            <a:ext cx="7775494" cy="758406"/>
          </a:xfrm>
          <a:prstGeom prst="rect">
            <a:avLst/>
          </a:prstGeom>
        </p:spPr>
      </p:pic>
      <p:pic>
        <p:nvPicPr>
          <p:cNvPr id="2" name="Picture 1" descr="SurroundVideo_Omni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94" y="1"/>
            <a:ext cx="4910522" cy="3293158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230088" y="2058525"/>
            <a:ext cx="8229600" cy="180862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85750" indent="-1714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E10209"/>
              </a:buClr>
              <a:buSzPct val="100000"/>
              <a:buFont typeface="Arial"/>
              <a:buChar char="•"/>
              <a:tabLst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Tx/>
              <a:buSzPct val="100000"/>
              <a:buFont typeface="Arial"/>
              <a:buChar char="•"/>
              <a:tabLst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1028700" indent="-1143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11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543050" indent="-1714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 sz="105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943100" indent="-1143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12MP WDR and 20MP Configurations </a:t>
            </a:r>
          </a:p>
          <a:p>
            <a:r>
              <a:rPr lang="en-US" sz="1100" dirty="0" smtClean="0"/>
              <a:t>Multiple Lens Options in a Single Camera Housing from 2.8mm up to 16mm </a:t>
            </a:r>
          </a:p>
          <a:p>
            <a:r>
              <a:rPr lang="en-US" sz="1100" dirty="0" smtClean="0"/>
              <a:t>Up to 4 Individual Camera Gimbals can be Independently Placed in any Orientation Around </a:t>
            </a:r>
            <a:br>
              <a:rPr lang="en-US" sz="1100" dirty="0" smtClean="0"/>
            </a:br>
            <a:r>
              <a:rPr lang="en-US" sz="1100" dirty="0" smtClean="0"/>
              <a:t>a 360° Track with Extra Positions for Looking Straight Down</a:t>
            </a:r>
          </a:p>
          <a:p>
            <a:r>
              <a:rPr lang="en-US" sz="1100" dirty="0" smtClean="0"/>
              <a:t>True WDR up to 100db at Full Resolution: See Clearly in Shaded and Bright Light Conditions Simultaneously</a:t>
            </a:r>
          </a:p>
          <a:p>
            <a:pPr>
              <a:lnSpc>
                <a:spcPct val="60000"/>
              </a:lnSpc>
            </a:pPr>
            <a:endParaRPr lang="en-US" sz="1100" dirty="0"/>
          </a:p>
          <a:p>
            <a:pPr>
              <a:lnSpc>
                <a:spcPct val="60000"/>
              </a:lnSpc>
            </a:pPr>
            <a:endParaRPr lang="en-US" sz="1100" dirty="0" smtClean="0"/>
          </a:p>
          <a:p>
            <a:pPr>
              <a:lnSpc>
                <a:spcPct val="60000"/>
              </a:lnSpc>
            </a:pPr>
            <a:endParaRPr lang="en-US" sz="1100" dirty="0" smtClean="0"/>
          </a:p>
          <a:p>
            <a:pPr marL="114300" indent="0">
              <a:buNone/>
            </a:pPr>
            <a:endParaRPr lang="en-US" sz="1100" dirty="0" smtClean="0"/>
          </a:p>
          <a:p>
            <a:r>
              <a:rPr lang="en-US" sz="1100" dirty="0" smtClean="0"/>
              <a:t>Ultra Discrete, Low-Profile Housing</a:t>
            </a:r>
          </a:p>
          <a:p>
            <a:r>
              <a:rPr lang="en-US" sz="1100" dirty="0" smtClean="0"/>
              <a:t>True Day/Night Functionality with Mechanical IR Cut Filter</a:t>
            </a:r>
          </a:p>
          <a:p>
            <a:r>
              <a:rPr lang="en-US" sz="1100" dirty="0" smtClean="0"/>
              <a:t>Complete Mounting Options</a:t>
            </a:r>
          </a:p>
          <a:p>
            <a:r>
              <a:rPr lang="en-US" sz="1100" dirty="0" smtClean="0"/>
              <a:t>Binning Mode for Strong Low Light Performance</a:t>
            </a:r>
          </a:p>
          <a:p>
            <a:endParaRPr lang="en-US" sz="1100" dirty="0"/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152400" y="-25298"/>
            <a:ext cx="7543800" cy="51435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New Products : Shipping now!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650112"/>
            <a:ext cx="4876800" cy="1540638"/>
          </a:xfrm>
        </p:spPr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en-US" sz="2400" b="1" dirty="0" err="1" smtClean="0">
                <a:solidFill>
                  <a:srgbClr val="E10209"/>
                </a:solidFill>
                <a:latin typeface="Arial"/>
                <a:cs typeface="Arial"/>
              </a:rPr>
              <a:t>Surround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Video</a:t>
            </a:r>
            <a:r>
              <a:rPr lang="en-US" sz="1800" baseline="58000" dirty="0" smtClean="0">
                <a:solidFill>
                  <a:srgbClr val="262626"/>
                </a:solidFill>
                <a:latin typeface="Arial"/>
                <a:cs typeface="Arial"/>
              </a:rPr>
              <a:t>®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Omni</a:t>
            </a:r>
            <a:endParaRPr lang="en-US" sz="2400" baseline="58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14300" indent="0">
              <a:lnSpc>
                <a:spcPct val="110000"/>
              </a:lnSpc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12MP WDR or 20MP H.264 All-in-One Omni-Directional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-Configurable Multi-Sensor Day/Night Indoor/Outdoor Dome IP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Cameras</a:t>
            </a:r>
          </a:p>
          <a:p>
            <a:pPr marL="114300" indent="0">
              <a:lnSpc>
                <a:spcPct val="50000"/>
              </a:lnSpc>
              <a:buClr>
                <a:srgbClr val="CD0920"/>
              </a:buClr>
              <a:buNone/>
            </a:pPr>
            <a:endParaRPr lang="en-US" sz="1400" b="1" dirty="0" smtClean="0"/>
          </a:p>
          <a:p>
            <a:pPr marL="114300" indent="0">
              <a:lnSpc>
                <a:spcPct val="50000"/>
              </a:lnSpc>
              <a:buNone/>
            </a:pPr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Highlighted 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Features Include</a:t>
            </a:r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94636" y="2431800"/>
            <a:ext cx="1042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Multi-Sensor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80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63578" y="3862568"/>
            <a:ext cx="1147582" cy="1147582"/>
            <a:chOff x="6427800" y="3710168"/>
            <a:chExt cx="1147582" cy="1147582"/>
          </a:xfrm>
        </p:grpSpPr>
        <p:sp>
          <p:nvSpPr>
            <p:cNvPr id="36" name="Rectangle 35"/>
            <p:cNvSpPr/>
            <p:nvPr/>
          </p:nvSpPr>
          <p:spPr>
            <a:xfrm>
              <a:off x="6427800" y="3710168"/>
              <a:ext cx="1147582" cy="1147582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pic>
          <p:nvPicPr>
            <p:cNvPr id="37" name="Picture 36" descr="ISC_boxed_icons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86" t="66997" r="3856" b="9647"/>
            <a:stretch/>
          </p:blipFill>
          <p:spPr>
            <a:xfrm>
              <a:off x="6561889" y="4457182"/>
              <a:ext cx="877825" cy="286355"/>
            </a:xfrm>
            <a:prstGeom prst="rect">
              <a:avLst/>
            </a:prstGeom>
          </p:spPr>
        </p:pic>
        <p:pic>
          <p:nvPicPr>
            <p:cNvPr id="38" name="Picture 37" descr="MegaBall_Icons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9" t="-4942" r="69284" b="39397"/>
            <a:stretch/>
          </p:blipFill>
          <p:spPr>
            <a:xfrm>
              <a:off x="6641812" y="3787492"/>
              <a:ext cx="720536" cy="694589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28600" y="1140661"/>
            <a:ext cx="2895600" cy="2421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ct val="120000"/>
              </a:lnSpc>
              <a:spcBef>
                <a:spcPct val="20000"/>
              </a:spcBef>
              <a:buClr>
                <a:srgbClr val="CD0920"/>
              </a:buClr>
              <a:buSzPct val="100000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Highlighted Features: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171450">
              <a:lnSpc>
                <a:spcPct val="120000"/>
              </a:lnSpc>
              <a:spcBef>
                <a:spcPct val="20000"/>
              </a:spcBef>
              <a:buClr>
                <a:srgbClr val="CD0920"/>
              </a:buClr>
              <a:buSzPct val="100000"/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5MP H.264 All-in-One Manual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Panomorph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Lens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Day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/Night Indoor IP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Cameras 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</a:endParaRPr>
          </a:p>
          <a:p>
            <a:pPr marL="285750" indent="-171450">
              <a:lnSpc>
                <a:spcPct val="120000"/>
              </a:lnSpc>
              <a:spcBef>
                <a:spcPct val="20000"/>
              </a:spcBef>
              <a:buClr>
                <a:srgbClr val="CD0920"/>
              </a:buClr>
              <a:buSzPct val="100000"/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Integrated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ImmerVision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Panomorph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Solution for 180° and 360° Field of View</a:t>
            </a:r>
          </a:p>
          <a:p>
            <a:pPr marL="285750" indent="-171450">
              <a:lnSpc>
                <a:spcPct val="120000"/>
              </a:lnSpc>
              <a:spcBef>
                <a:spcPct val="20000"/>
              </a:spcBef>
              <a:buClr>
                <a:srgbClr val="CD0920"/>
              </a:buClr>
              <a:buSzPct val="100000"/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Light Gray and Black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Dome Options</a:t>
            </a:r>
            <a:r>
              <a:rPr lang="en-US" sz="1300" dirty="0" smtClean="0"/>
              <a:t> 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79373" y="489052"/>
            <a:ext cx="3979315" cy="590550"/>
          </a:xfrm>
        </p:spPr>
        <p:txBody>
          <a:bodyPr/>
          <a:lstStyle/>
          <a:p>
            <a:r>
              <a:rPr lang="en-US" b="1" dirty="0" err="1" smtClean="0">
                <a:solidFill>
                  <a:srgbClr val="E10209"/>
                </a:solidFill>
              </a:rPr>
              <a:t>Mega</a:t>
            </a:r>
            <a:r>
              <a:rPr lang="en-US" dirty="0" err="1" smtClean="0"/>
              <a:t>Ball</a:t>
            </a:r>
            <a:r>
              <a:rPr lang="en-US" baseline="30000" dirty="0" smtClean="0"/>
              <a:t>®</a:t>
            </a:r>
            <a:r>
              <a:rPr lang="en-US" dirty="0" smtClean="0"/>
              <a:t> 2 </a:t>
            </a:r>
            <a:r>
              <a:rPr lang="en-US" dirty="0" err="1" smtClean="0"/>
              <a:t>Panomorph</a:t>
            </a:r>
            <a:endParaRPr lang="en-US" baseline="30000" dirty="0"/>
          </a:p>
        </p:txBody>
      </p:sp>
      <p:pic>
        <p:nvPicPr>
          <p:cNvPr id="13" name="Picture 12" descr="ImmerVis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50" y="1066800"/>
            <a:ext cx="625554" cy="762000"/>
          </a:xfrm>
          <a:prstGeom prst="rect">
            <a:avLst/>
          </a:prstGeom>
        </p:spPr>
      </p:pic>
      <p:pic>
        <p:nvPicPr>
          <p:cNvPr id="15" name="Picture 14" descr="panomorph_diagr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90550"/>
            <a:ext cx="4418949" cy="175340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53817" y="2242425"/>
            <a:ext cx="5615409" cy="3257550"/>
            <a:chOff x="3099033" y="2221875"/>
            <a:chExt cx="5615409" cy="3257550"/>
          </a:xfrm>
        </p:grpSpPr>
        <p:pic>
          <p:nvPicPr>
            <p:cNvPr id="2" name="Picture 1" descr="MegaBall2_PanomorphFamily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2221875"/>
              <a:ext cx="5074028" cy="3257550"/>
            </a:xfrm>
            <a:prstGeom prst="rect">
              <a:avLst/>
            </a:prstGeom>
          </p:spPr>
        </p:pic>
        <p:sp>
          <p:nvSpPr>
            <p:cNvPr id="19" name="Line Callout 3 (Accent Bar) 18"/>
            <p:cNvSpPr/>
            <p:nvPr/>
          </p:nvSpPr>
          <p:spPr>
            <a:xfrm rot="10800000" flipV="1">
              <a:off x="7952442" y="3090987"/>
              <a:ext cx="762000" cy="305259"/>
            </a:xfrm>
            <a:prstGeom prst="accentCallout3">
              <a:avLst>
                <a:gd name="adj1" fmla="val 51906"/>
                <a:gd name="adj2" fmla="val 8688"/>
                <a:gd name="adj3" fmla="val 51906"/>
                <a:gd name="adj4" fmla="val -16254"/>
                <a:gd name="adj5" fmla="val 123203"/>
                <a:gd name="adj6" fmla="val -15556"/>
                <a:gd name="adj7" fmla="val 364445"/>
                <a:gd name="adj8" fmla="val 95866"/>
              </a:avLst>
            </a:prstGeom>
            <a:noFill/>
            <a:ln w="3175" cmpd="sng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61374" y="3063817"/>
              <a:ext cx="1185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Manual </a:t>
              </a:r>
              <a:r>
                <a:rPr lang="en-US" sz="9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Panomorph</a:t>
              </a:r>
              <a:r>
                <a:rPr 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Lens</a:t>
              </a:r>
              <a:endParaRPr lang="en-US" sz="9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954181" y="4177357"/>
              <a:ext cx="52118" cy="52118"/>
            </a:xfrm>
            <a:prstGeom prst="ellipse">
              <a:avLst/>
            </a:prstGeom>
            <a:solidFill>
              <a:srgbClr val="CD092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Line Callout 3 (Accent Bar) 21"/>
            <p:cNvSpPr/>
            <p:nvPr/>
          </p:nvSpPr>
          <p:spPr>
            <a:xfrm rot="10800000" flipH="1">
              <a:off x="3219681" y="4202584"/>
              <a:ext cx="781050" cy="298619"/>
            </a:xfrm>
            <a:prstGeom prst="accentCallout3">
              <a:avLst>
                <a:gd name="adj1" fmla="val 51906"/>
                <a:gd name="adj2" fmla="val 5064"/>
                <a:gd name="adj3" fmla="val 51906"/>
                <a:gd name="adj4" fmla="val -16254"/>
                <a:gd name="adj5" fmla="val 212457"/>
                <a:gd name="adj6" fmla="val -15583"/>
                <a:gd name="adj7" fmla="val 536324"/>
                <a:gd name="adj8" fmla="val 85139"/>
              </a:avLst>
            </a:prstGeom>
            <a:noFill/>
            <a:ln w="3175" cmpd="sng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64129" y="4170835"/>
              <a:ext cx="1479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262626"/>
                  </a:solidFill>
                </a:rPr>
                <a:t>In</a:t>
              </a:r>
              <a:r>
                <a:rPr lang="en-US" sz="900" dirty="0" smtClean="0">
                  <a:solidFill>
                    <a:srgbClr val="262626"/>
                  </a:solidFill>
                </a:rPr>
                <a:t>-Ceiling </a:t>
              </a:r>
              <a:r>
                <a:rPr lang="en-US" sz="900" dirty="0">
                  <a:solidFill>
                    <a:srgbClr val="262626"/>
                  </a:solidFill>
                </a:rPr>
                <a:t>and Surface Mount in </a:t>
              </a:r>
              <a:r>
                <a:rPr lang="en-US" sz="900" dirty="0" smtClean="0">
                  <a:solidFill>
                    <a:srgbClr val="262626"/>
                  </a:solidFill>
                </a:rPr>
                <a:t>Same Package</a:t>
              </a:r>
              <a:endParaRPr lang="en-US" sz="900" dirty="0">
                <a:solidFill>
                  <a:srgbClr val="262626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853362" y="2875602"/>
              <a:ext cx="52118" cy="52118"/>
            </a:xfrm>
            <a:prstGeom prst="ellipse">
              <a:avLst/>
            </a:prstGeom>
            <a:solidFill>
              <a:srgbClr val="CD092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D092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43600" y="4541366"/>
              <a:ext cx="1582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Ball in Socket </a:t>
              </a:r>
              <a:r>
                <a:rPr 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Allows </a:t>
              </a:r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for </a:t>
              </a:r>
              <a:r>
                <a:rPr 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Maximum </a:t>
              </a:r>
              <a:r>
                <a:rPr lang="en-US" sz="9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Installability</a:t>
              </a:r>
              <a:endParaRPr lang="en-US" sz="9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3" name="Line Callout 3 (Accent Bar) 32"/>
            <p:cNvSpPr/>
            <p:nvPr/>
          </p:nvSpPr>
          <p:spPr>
            <a:xfrm rot="10800000" flipH="1">
              <a:off x="5799667" y="4601647"/>
              <a:ext cx="381000" cy="251901"/>
            </a:xfrm>
            <a:prstGeom prst="accentCallout3">
              <a:avLst>
                <a:gd name="adj1" fmla="val 51906"/>
                <a:gd name="adj2" fmla="val 32706"/>
                <a:gd name="adj3" fmla="val 51906"/>
                <a:gd name="adj4" fmla="val -16254"/>
                <a:gd name="adj5" fmla="val 114811"/>
                <a:gd name="adj6" fmla="val -16667"/>
                <a:gd name="adj7" fmla="val 503785"/>
                <a:gd name="adj8" fmla="val 240472"/>
              </a:avLst>
            </a:prstGeom>
            <a:noFill/>
            <a:ln w="3175" cmpd="sng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690838" y="3549900"/>
              <a:ext cx="52118" cy="52118"/>
            </a:xfrm>
            <a:prstGeom prst="ellipse">
              <a:avLst/>
            </a:prstGeom>
            <a:solidFill>
              <a:srgbClr val="CD092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Line Callout 3 (Accent Bar) 34"/>
            <p:cNvSpPr/>
            <p:nvPr/>
          </p:nvSpPr>
          <p:spPr>
            <a:xfrm rot="10800000" flipV="1">
              <a:off x="5427131" y="2361161"/>
              <a:ext cx="781050" cy="304800"/>
            </a:xfrm>
            <a:prstGeom prst="accentCallout3">
              <a:avLst>
                <a:gd name="adj1" fmla="val 51906"/>
                <a:gd name="adj2" fmla="val 5064"/>
                <a:gd name="adj3" fmla="val 51906"/>
                <a:gd name="adj4" fmla="val -16254"/>
                <a:gd name="adj5" fmla="val 148677"/>
                <a:gd name="adj6" fmla="val -16667"/>
                <a:gd name="adj7" fmla="val 256895"/>
                <a:gd name="adj8" fmla="val 77008"/>
              </a:avLst>
            </a:prstGeom>
            <a:noFill/>
            <a:ln w="3175" cmpd="sng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76800" y="2319116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rgbClr val="262626"/>
                  </a:solidFill>
                </a:rPr>
                <a:t>Dome </a:t>
              </a:r>
              <a:r>
                <a:rPr lang="en-US" sz="900" dirty="0" smtClean="0">
                  <a:solidFill>
                    <a:srgbClr val="262626"/>
                  </a:solidFill>
                </a:rPr>
                <a:t>Available </a:t>
              </a:r>
              <a:r>
                <a:rPr lang="en-US" sz="900" dirty="0">
                  <a:solidFill>
                    <a:srgbClr val="262626"/>
                  </a:solidFill>
                </a:rPr>
                <a:t>in Black or Light Grey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5569177" y="3123216"/>
              <a:ext cx="52118" cy="52118"/>
            </a:xfrm>
            <a:prstGeom prst="ellipse">
              <a:avLst/>
            </a:prstGeom>
            <a:solidFill>
              <a:srgbClr val="CD092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D0920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3099033" y="3591890"/>
              <a:ext cx="1676081" cy="276906"/>
            </a:xfrm>
            <a:prstGeom prst="line">
              <a:avLst/>
            </a:prstGeom>
            <a:ln w="3175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4769470" y="3562684"/>
              <a:ext cx="52118" cy="52118"/>
            </a:xfrm>
            <a:prstGeom prst="ellipse">
              <a:avLst/>
            </a:prstGeom>
            <a:solidFill>
              <a:srgbClr val="CD092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D0920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5106948" y="2860430"/>
              <a:ext cx="976352" cy="68286"/>
            </a:xfrm>
            <a:prstGeom prst="line">
              <a:avLst/>
            </a:prstGeom>
            <a:ln w="3175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10913" y="3996523"/>
              <a:ext cx="521465" cy="562652"/>
            </a:xfrm>
            <a:prstGeom prst="line">
              <a:avLst/>
            </a:prstGeom>
            <a:ln w="3175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5193230" y="3980700"/>
              <a:ext cx="52118" cy="52118"/>
            </a:xfrm>
            <a:prstGeom prst="ellipse">
              <a:avLst/>
            </a:prstGeom>
            <a:solidFill>
              <a:srgbClr val="CD092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D092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73079" y="2830437"/>
              <a:ext cx="52118" cy="52118"/>
            </a:xfrm>
            <a:prstGeom prst="ellipse">
              <a:avLst/>
            </a:prstGeom>
            <a:solidFill>
              <a:srgbClr val="CD092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D0920"/>
                </a:solidFill>
              </a:endParaRPr>
            </a:p>
          </p:txBody>
        </p:sp>
      </p:grpSp>
      <p:sp>
        <p:nvSpPr>
          <p:cNvPr id="41" name="Title 6"/>
          <p:cNvSpPr txBox="1">
            <a:spLocks/>
          </p:cNvSpPr>
          <p:nvPr/>
        </p:nvSpPr>
        <p:spPr>
          <a:xfrm>
            <a:off x="152400" y="-25298"/>
            <a:ext cx="75438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9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New Products : Shipping now!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2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6333" y="575465"/>
            <a:ext cx="815340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pc="-60" dirty="0" err="1" smtClean="0">
                <a:solidFill>
                  <a:srgbClr val="E10209"/>
                </a:solidFill>
                <a:cs typeface="Arial"/>
              </a:rPr>
              <a:t>Mega</a:t>
            </a:r>
            <a:r>
              <a:rPr lang="en-US" sz="2400" spc="-6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Dome</a:t>
            </a:r>
            <a:r>
              <a:rPr lang="en-US" sz="2400" spc="-6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®</a:t>
            </a:r>
            <a:r>
              <a:rPr lang="en-US" sz="2400" spc="-6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 </a:t>
            </a:r>
            <a:r>
              <a:rPr lang="en-US" sz="2400" spc="-6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 </a:t>
            </a:r>
            <a:r>
              <a:rPr lang="en-US" sz="2400" spc="-6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2 </a:t>
            </a:r>
            <a:r>
              <a:rPr lang="en-US" sz="2400" spc="-6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w</a:t>
            </a:r>
            <a:r>
              <a:rPr lang="en-US" sz="2400" spc="-6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ith New Features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1.2MP-10MP H.264 All-in-One Motorized P-Iris Lens Day/Night IR Indoor/Outdoor Dome IP Cameras with Wide Dynamic Range (WDR) and STELLAR™ Models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38666" y="3338232"/>
            <a:ext cx="4800600" cy="2205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None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None/>
              <a:defRPr lang="en-US" sz="13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None/>
              <a:defRPr lang="en-US" sz="13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None/>
              <a:defRPr lang="en-US" sz="13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None/>
              <a:defRPr lang="en-US" sz="13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algn="l">
              <a:buClr>
                <a:srgbClr val="CD0920"/>
              </a:buClr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Highlights:</a:t>
            </a:r>
          </a:p>
          <a:p>
            <a:pPr marL="285750" lvl="1" algn="l">
              <a:buClr>
                <a:srgbClr val="CD0920"/>
              </a:buClr>
              <a:buFont typeface="Arial" pitchFamily="34" charset="0"/>
              <a:buChar char="•"/>
            </a:pPr>
            <a:r>
              <a:rPr lang="en-US" sz="1400" dirty="0" smtClean="0">
                <a:ea typeface="+mj-ea"/>
                <a:cs typeface="+mj-cs"/>
              </a:rPr>
              <a:t> </a:t>
            </a:r>
            <a:r>
              <a:rPr lang="en-US" sz="1400" dirty="0"/>
              <a:t>STELLAR™ Low Light Technology (1.2MP Models)</a:t>
            </a:r>
          </a:p>
          <a:p>
            <a:pPr marL="285750" lvl="1" algn="l">
              <a:buClr>
                <a:srgbClr val="CD0920"/>
              </a:buClr>
              <a:buFont typeface="Arial" pitchFamily="34" charset="0"/>
              <a:buChar char="•"/>
            </a:pPr>
            <a:r>
              <a:rPr lang="en-US" sz="1400" dirty="0" smtClean="0"/>
              <a:t> SDHC </a:t>
            </a:r>
            <a:r>
              <a:rPr lang="en-US" sz="1400" dirty="0"/>
              <a:t>Card Slot for Onboard Storage</a:t>
            </a:r>
            <a:endParaRPr lang="en-US" sz="1400" dirty="0" smtClean="0">
              <a:ea typeface="+mj-ea"/>
              <a:cs typeface="+mj-cs"/>
            </a:endParaRPr>
          </a:p>
          <a:p>
            <a:pPr marL="285750" lvl="1" algn="l">
              <a:buClr>
                <a:srgbClr val="CD0920"/>
              </a:buClr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err="1" smtClean="0"/>
              <a:t>CorridorView</a:t>
            </a:r>
            <a:r>
              <a:rPr lang="en-US" sz="1400" dirty="0"/>
              <a:t>™ Allows 90° Image </a:t>
            </a:r>
            <a:r>
              <a:rPr lang="en-US" sz="1400" dirty="0" smtClean="0"/>
              <a:t>Rotation</a:t>
            </a:r>
          </a:p>
          <a:p>
            <a:pPr marL="285750" lvl="1" algn="l">
              <a:buClr>
                <a:srgbClr val="CD0920"/>
              </a:buClr>
              <a:buFont typeface="Arial" pitchFamily="34" charset="0"/>
              <a:buChar char="•"/>
            </a:pPr>
            <a:r>
              <a:rPr lang="en-US" sz="1400" dirty="0">
                <a:ea typeface="+mj-ea"/>
                <a:cs typeface="+mj-cs"/>
              </a:rPr>
              <a:t> </a:t>
            </a:r>
            <a:r>
              <a:rPr lang="en-US" sz="1400" dirty="0"/>
              <a:t>P-Iris Control to Get Best </a:t>
            </a:r>
            <a:r>
              <a:rPr lang="en-US" sz="1400" dirty="0" smtClean="0"/>
              <a:t>Image </a:t>
            </a:r>
            <a:r>
              <a:rPr lang="en-US" sz="1400" dirty="0"/>
              <a:t>Clarity (PM Models)</a:t>
            </a:r>
            <a:endParaRPr lang="en-US" sz="1400" dirty="0">
              <a:ea typeface="+mj-ea"/>
              <a:cs typeface="+mj-cs"/>
            </a:endParaRPr>
          </a:p>
        </p:txBody>
      </p:sp>
      <p:pic>
        <p:nvPicPr>
          <p:cNvPr id="1028" name="Picture 4" descr="C:\Users\hyang\Desktop\Raul New product slides\MegaDome2_FamilyOf2_2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2758017"/>
            <a:ext cx="3606800" cy="240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3" y="1657350"/>
            <a:ext cx="7503160" cy="150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152400" y="-25298"/>
            <a:ext cx="75438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9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New Products : Shipping now!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96900" y="2114550"/>
            <a:ext cx="4724400" cy="2436091"/>
          </a:xfrm>
        </p:spPr>
        <p:txBody>
          <a:bodyPr>
            <a:noAutofit/>
          </a:bodyPr>
          <a:lstStyle/>
          <a:p>
            <a:pPr marL="114300" indent="0">
              <a:buClr>
                <a:srgbClr val="CD0920"/>
              </a:buClr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Highlights:</a:t>
            </a:r>
          </a:p>
          <a:p>
            <a:pPr marL="285750" lvl="1">
              <a:buClr>
                <a:srgbClr val="CD0920"/>
              </a:buClr>
              <a:buFont typeface="Arial" pitchFamily="34" charset="0"/>
              <a:buChar char="•"/>
            </a:pPr>
            <a:r>
              <a:rPr lang="en-US" sz="1400" dirty="0" smtClean="0">
                <a:ea typeface="+mj-ea"/>
                <a:cs typeface="+mj-cs"/>
              </a:rPr>
              <a:t>Superior Low Light Technology</a:t>
            </a:r>
          </a:p>
          <a:p>
            <a:pPr marL="285750" lvl="1">
              <a:buClr>
                <a:srgbClr val="CD0920"/>
              </a:buClr>
              <a:buFont typeface="Arial" pitchFamily="34" charset="0"/>
              <a:buChar char="•"/>
            </a:pPr>
            <a:r>
              <a:rPr lang="en-US" sz="1400" dirty="0" smtClean="0">
                <a:ea typeface="+mj-ea"/>
                <a:cs typeface="+mj-cs"/>
              </a:rPr>
              <a:t>Patented </a:t>
            </a:r>
            <a:r>
              <a:rPr lang="en-US" sz="1400" dirty="0">
                <a:ea typeface="+mj-ea"/>
                <a:cs typeface="+mj-cs"/>
              </a:rPr>
              <a:t>Noise Reduction Algorithm</a:t>
            </a:r>
          </a:p>
          <a:p>
            <a:pPr marL="285750" lvl="1">
              <a:buClr>
                <a:srgbClr val="CD0920"/>
              </a:buClr>
              <a:buFont typeface="Arial" pitchFamily="34" charset="0"/>
              <a:buChar char="•"/>
            </a:pPr>
            <a:r>
              <a:rPr lang="en-US" sz="1400" dirty="0" smtClean="0">
                <a:ea typeface="+mj-ea"/>
                <a:cs typeface="+mj-cs"/>
              </a:rPr>
              <a:t>Motion </a:t>
            </a:r>
            <a:r>
              <a:rPr lang="en-US" sz="1400" dirty="0">
                <a:ea typeface="+mj-ea"/>
                <a:cs typeface="+mj-cs"/>
              </a:rPr>
              <a:t>Blur Reduction</a:t>
            </a:r>
          </a:p>
          <a:p>
            <a:pPr marL="285750" lvl="1">
              <a:buClr>
                <a:srgbClr val="CD0920"/>
              </a:buClr>
              <a:buFont typeface="Arial" pitchFamily="34" charset="0"/>
              <a:buChar char="•"/>
            </a:pPr>
            <a:r>
              <a:rPr lang="en-US" sz="1400" dirty="0" smtClean="0">
                <a:ea typeface="+mj-ea"/>
                <a:cs typeface="+mj-cs"/>
              </a:rPr>
              <a:t>Low </a:t>
            </a:r>
            <a:r>
              <a:rPr lang="en-US" sz="1400" dirty="0">
                <a:ea typeface="+mj-ea"/>
                <a:cs typeface="+mj-cs"/>
              </a:rPr>
              <a:t>Bit Rate and Storage </a:t>
            </a:r>
            <a:r>
              <a:rPr lang="en-US" sz="1400" dirty="0" smtClean="0">
                <a:ea typeface="+mj-ea"/>
                <a:cs typeface="+mj-cs"/>
              </a:rPr>
              <a:t>Requirements</a:t>
            </a:r>
          </a:p>
          <a:p>
            <a:pPr marL="285750" lvl="1">
              <a:buClr>
                <a:srgbClr val="CD0920"/>
              </a:buClr>
              <a:buFont typeface="Arial" pitchFamily="34" charset="0"/>
              <a:buChar char="•"/>
            </a:pPr>
            <a:r>
              <a:rPr lang="en-US" sz="1400" dirty="0" smtClean="0">
                <a:ea typeface="+mj-ea"/>
                <a:cs typeface="+mj-cs"/>
              </a:rPr>
              <a:t>Adaptive Contrast Enhancement</a:t>
            </a:r>
            <a:endParaRPr lang="en-US" sz="1400" dirty="0">
              <a:ea typeface="+mj-ea"/>
              <a:cs typeface="+mj-cs"/>
            </a:endParaRPr>
          </a:p>
          <a:p>
            <a:pPr marL="285750" lvl="1">
              <a:buClr>
                <a:srgbClr val="CD0920"/>
              </a:buClr>
              <a:buFont typeface="Arial" pitchFamily="34" charset="0"/>
              <a:buChar char="•"/>
            </a:pPr>
            <a:r>
              <a:rPr lang="en-US" sz="1400" dirty="0" smtClean="0">
                <a:ea typeface="+mj-ea"/>
                <a:cs typeface="+mj-cs"/>
              </a:rPr>
              <a:t>Full </a:t>
            </a:r>
            <a:r>
              <a:rPr lang="en-US" sz="1400" dirty="0">
                <a:ea typeface="+mj-ea"/>
                <a:cs typeface="+mj-cs"/>
              </a:rPr>
              <a:t>Color in Near-Complete </a:t>
            </a:r>
            <a:r>
              <a:rPr lang="en-US" sz="1400" dirty="0" smtClean="0">
                <a:ea typeface="+mj-ea"/>
                <a:cs typeface="+mj-cs"/>
              </a:rPr>
              <a:t>Darkness</a:t>
            </a:r>
            <a:endParaRPr lang="en-US" sz="1200" dirty="0" smtClean="0"/>
          </a:p>
        </p:txBody>
      </p:sp>
      <p:sp>
        <p:nvSpPr>
          <p:cNvPr id="30" name="Title 2"/>
          <p:cNvSpPr txBox="1">
            <a:spLocks/>
          </p:cNvSpPr>
          <p:nvPr/>
        </p:nvSpPr>
        <p:spPr>
          <a:xfrm>
            <a:off x="298450" y="635000"/>
            <a:ext cx="75438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9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E10209"/>
                </a:solidFill>
              </a:rPr>
              <a:t>STELLAR</a:t>
            </a:r>
            <a:r>
              <a:rPr lang="en-US" sz="2800" baseline="30000" dirty="0" smtClean="0"/>
              <a:t>™</a:t>
            </a:r>
            <a:r>
              <a:rPr lang="en-US" sz="3200" dirty="0" smtClean="0"/>
              <a:t> Technology</a:t>
            </a:r>
            <a:endParaRPr lang="en-US" sz="3200" baseline="30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92100" y="1436757"/>
            <a:ext cx="5334000" cy="423793"/>
            <a:chOff x="273050" y="1428750"/>
            <a:chExt cx="5334000" cy="423793"/>
          </a:xfrm>
        </p:grpSpPr>
        <p:sp>
          <p:nvSpPr>
            <p:cNvPr id="3" name="TextBox 2"/>
            <p:cNvSpPr txBox="1"/>
            <p:nvPr/>
          </p:nvSpPr>
          <p:spPr>
            <a:xfrm>
              <a:off x="273050" y="1498600"/>
              <a:ext cx="53340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sz="1700" i="1" u="sng" dirty="0" smtClean="0">
                  <a:solidFill>
                    <a:srgbClr val="E10209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700" baseline="30000" dirty="0" smtClean="0">
                  <a:solidFill>
                    <a:srgbClr val="E10209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700" i="1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patio  </a:t>
              </a:r>
              <a:r>
                <a:rPr lang="en-US" sz="1700" i="1" u="sng" dirty="0" smtClean="0">
                  <a:solidFill>
                    <a:srgbClr val="E10209"/>
                  </a:solidFill>
                  <a:latin typeface="Times New Roman"/>
                  <a:cs typeface="Times New Roman"/>
                </a:rPr>
                <a:t>TE</a:t>
              </a:r>
              <a:r>
                <a:rPr lang="en-US" sz="1700" baseline="30000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700" i="1" dirty="0" err="1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mporal</a:t>
              </a:r>
              <a:r>
                <a:rPr lang="en-US" sz="1700" i="1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  </a:t>
              </a:r>
              <a:r>
                <a:rPr lang="en-US" sz="1700" i="1" u="sng" dirty="0" smtClean="0">
                  <a:solidFill>
                    <a:srgbClr val="E10209"/>
                  </a:solidFill>
                  <a:latin typeface="Times New Roman"/>
                  <a:cs typeface="Times New Roman"/>
                </a:rPr>
                <a:t>L</a:t>
              </a:r>
              <a:r>
                <a:rPr lang="en-US" sz="1700" baseline="30000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700" i="1" dirty="0" err="1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ow</a:t>
              </a:r>
              <a:r>
                <a:rPr lang="en-US" sz="1700" i="1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  </a:t>
              </a:r>
              <a:r>
                <a:rPr lang="en-US" sz="1700" i="1" u="sng" dirty="0" smtClean="0">
                  <a:solidFill>
                    <a:srgbClr val="E10209"/>
                  </a:solidFill>
                  <a:latin typeface="Times New Roman"/>
                  <a:cs typeface="Times New Roman"/>
                </a:rPr>
                <a:t>L</a:t>
              </a:r>
              <a:r>
                <a:rPr lang="en-US" sz="1700" baseline="30000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700" i="1" dirty="0" err="1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ight</a:t>
              </a:r>
              <a:r>
                <a:rPr lang="en-US" sz="1700" i="1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  </a:t>
              </a:r>
              <a:r>
                <a:rPr lang="en-US" sz="1700" i="1" u="sng" dirty="0" smtClean="0">
                  <a:solidFill>
                    <a:srgbClr val="E10209"/>
                  </a:solidFill>
                  <a:latin typeface="Times New Roman"/>
                  <a:cs typeface="Times New Roman"/>
                </a:rPr>
                <a:t>AR</a:t>
              </a:r>
              <a:r>
                <a:rPr lang="en-US" sz="1700" baseline="30000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700" i="1" dirty="0" err="1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chitecture</a:t>
              </a:r>
              <a:r>
                <a:rPr lang="en-US" sz="1700" i="1" dirty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)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8800" y="1428750"/>
              <a:ext cx="482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space</a:t>
              </a:r>
              <a:endParaRPr lang="en-US" sz="900" i="1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35100" y="1428750"/>
              <a:ext cx="482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  <a:cs typeface="Times New Roman"/>
                </a:rPr>
                <a:t>time</a:t>
              </a:r>
              <a:endParaRPr lang="en-US" sz="900" i="1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90500" y="1155184"/>
            <a:ext cx="478349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indent="0">
              <a:buClr>
                <a:srgbClr val="CD0920"/>
              </a:buClr>
              <a:buNone/>
            </a:pP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Future of Low Light Video Surveillance.</a:t>
            </a: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12" descr="MegaDome2_IR_LeftHer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61950"/>
            <a:ext cx="5373298" cy="3581400"/>
          </a:xfrm>
          <a:prstGeom prst="rect">
            <a:avLst/>
          </a:prstGeom>
          <a:effectLst/>
        </p:spPr>
      </p:pic>
      <p:grpSp>
        <p:nvGrpSpPr>
          <p:cNvPr id="4" name="Group 3"/>
          <p:cNvGrpSpPr/>
          <p:nvPr/>
        </p:nvGrpSpPr>
        <p:grpSpPr>
          <a:xfrm>
            <a:off x="7691618" y="3710168"/>
            <a:ext cx="1147582" cy="1174922"/>
            <a:chOff x="7691618" y="3710168"/>
            <a:chExt cx="1147582" cy="1174922"/>
          </a:xfrm>
        </p:grpSpPr>
        <p:sp>
          <p:nvSpPr>
            <p:cNvPr id="12" name="Rectangle 11"/>
            <p:cNvSpPr/>
            <p:nvPr/>
          </p:nvSpPr>
          <p:spPr>
            <a:xfrm>
              <a:off x="7691618" y="3710168"/>
              <a:ext cx="1147582" cy="1147582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bg1">
                  <a:lumMod val="65000"/>
                </a:schemeClr>
              </a:solidFill>
            </a:ln>
            <a:effectLst>
              <a:outerShdw blurRad="508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pic>
          <p:nvPicPr>
            <p:cNvPr id="2" name="Picture 1" descr="STELLAR_icon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677" y="3846924"/>
              <a:ext cx="992770" cy="1038166"/>
            </a:xfrm>
            <a:prstGeom prst="rect">
              <a:avLst/>
            </a:prstGeom>
          </p:spPr>
        </p:pic>
      </p:grpSp>
      <p:sp>
        <p:nvSpPr>
          <p:cNvPr id="15" name="Title 6"/>
          <p:cNvSpPr txBox="1">
            <a:spLocks/>
          </p:cNvSpPr>
          <p:nvPr/>
        </p:nvSpPr>
        <p:spPr>
          <a:xfrm>
            <a:off x="152400" y="-25298"/>
            <a:ext cx="75438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9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New Products : Shipping now!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Soon</a:t>
            </a:r>
            <a:endParaRPr lang="en-US" baseline="30000" dirty="0"/>
          </a:p>
        </p:txBody>
      </p:sp>
      <p:sp>
        <p:nvSpPr>
          <p:cNvPr id="30" name="Title 2"/>
          <p:cNvSpPr txBox="1">
            <a:spLocks/>
          </p:cNvSpPr>
          <p:nvPr/>
        </p:nvSpPr>
        <p:spPr>
          <a:xfrm>
            <a:off x="2057400" y="0"/>
            <a:ext cx="6841762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9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E10209"/>
                </a:solidFill>
              </a:rPr>
              <a:t>STELLAR</a:t>
            </a:r>
            <a:r>
              <a:rPr lang="en-US" sz="1800" baseline="30000" dirty="0" smtClean="0"/>
              <a:t>™</a:t>
            </a:r>
            <a:r>
              <a:rPr lang="en-US" sz="2000" dirty="0" smtClean="0"/>
              <a:t> Technology</a:t>
            </a:r>
            <a:endParaRPr lang="en-US" sz="2000" baseline="30000" dirty="0"/>
          </a:p>
        </p:txBody>
      </p:sp>
      <p:pic>
        <p:nvPicPr>
          <p:cNvPr id="1026" name="Picture 2" descr="C:\Users\bdonaldson\AppData\Local\Microsoft\Windows\Temporary Internet Files\Content.Outlook\HAKCBZ7H\BW_0 002LU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6" y="1352550"/>
            <a:ext cx="2854604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donaldson\AppData\Local\Microsoft\Windows\Temporary Internet Files\Content.Outlook\HAKCBZ7H\Color_0 01LU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82" y="1352550"/>
            <a:ext cx="3096368" cy="2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donaldson\AppData\Local\Microsoft\Windows\Temporary Internet Files\Content.Outlook\HAKCBZ7H\Color_nonStellar0 01LU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36" y="1352551"/>
            <a:ext cx="2613864" cy="275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6200" y="348615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C:\Users\bdonaldson\AppData\Local\Microsoft\Windows\Temporary Internet Files\Content.Outlook\HAKCBZ7H\BW_0 002LU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t="80386" r="85541" b="13265"/>
          <a:stretch/>
        </p:blipFill>
        <p:spPr bwMode="auto">
          <a:xfrm>
            <a:off x="228600" y="4561504"/>
            <a:ext cx="1070939" cy="47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6" idx="4"/>
          </p:cNvCxnSpPr>
          <p:nvPr/>
        </p:nvCxnSpPr>
        <p:spPr>
          <a:xfrm>
            <a:off x="381000" y="3943350"/>
            <a:ext cx="152400" cy="685800"/>
          </a:xfrm>
          <a:prstGeom prst="straightConnector1">
            <a:avLst/>
          </a:prstGeom>
          <a:ln>
            <a:solidFill>
              <a:srgbClr val="E10209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048000" y="3431204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3" descr="C:\Users\bdonaldson\AppData\Local\Microsoft\Windows\Temporary Internet Files\Content.Outlook\HAKCBZ7H\Color_0 01LUX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6" r="87285" b="20133"/>
          <a:stretch/>
        </p:blipFill>
        <p:spPr bwMode="auto">
          <a:xfrm>
            <a:off x="3048000" y="4603750"/>
            <a:ext cx="10668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>
            <a:stCxn id="23" idx="4"/>
          </p:cNvCxnSpPr>
          <p:nvPr/>
        </p:nvCxnSpPr>
        <p:spPr>
          <a:xfrm>
            <a:off x="3352800" y="3888404"/>
            <a:ext cx="152400" cy="685800"/>
          </a:xfrm>
          <a:prstGeom prst="straightConnector1">
            <a:avLst/>
          </a:prstGeom>
          <a:ln>
            <a:solidFill>
              <a:srgbClr val="E10209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6299200" y="346075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 descr="C:\Users\bdonaldson\AppData\Local\Microsoft\Windows\Temporary Internet Files\Content.Outlook\HAKCBZ7H\Color_nonStellar0 01LUX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82301" r="86396" b="12397"/>
          <a:stretch/>
        </p:blipFill>
        <p:spPr bwMode="auto">
          <a:xfrm>
            <a:off x="6432550" y="4603750"/>
            <a:ext cx="1042908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>
            <a:stCxn id="26" idx="4"/>
          </p:cNvCxnSpPr>
          <p:nvPr/>
        </p:nvCxnSpPr>
        <p:spPr>
          <a:xfrm>
            <a:off x="6604000" y="3917950"/>
            <a:ext cx="152400" cy="685800"/>
          </a:xfrm>
          <a:prstGeom prst="straightConnector1">
            <a:avLst/>
          </a:prstGeom>
          <a:ln>
            <a:solidFill>
              <a:srgbClr val="E10209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itle 2"/>
          <p:cNvSpPr txBox="1">
            <a:spLocks/>
          </p:cNvSpPr>
          <p:nvPr/>
        </p:nvSpPr>
        <p:spPr>
          <a:xfrm>
            <a:off x="117196" y="819150"/>
            <a:ext cx="2854604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9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100" b="1" dirty="0" smtClean="0">
                <a:solidFill>
                  <a:srgbClr val="E10209"/>
                </a:solidFill>
              </a:rPr>
              <a:t>STELLAR</a:t>
            </a:r>
            <a:r>
              <a:rPr lang="en-US" sz="1050" baseline="30000" dirty="0" smtClean="0"/>
              <a:t>™</a:t>
            </a:r>
            <a:r>
              <a:rPr lang="en-US" sz="1100" dirty="0" smtClean="0"/>
              <a:t> Camera in Monochrome Mode</a:t>
            </a:r>
            <a:endParaRPr lang="en-US" sz="1100" baseline="30000" dirty="0"/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3266564" y="819150"/>
            <a:ext cx="2854604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9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100" b="1" dirty="0" smtClean="0">
                <a:solidFill>
                  <a:srgbClr val="E10209"/>
                </a:solidFill>
              </a:rPr>
              <a:t>STELLAR</a:t>
            </a:r>
            <a:r>
              <a:rPr lang="en-US" sz="1050" baseline="30000" dirty="0" smtClean="0"/>
              <a:t>™</a:t>
            </a:r>
            <a:r>
              <a:rPr lang="en-US" sz="1100" dirty="0" smtClean="0"/>
              <a:t> Camera in </a:t>
            </a:r>
            <a:r>
              <a:rPr lang="en-US" sz="1100" dirty="0"/>
              <a:t>Color Mode</a:t>
            </a:r>
          </a:p>
        </p:txBody>
      </p:sp>
      <p:sp>
        <p:nvSpPr>
          <p:cNvPr id="33" name="Title 2"/>
          <p:cNvSpPr txBox="1">
            <a:spLocks/>
          </p:cNvSpPr>
          <p:nvPr/>
        </p:nvSpPr>
        <p:spPr>
          <a:xfrm>
            <a:off x="6242050" y="819150"/>
            <a:ext cx="2854604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9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100" dirty="0"/>
              <a:t>Non-STELLAR™</a:t>
            </a:r>
            <a:r>
              <a:rPr lang="en-US" sz="1100" dirty="0" smtClean="0"/>
              <a:t> Camera in </a:t>
            </a:r>
            <a:r>
              <a:rPr lang="en-US" sz="1100" dirty="0"/>
              <a:t>Color Mode</a:t>
            </a:r>
          </a:p>
        </p:txBody>
      </p:sp>
    </p:spTree>
    <p:extLst>
      <p:ext uri="{BB962C8B-B14F-4D97-AF65-F5344CB8AC3E}">
        <p14:creationId xmlns:p14="http://schemas.microsoft.com/office/powerpoint/2010/main" val="40695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6200" y="-19050"/>
            <a:ext cx="9220200" cy="516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0957"/>
            <a:ext cx="9220200" cy="5186363"/>
          </a:xfrm>
          <a:prstGeom prst="rect">
            <a:avLst/>
          </a:prstGeom>
        </p:spPr>
      </p:pic>
      <p:pic>
        <p:nvPicPr>
          <p:cNvPr id="9" name="Picture 8" descr="AVLogo_201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10" y="4481476"/>
            <a:ext cx="11484208" cy="533981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>
          <a:xfrm>
            <a:off x="457200" y="257175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Mathew Jenkins</a:t>
            </a:r>
          </a:p>
          <a:p>
            <a:pPr algn="l"/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Director of Sales</a:t>
            </a:r>
          </a:p>
          <a:p>
            <a:pPr algn="l"/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909-549-4282  mathew.jenkins@veracityusa.com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itle 3"/>
          <p:cNvSpPr>
            <a:spLocks noGrp="1"/>
          </p:cNvSpPr>
          <p:nvPr>
            <p:ph type="ctrTitle"/>
          </p:nvPr>
        </p:nvSpPr>
        <p:spPr>
          <a:xfrm>
            <a:off x="533400" y="1352550"/>
            <a:ext cx="7772400" cy="1102519"/>
          </a:xfrm>
        </p:spPr>
        <p:txBody>
          <a:bodyPr/>
          <a:lstStyle/>
          <a:p>
            <a:pPr algn="l"/>
            <a:r>
              <a:rPr lang="en-US" dirty="0" smtClean="0"/>
              <a:t>Save The Cable, Save The Hard Drive.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52550"/>
            <a:ext cx="1111752" cy="11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72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s.cablewholesale.com/hires/10x4-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60544"/>
            <a:ext cx="1168460" cy="11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843088" y="562907"/>
            <a:ext cx="6886575" cy="5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27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EurostileExtReg"/>
                <a:cs typeface="EurostileExtReg"/>
              </a:rPr>
              <a:t>How does </a:t>
            </a:r>
            <a:r>
              <a:rPr lang="en-GB" sz="27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EurostileExtReg"/>
                <a:cs typeface="EurostileExtReg"/>
              </a:rPr>
              <a:t>this,</a:t>
            </a:r>
          </a:p>
          <a:p>
            <a:pPr>
              <a:defRPr/>
            </a:pPr>
            <a:r>
              <a:rPr lang="en-GB" sz="27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EurostileExtReg"/>
                <a:cs typeface="EurostileExtReg"/>
              </a:rPr>
              <a:t>                                               fit into this?</a:t>
            </a:r>
            <a:endParaRPr lang="en-GB" sz="2700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EurostileExtReg"/>
              <a:cs typeface="EurostileExtReg"/>
            </a:endParaRPr>
          </a:p>
        </p:txBody>
      </p:sp>
      <p:pic>
        <p:nvPicPr>
          <p:cNvPr id="8196" name="Picture 4" descr="http://sgcdn.startech.com/005329/media/products/gallery_large/USB2106S.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298" y="855862"/>
            <a:ext cx="1040574" cy="104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-ecx.images-amazon.com/images/G/01/electronics/detail-page2/c26-cat5e-1-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17196"/>
            <a:ext cx="1810596" cy="144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47800" y="2017196"/>
            <a:ext cx="6886575" cy="5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27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EurostileExtReg"/>
                <a:cs typeface="EurostileExtReg"/>
              </a:rPr>
              <a:t>What is the deal with </a:t>
            </a:r>
          </a:p>
          <a:p>
            <a:pPr>
              <a:defRPr/>
            </a:pPr>
            <a:r>
              <a:rPr lang="en-GB" sz="27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EurostileExtReg"/>
                <a:cs typeface="EurostileExtReg"/>
              </a:rPr>
              <a:t>100M or 328’ on Cat6?</a:t>
            </a:r>
            <a:endParaRPr lang="en-GB" sz="2700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EurostileExtReg"/>
              <a:cs typeface="EurostileExtReg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838200" y="3638550"/>
            <a:ext cx="6886575" cy="5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27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EurostileExtReg"/>
                <a:cs typeface="EurostileExtReg"/>
              </a:rPr>
              <a:t>Where is my Video?</a:t>
            </a:r>
          </a:p>
        </p:txBody>
      </p:sp>
      <p:pic>
        <p:nvPicPr>
          <p:cNvPr id="9" name="Picture 4" descr="http://sites.nielsen.com/london2012/wp-content/uploads/2012/07/video-unavailab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7" y="3287781"/>
            <a:ext cx="3034145" cy="17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3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GHWIRE_POWERSTAR_CAMERA_VHW-HWPS-C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88" b="86795" l="17381" r="949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1" t="23366" r="4142" b="13547"/>
          <a:stretch/>
        </p:blipFill>
        <p:spPr>
          <a:xfrm>
            <a:off x="685800" y="1002085"/>
            <a:ext cx="1872631" cy="1486445"/>
          </a:xfrm>
          <a:prstGeom prst="rect">
            <a:avLst/>
          </a:prstGeom>
        </p:spPr>
      </p:pic>
      <p:pic>
        <p:nvPicPr>
          <p:cNvPr id="11" name="Picture 10" descr="HIGHWIRE POWERSTAR cmyk.a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3" t="33411" r="21374" b="28986"/>
          <a:stretch/>
        </p:blipFill>
        <p:spPr>
          <a:xfrm>
            <a:off x="2565358" y="1047750"/>
            <a:ext cx="2736851" cy="1107091"/>
          </a:xfrm>
          <a:prstGeom prst="rect">
            <a:avLst/>
          </a:prstGeom>
        </p:spPr>
      </p:pic>
      <p:pic>
        <p:nvPicPr>
          <p:cNvPr id="10" name="Picture 9" descr="2013 POWERSTAR DIAGRAM 1 Datasheet.a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18685" r="15639" b="10418"/>
          <a:stretch/>
        </p:blipFill>
        <p:spPr>
          <a:xfrm>
            <a:off x="533400" y="2266950"/>
            <a:ext cx="6551255" cy="2057400"/>
          </a:xfrm>
          <a:prstGeom prst="rect">
            <a:avLst/>
          </a:prstGeom>
        </p:spPr>
      </p:pic>
      <p:pic>
        <p:nvPicPr>
          <p:cNvPr id="5" name="Picture 4" descr="SurroundVideo_Omni_Front_Flat_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190750"/>
            <a:ext cx="1646385" cy="110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TREACH_MAX_VOR-ORM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2" b="70767" l="10102" r="91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70" t="25335" r="6493" b="25827"/>
          <a:stretch/>
        </p:blipFill>
        <p:spPr>
          <a:xfrm>
            <a:off x="448826" y="1004307"/>
            <a:ext cx="2471850" cy="1459660"/>
          </a:xfrm>
          <a:prstGeom prst="rect">
            <a:avLst/>
          </a:prstGeom>
        </p:spPr>
      </p:pic>
      <p:pic>
        <p:nvPicPr>
          <p:cNvPr id="8" name="Picture 7" descr="OUTREACH MAX cmyk.a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0" t="30204" r="14596" b="24100"/>
          <a:stretch/>
        </p:blipFill>
        <p:spPr>
          <a:xfrm>
            <a:off x="914400" y="164143"/>
            <a:ext cx="2693186" cy="1166782"/>
          </a:xfrm>
          <a:prstGeom prst="rect">
            <a:avLst/>
          </a:prstGeom>
        </p:spPr>
      </p:pic>
      <p:pic>
        <p:nvPicPr>
          <p:cNvPr id="10" name="Picture 9" descr="LONGSPAN_BASE_VLS-1P-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773" y="3093027"/>
            <a:ext cx="2235929" cy="1335416"/>
          </a:xfrm>
          <a:prstGeom prst="rect">
            <a:avLst/>
          </a:prstGeom>
        </p:spPr>
      </p:pic>
      <p:pic>
        <p:nvPicPr>
          <p:cNvPr id="14" name="Picture 13" descr="LONGSPAN PANTONE 285 - 416.a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6" t="34272" r="23164" b="42488"/>
          <a:stretch/>
        </p:blipFill>
        <p:spPr>
          <a:xfrm>
            <a:off x="228600" y="2314149"/>
            <a:ext cx="3175144" cy="781938"/>
          </a:xfrm>
          <a:prstGeom prst="rect">
            <a:avLst/>
          </a:prstGeom>
        </p:spPr>
      </p:pic>
      <p:pic>
        <p:nvPicPr>
          <p:cNvPr id="11" name="Picture 10" descr="2013 LONGSPAN Presentation DIAGRAM.ai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23028" r="17336" b="13174"/>
          <a:stretch/>
        </p:blipFill>
        <p:spPr>
          <a:xfrm>
            <a:off x="2948386" y="2974903"/>
            <a:ext cx="5181882" cy="1571664"/>
          </a:xfrm>
          <a:prstGeom prst="rect">
            <a:avLst/>
          </a:prstGeom>
        </p:spPr>
      </p:pic>
      <p:pic>
        <p:nvPicPr>
          <p:cNvPr id="12" name="Picture 11" descr="2013 OUTREACH MAX DIAGRAM 1 Datasheet.ai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5521" r="21140"/>
          <a:stretch/>
        </p:blipFill>
        <p:spPr>
          <a:xfrm>
            <a:off x="2581679" y="519253"/>
            <a:ext cx="5446578" cy="2082162"/>
          </a:xfrm>
          <a:prstGeom prst="rect">
            <a:avLst/>
          </a:prstGeom>
        </p:spPr>
      </p:pic>
      <p:pic>
        <p:nvPicPr>
          <p:cNvPr id="4" name="Picture 3" descr="SurroundVideo_Omni_Front_Flat_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14350"/>
            <a:ext cx="1646385" cy="1104009"/>
          </a:xfrm>
          <a:prstGeom prst="rect">
            <a:avLst/>
          </a:prstGeom>
        </p:spPr>
      </p:pic>
      <p:pic>
        <p:nvPicPr>
          <p:cNvPr id="13" name="Picture 12" descr="SurroundVideo_Omni_Front_Flat_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07" y="2800350"/>
            <a:ext cx="1646385" cy="110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438150"/>
          </a:xfrm>
        </p:spPr>
        <p:txBody>
          <a:bodyPr>
            <a:noAutofit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9601200" cy="388619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tabLst>
                <a:tab pos="3944938" algn="l"/>
              </a:tabLst>
            </a:pPr>
            <a:r>
              <a:rPr lang="en-US" sz="1800" b="1" dirty="0" smtClean="0"/>
              <a:t>Arecont Vision Update</a:t>
            </a:r>
            <a:r>
              <a:rPr lang="en-US" sz="2000" dirty="0"/>
              <a:t>	</a:t>
            </a:r>
            <a:r>
              <a:rPr lang="en-US" sz="1800" dirty="0" smtClean="0"/>
              <a:t>Scott Schafer </a:t>
            </a:r>
            <a:r>
              <a:rPr lang="en-US" sz="1200" dirty="0" smtClean="0"/>
              <a:t>[Executive Vice President]</a:t>
            </a:r>
          </a:p>
          <a:p>
            <a:pPr>
              <a:lnSpc>
                <a:spcPct val="150000"/>
              </a:lnSpc>
              <a:buClr>
                <a:srgbClr val="FF0000"/>
              </a:buClr>
              <a:tabLst>
                <a:tab pos="3944938" algn="l"/>
              </a:tabLst>
            </a:pPr>
            <a:r>
              <a:rPr lang="en-US" sz="1800" b="1" dirty="0" smtClean="0"/>
              <a:t>Product Spotlight</a:t>
            </a:r>
            <a:r>
              <a:rPr lang="en-US" sz="2000" dirty="0" smtClean="0"/>
              <a:t>	</a:t>
            </a:r>
            <a:r>
              <a:rPr lang="en-US" sz="1800" dirty="0" smtClean="0"/>
              <a:t>Brad Donaldson </a:t>
            </a:r>
            <a:r>
              <a:rPr lang="en-US" sz="1200" dirty="0" smtClean="0"/>
              <a:t>[Director of Product Management]</a:t>
            </a:r>
          </a:p>
          <a:p>
            <a:pPr>
              <a:lnSpc>
                <a:spcPct val="150000"/>
              </a:lnSpc>
              <a:buClr>
                <a:srgbClr val="FF0000"/>
              </a:buClr>
              <a:tabLst>
                <a:tab pos="3944938" algn="l"/>
              </a:tabLst>
            </a:pPr>
            <a:r>
              <a:rPr lang="en-US" sz="1800" b="1" dirty="0" smtClean="0"/>
              <a:t>Partner Presentation</a:t>
            </a:r>
            <a:r>
              <a:rPr lang="en-US" sz="1800" dirty="0" smtClean="0"/>
              <a:t>	Mathew Jenkins </a:t>
            </a:r>
            <a:r>
              <a:rPr lang="en-US" sz="1200" dirty="0" smtClean="0"/>
              <a:t>[Veracity]</a:t>
            </a:r>
          </a:p>
          <a:p>
            <a:pPr>
              <a:lnSpc>
                <a:spcPct val="150000"/>
              </a:lnSpc>
              <a:buClr>
                <a:srgbClr val="FF0000"/>
              </a:buClr>
              <a:tabLst>
                <a:tab pos="3944938" algn="l"/>
              </a:tabLst>
            </a:pPr>
            <a:r>
              <a:rPr lang="en-US" sz="1800" b="1" dirty="0" err="1"/>
              <a:t>MegaVertical</a:t>
            </a:r>
            <a:r>
              <a:rPr lang="en-US" sz="1800" b="1" dirty="0"/>
              <a:t>: </a:t>
            </a:r>
            <a:r>
              <a:rPr lang="en-US" sz="1800" b="1" dirty="0" smtClean="0"/>
              <a:t>Banking	</a:t>
            </a:r>
            <a:r>
              <a:rPr lang="en-US" sz="1800" dirty="0"/>
              <a:t>John </a:t>
            </a:r>
            <a:r>
              <a:rPr lang="en-US" sz="1800" dirty="0" err="1"/>
              <a:t>Keltner</a:t>
            </a:r>
            <a:r>
              <a:rPr lang="en-US" sz="1800" dirty="0"/>
              <a:t> </a:t>
            </a:r>
            <a:r>
              <a:rPr lang="en-US" sz="1200" dirty="0"/>
              <a:t>[Regional Sales Manager]</a:t>
            </a:r>
          </a:p>
          <a:p>
            <a:pPr>
              <a:lnSpc>
                <a:spcPct val="150000"/>
              </a:lnSpc>
              <a:buClr>
                <a:srgbClr val="FF0000"/>
              </a:buClr>
              <a:tabLst>
                <a:tab pos="3944938" algn="l"/>
              </a:tabLst>
            </a:pPr>
            <a:r>
              <a:rPr lang="en-US" sz="1800" b="1" dirty="0" smtClean="0"/>
              <a:t>How I Shot the Bear</a:t>
            </a:r>
            <a:r>
              <a:rPr lang="en-US" sz="1800" dirty="0" smtClean="0"/>
              <a:t>	Chris </a:t>
            </a:r>
            <a:r>
              <a:rPr lang="en-US" sz="1800" dirty="0" err="1" smtClean="0"/>
              <a:t>Sessa</a:t>
            </a:r>
            <a:r>
              <a:rPr lang="en-US" sz="1800" dirty="0" smtClean="0"/>
              <a:t> </a:t>
            </a:r>
            <a:r>
              <a:rPr lang="en-US" sz="1100" dirty="0" smtClean="0"/>
              <a:t>[Director of Sales Eastern NA]</a:t>
            </a:r>
            <a:endParaRPr lang="en-US" sz="1200" dirty="0" smtClean="0"/>
          </a:p>
          <a:p>
            <a:pPr>
              <a:lnSpc>
                <a:spcPct val="150000"/>
              </a:lnSpc>
              <a:buClr>
                <a:srgbClr val="FF0000"/>
              </a:buClr>
              <a:tabLst>
                <a:tab pos="3944938" algn="l"/>
              </a:tabLst>
            </a:pPr>
            <a:r>
              <a:rPr lang="en-US" sz="1800" b="1" dirty="0" smtClean="0"/>
              <a:t>Tech Tips &amp; Tricks</a:t>
            </a:r>
            <a:r>
              <a:rPr lang="en-US" sz="1800" dirty="0" smtClean="0"/>
              <a:t>	Ted Brahms </a:t>
            </a:r>
            <a:r>
              <a:rPr lang="en-US" sz="1200" dirty="0" smtClean="0"/>
              <a:t>[Director of Field Applications]</a:t>
            </a:r>
          </a:p>
          <a:p>
            <a:pPr>
              <a:lnSpc>
                <a:spcPct val="150000"/>
              </a:lnSpc>
              <a:buClr>
                <a:srgbClr val="FF0000"/>
              </a:buClr>
              <a:tabLst>
                <a:tab pos="3944938" algn="l"/>
              </a:tabLst>
            </a:pPr>
            <a:r>
              <a:rPr lang="en-US" sz="1800" b="1" dirty="0" smtClean="0"/>
              <a:t>Close </a:t>
            </a:r>
            <a:r>
              <a:rPr lang="en-US" sz="1800" b="1" dirty="0"/>
              <a:t>&amp; Q&amp;A</a:t>
            </a:r>
            <a:r>
              <a:rPr lang="en-US" sz="1400" dirty="0"/>
              <a:t>	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tabLst>
                <a:tab pos="3944938" algn="l"/>
              </a:tabLs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3307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3000" y="526256"/>
            <a:ext cx="6886575" cy="5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27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EurostileExtReg"/>
                <a:cs typeface="EurostileExtReg"/>
              </a:rPr>
              <a:t>The Weakest Link</a:t>
            </a:r>
            <a:endParaRPr lang="en-GB" sz="2700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EurostileExtReg"/>
              <a:cs typeface="EurostileExtReg"/>
            </a:endParaRPr>
          </a:p>
        </p:txBody>
      </p:sp>
      <p:pic>
        <p:nvPicPr>
          <p:cNvPr id="4" name="Picture 2" descr="http://www.dq-int.co.uk/wp-content/uploads/2012/01/Head-Crash-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56" y="1221377"/>
            <a:ext cx="3895677" cy="292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0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prlog.org/10991552-veracity-coldsto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" y="1200150"/>
            <a:ext cx="3252815" cy="21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eracity COLDSTORE Logo 2013 CMYK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7684"/>
            <a:ext cx="2466975" cy="98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200150"/>
            <a:ext cx="2894740" cy="1722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067" y="709327"/>
            <a:ext cx="1905000" cy="7632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515" y="82409"/>
            <a:ext cx="7543800" cy="590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29967" y="3390900"/>
            <a:ext cx="7467600" cy="1752600"/>
          </a:xfrm>
          <a:prstGeom prst="rect">
            <a:avLst/>
          </a:prstGeom>
        </p:spPr>
        <p:txBody>
          <a:bodyPr/>
          <a:lstStyle>
            <a:lvl1pPr marL="285750" indent="-1714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CD0920"/>
              </a:buClr>
              <a:buSzPct val="100000"/>
              <a:buFont typeface="Arial"/>
              <a:buChar char="•"/>
              <a:tabLst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Tx/>
              <a:buSzPct val="100000"/>
              <a:buFont typeface="Arial"/>
              <a:buChar char="•"/>
              <a:tabLst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1028700" indent="-1143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11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543050" indent="-1714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 sz="105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943100" indent="-1143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COLDSTORE is the only storage solution designed specifically for archiving video data.</a:t>
            </a:r>
          </a:p>
          <a:p>
            <a:r>
              <a:rPr lang="en-US" dirty="0" smtClean="0"/>
              <a:t>Network Attached Storage (NAS) from 4 to 90 terabytes.</a:t>
            </a:r>
          </a:p>
          <a:p>
            <a:r>
              <a:rPr lang="en-US" dirty="0" smtClean="0"/>
              <a:t>COLDSTORE Addresses the issue of hard drive failure and reliability.</a:t>
            </a:r>
          </a:p>
          <a:p>
            <a:r>
              <a:rPr lang="en-US" dirty="0" smtClean="0"/>
              <a:t>Low Power Consumption 66 watts on full size and 16 watts on Compact, 10 times less than traditional storage</a:t>
            </a:r>
          </a:p>
          <a:p>
            <a:r>
              <a:rPr lang="en-US" dirty="0" smtClean="0"/>
              <a:t>Low cost per terabyte</a:t>
            </a:r>
          </a:p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" y="44511"/>
            <a:ext cx="7543800" cy="590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COLDSTORE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COLDSTORE SFS and L.A.I.D.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2950"/>
            <a:ext cx="7467600" cy="1752600"/>
          </a:xfrm>
        </p:spPr>
        <p:txBody>
          <a:bodyPr/>
          <a:lstStyle/>
          <a:p>
            <a:r>
              <a:rPr lang="en-US" dirty="0" smtClean="0"/>
              <a:t>Sequential Filing System (SFS)- Protects the hard </a:t>
            </a:r>
            <a:r>
              <a:rPr lang="en-US" dirty="0"/>
              <a:t>d</a:t>
            </a:r>
            <a:r>
              <a:rPr lang="en-US" dirty="0" smtClean="0"/>
              <a:t>rive by writing the video sequentially</a:t>
            </a:r>
          </a:p>
          <a:p>
            <a:r>
              <a:rPr lang="en-US" dirty="0" smtClean="0"/>
              <a:t>Linear Array of Idle Disks-(L.A.I.D)-Protects the data by turning off idle disks</a:t>
            </a:r>
          </a:p>
          <a:p>
            <a:r>
              <a:rPr lang="en-US" dirty="0" smtClean="0"/>
              <a:t>Reduced Power and Energy demand-Protects your pocket book. </a:t>
            </a:r>
          </a:p>
          <a:p>
            <a:endParaRPr lang="en-US" dirty="0"/>
          </a:p>
        </p:txBody>
      </p:sp>
      <p:pic>
        <p:nvPicPr>
          <p:cNvPr id="1028" name="Picture 4" descr="http://www.ekahimethod.com/wp-content/uploads/2013/04/vinyl-reco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85950"/>
            <a:ext cx="3924300" cy="260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51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6200" y="-19050"/>
            <a:ext cx="9220200" cy="516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0957"/>
            <a:ext cx="9220200" cy="5186363"/>
          </a:xfrm>
          <a:prstGeom prst="rect">
            <a:avLst/>
          </a:prstGeom>
        </p:spPr>
      </p:pic>
      <p:pic>
        <p:nvPicPr>
          <p:cNvPr id="9" name="Picture 8" descr="AVLogo_201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10" y="4481476"/>
            <a:ext cx="11484208" cy="533981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>
          <a:xfrm>
            <a:off x="457200" y="257175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Mathew Jenkins</a:t>
            </a:r>
          </a:p>
          <a:p>
            <a:pPr algn="l"/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Director of Sales</a:t>
            </a:r>
          </a:p>
          <a:p>
            <a:pPr algn="l"/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909-549-4282  mathew.jenkins@veracityusa.com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itle 3"/>
          <p:cNvSpPr>
            <a:spLocks noGrp="1"/>
          </p:cNvSpPr>
          <p:nvPr>
            <p:ph type="ctrTitle"/>
          </p:nvPr>
        </p:nvSpPr>
        <p:spPr>
          <a:xfrm>
            <a:off x="533400" y="1352550"/>
            <a:ext cx="7772400" cy="1102519"/>
          </a:xfrm>
        </p:spPr>
        <p:txBody>
          <a:bodyPr/>
          <a:lstStyle/>
          <a:p>
            <a:pPr algn="l"/>
            <a:r>
              <a:rPr lang="en-US" dirty="0" smtClean="0"/>
              <a:t>Save The Cable, Save The Hard Drive.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52550"/>
            <a:ext cx="1111752" cy="11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6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6200" y="-19050"/>
            <a:ext cx="9220200" cy="516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667" y="-42863"/>
            <a:ext cx="9220200" cy="5186363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>
          <a:xfrm>
            <a:off x="457200" y="246507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  <a:cs typeface="Arial Black"/>
              </a:rPr>
              <a:t>John Keltner			</a:t>
            </a:r>
          </a:p>
          <a:p>
            <a:pPr algn="l"/>
            <a:r>
              <a:rPr lang="en-US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Arecont Vision Regional  Manager</a:t>
            </a:r>
          </a:p>
          <a:p>
            <a:pPr algn="l"/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718535"/>
            <a:ext cx="8197403" cy="8250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2500" dirty="0" smtClean="0">
                <a:solidFill>
                  <a:srgbClr val="FF0000"/>
                </a:solidFill>
                <a:effectLst/>
              </a:rPr>
              <a:t>Banks and Financial Institutions</a:t>
            </a:r>
            <a:endParaRPr lang="en-US" sz="2500" spc="-60" dirty="0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96"/>
          <a:stretch/>
        </p:blipFill>
        <p:spPr>
          <a:xfrm>
            <a:off x="-594782" y="4469488"/>
            <a:ext cx="9802282" cy="5998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06" y="2980653"/>
            <a:ext cx="1084974" cy="1627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24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60" dirty="0" smtClean="0">
                <a:latin typeface="Arial"/>
                <a:cs typeface="Arial"/>
              </a:rPr>
              <a:t>The Opportunity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0639" y="758696"/>
            <a:ext cx="780881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/>
              <a:t>8,195</a:t>
            </a:r>
            <a:r>
              <a:rPr lang="en-US" sz="1400" dirty="0"/>
              <a:t> banks operating in the United States with FDIC insurance 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100,000+</a:t>
            </a:r>
            <a:r>
              <a:rPr lang="en-US" sz="1400" dirty="0" smtClean="0"/>
              <a:t> branch locations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/>
              <a:t>1000’s</a:t>
            </a:r>
            <a:r>
              <a:rPr lang="en-US" sz="1400" dirty="0" smtClean="0"/>
              <a:t> of corporate and campus facilities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/>
          </a:p>
          <a:p>
            <a:pPr>
              <a:lnSpc>
                <a:spcPct val="150000"/>
              </a:lnSpc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Most still have legacy analog systems</a:t>
            </a:r>
          </a:p>
        </p:txBody>
      </p:sp>
      <p:pic>
        <p:nvPicPr>
          <p:cNvPr id="1028" name="Picture 4" descr="Analog CCTV System Di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6" b="14629"/>
          <a:stretch/>
        </p:blipFill>
        <p:spPr bwMode="auto">
          <a:xfrm>
            <a:off x="2097069" y="2652498"/>
            <a:ext cx="2187911" cy="135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... Camera IGV-B105SDI,Analog HD CCTV Camera,1080P SDI CCTV IGV-B105SD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 b="14236"/>
          <a:stretch/>
        </p:blipFill>
        <p:spPr bwMode="auto">
          <a:xfrm>
            <a:off x="1114089" y="2598421"/>
            <a:ext cx="2286000" cy="15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scription Riggs National Bank build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80" y="1697323"/>
            <a:ext cx="3931920" cy="294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2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60" dirty="0" smtClean="0">
                <a:latin typeface="Arial"/>
                <a:cs typeface="Arial"/>
              </a:rPr>
              <a:t>The Ongoing Challenge for Financials Institutions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5533" y="713823"/>
            <a:ext cx="3116494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/>
              <a:t>Increase Revenue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/>
              <a:t>Improve Efficiency (reduce costs)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/>
              <a:t>Mitigate Security Risks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/>
              <a:t>Fraud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/>
              <a:t>Robbery</a:t>
            </a:r>
            <a:endParaRPr lang="en-US" sz="1400" dirty="0"/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/>
              <a:t>Internal Theft</a:t>
            </a:r>
            <a:endParaRPr lang="en-US" sz="1400" dirty="0"/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/>
              <a:t>Liability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135384" y="737715"/>
            <a:ext cx="2087880" cy="3897630"/>
            <a:chOff x="4667250" y="590550"/>
            <a:chExt cx="952500" cy="2019300"/>
          </a:xfrm>
        </p:grpSpPr>
        <p:grpSp>
          <p:nvGrpSpPr>
            <p:cNvPr id="9" name="Group 8"/>
            <p:cNvGrpSpPr/>
            <p:nvPr/>
          </p:nvGrpSpPr>
          <p:grpSpPr>
            <a:xfrm>
              <a:off x="4667250" y="590550"/>
              <a:ext cx="952500" cy="2019300"/>
              <a:chOff x="7677" y="820419"/>
              <a:chExt cx="1156113" cy="2221229"/>
            </a:xfrm>
            <a:effectLst>
              <a:outerShdw blurRad="50800" dir="5400000" algn="t" rotWithShape="0">
                <a:prstClr val="black">
                  <a:alpha val="20000"/>
                </a:prstClr>
              </a:outerShdw>
            </a:effectLst>
          </p:grpSpPr>
          <p:sp>
            <p:nvSpPr>
              <p:cNvPr id="19" name="Rounded Rectangle 18"/>
              <p:cNvSpPr>
                <a:spLocks noChangeArrowheads="1"/>
              </p:cNvSpPr>
              <p:nvPr/>
            </p:nvSpPr>
            <p:spPr bwMode="auto">
              <a:xfrm>
                <a:off x="7677" y="820419"/>
                <a:ext cx="1156113" cy="2221229"/>
              </a:xfrm>
              <a:prstGeom prst="roundRect">
                <a:avLst>
                  <a:gd name="adj" fmla="val 2328"/>
                </a:avLst>
              </a:prstGeom>
              <a:ln w="6350" cmpd="sng">
                <a:solidFill>
                  <a:schemeClr val="bg1">
                    <a:lumMod val="75000"/>
                  </a:schemeClr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n w="6350" cmpd="sng">
                    <a:solidFill>
                      <a:schemeClr val="tx1"/>
                    </a:solidFill>
                  </a:ln>
                  <a:latin typeface="+mn-lt"/>
                  <a:ea typeface="+mn-ea"/>
                </a:endParaRPr>
              </a:p>
            </p:txBody>
          </p:sp>
          <p:sp>
            <p:nvSpPr>
              <p:cNvPr id="20" name="AutoShape 3"/>
              <p:cNvSpPr>
                <a:spLocks noChangeArrowheads="1"/>
              </p:cNvSpPr>
              <p:nvPr/>
            </p:nvSpPr>
            <p:spPr bwMode="auto">
              <a:xfrm>
                <a:off x="46215" y="846455"/>
                <a:ext cx="1079039" cy="246379"/>
              </a:xfrm>
              <a:prstGeom prst="roundRect">
                <a:avLst>
                  <a:gd name="adj" fmla="val 13471"/>
                </a:avLst>
              </a:prstGeom>
              <a:gradFill flip="none" rotWithShape="1">
                <a:gsLst>
                  <a:gs pos="0">
                    <a:srgbClr val="AF0102">
                      <a:shade val="30000"/>
                      <a:satMod val="115000"/>
                    </a:srgbClr>
                  </a:gs>
                  <a:gs pos="50000">
                    <a:srgbClr val="AF0102">
                      <a:shade val="67500"/>
                      <a:satMod val="115000"/>
                    </a:srgbClr>
                  </a:gs>
                  <a:gs pos="100000">
                    <a:srgbClr val="AF0102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lvl="0" algn="ctr"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sz="1050" dirty="0" smtClean="0">
                    <a:solidFill>
                      <a:schemeClr val="bg1"/>
                    </a:solidFill>
                  </a:rPr>
                  <a:t>Banks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9305" y="908051"/>
              <a:ext cx="540423" cy="2539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6911" y="1261024"/>
              <a:ext cx="718540" cy="1940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441" y="2330450"/>
              <a:ext cx="906860" cy="2095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8265" y="915150"/>
              <a:ext cx="258336" cy="2532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8050" y="1497806"/>
              <a:ext cx="850900" cy="15954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100" y="1962151"/>
              <a:ext cx="442467" cy="3301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31" t="19231" b="11538"/>
            <a:stretch/>
          </p:blipFill>
          <p:spPr>
            <a:xfrm>
              <a:off x="5054600" y="1968500"/>
              <a:ext cx="516256" cy="2286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6443" y="1644650"/>
              <a:ext cx="403302" cy="2755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4251" y="1695450"/>
              <a:ext cx="226366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905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60" dirty="0" smtClean="0">
                <a:latin typeface="Arial"/>
                <a:cs typeface="Arial"/>
              </a:rPr>
              <a:t>Challenges – Video Surveillance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0752" y="713823"/>
            <a:ext cx="35078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Legacy systems (analog)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Costly to maintain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Lack of standardization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Poor </a:t>
            </a:r>
            <a:r>
              <a:rPr lang="en-US" sz="1400" dirty="0"/>
              <a:t>v</a:t>
            </a:r>
            <a:r>
              <a:rPr lang="en-US" sz="1400" dirty="0" smtClean="0"/>
              <a:t>ideo </a:t>
            </a:r>
            <a:r>
              <a:rPr lang="en-US" sz="1400" dirty="0"/>
              <a:t>q</a:t>
            </a:r>
            <a:r>
              <a:rPr lang="en-US" sz="1400" dirty="0" smtClean="0"/>
              <a:t>uality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No positive identification</a:t>
            </a:r>
          </a:p>
        </p:txBody>
      </p:sp>
      <p:pic>
        <p:nvPicPr>
          <p:cNvPr id="4" name="Picture 3" descr="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856" y="652863"/>
            <a:ext cx="3538944" cy="265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rticle-2183106-145BC217000005DC-271_634x37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19" y="2595874"/>
            <a:ext cx="3640913" cy="221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94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5"/>
          <a:stretch/>
        </p:blipFill>
        <p:spPr>
          <a:xfrm>
            <a:off x="5153293" y="792480"/>
            <a:ext cx="3456582" cy="1044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60" dirty="0" smtClean="0">
                <a:latin typeface="Arial"/>
                <a:cs typeface="Arial"/>
              </a:rPr>
              <a:t>The Opportunity with Arecont Vision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8699" y="758696"/>
            <a:ext cx="780881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/>
              <a:t>With Arecont Vision Megapixel Solutions: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Fewer cameras required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More resolution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Better coverage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Positive identification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Innovative, efficient designs and solutions</a:t>
            </a:r>
          </a:p>
          <a:p>
            <a:pPr>
              <a:lnSpc>
                <a:spcPct val="150000"/>
              </a:lnSpc>
            </a:pPr>
            <a:endParaRPr lang="en-US" sz="1400" dirty="0"/>
          </a:p>
        </p:txBody>
      </p:sp>
      <p:pic>
        <p:nvPicPr>
          <p:cNvPr id="3074" name="Picture 2" descr="https://sp3.yimg.com/ib/th?id=HN.608017006859060655&amp;pid=15.1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09" y="1943887"/>
            <a:ext cx="3869511" cy="290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96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7858" y="4017998"/>
            <a:ext cx="6102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Pixels Per Foot (PPF) = </a:t>
            </a:r>
            <a:r>
              <a:rPr lang="en-US" dirty="0"/>
              <a:t>Horizontal Pixels </a:t>
            </a:r>
            <a:r>
              <a:rPr lang="en-US" dirty="0" smtClean="0"/>
              <a:t>/ Width of FOV</a:t>
            </a:r>
          </a:p>
          <a:p>
            <a:pPr algn="ctr"/>
            <a:r>
              <a:rPr lang="en-US" dirty="0" smtClean="0"/>
              <a:t>Example – </a:t>
            </a:r>
            <a:r>
              <a:rPr lang="en-US" dirty="0"/>
              <a:t>1920 pixels </a:t>
            </a:r>
            <a:r>
              <a:rPr lang="en-US" dirty="0" smtClean="0"/>
              <a:t>/ FOV 10’ = 192PPF</a:t>
            </a:r>
            <a:endParaRPr lang="en-US" dirty="0"/>
          </a:p>
        </p:txBody>
      </p:sp>
      <p:pic>
        <p:nvPicPr>
          <p:cNvPr id="9" name="Picture 8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104" y="1187752"/>
            <a:ext cx="7260459" cy="16588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531" y="3116817"/>
            <a:ext cx="6850063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152400" y="-69850"/>
            <a:ext cx="75438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CD0920"/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900" dirty="0" smtClean="0">
                <a:solidFill>
                  <a:schemeClr val="tx1"/>
                </a:solidFill>
              </a:rPr>
              <a:t>Understanding Megapixel Value and Design</a:t>
            </a: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100" y="599020"/>
            <a:ext cx="8902700" cy="86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Bringing vast design and layout knowledge to initial meetings and camera evaluations, innovative new designs were born.</a:t>
            </a:r>
            <a:endParaRPr 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/>
            </a:endParaRPr>
          </a:p>
          <a:p>
            <a:pPr>
              <a:lnSpc>
                <a:spcPct val="130000"/>
              </a:lnSpc>
            </a:pPr>
            <a:endParaRPr 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56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6200" y="-19050"/>
            <a:ext cx="9220200" cy="516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667" y="-42863"/>
            <a:ext cx="9220200" cy="5186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96"/>
          <a:stretch/>
        </p:blipFill>
        <p:spPr>
          <a:xfrm>
            <a:off x="-594782" y="4469488"/>
            <a:ext cx="9802282" cy="59986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57200" y="1885950"/>
            <a:ext cx="9144000" cy="533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E10209"/>
                </a:solidFill>
                <a:effectLst/>
              </a:rPr>
              <a:t>Arecont Vision Update</a:t>
            </a:r>
          </a:p>
        </p:txBody>
      </p:sp>
      <p:sp>
        <p:nvSpPr>
          <p:cNvPr id="15" name="Subtitle 3"/>
          <p:cNvSpPr txBox="1">
            <a:spLocks/>
          </p:cNvSpPr>
          <p:nvPr/>
        </p:nvSpPr>
        <p:spPr>
          <a:xfrm>
            <a:off x="457200" y="257175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Scott Schafer</a:t>
            </a:r>
          </a:p>
          <a:p>
            <a:pPr algn="l"/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Executive Vice President</a:t>
            </a:r>
          </a:p>
          <a:p>
            <a:pPr algn="l"/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4900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keltner\Desktop\3MP WDR Ban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988" y="882033"/>
            <a:ext cx="4895682" cy="318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67560" y="1747881"/>
            <a:ext cx="1003412" cy="65410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68594" y="1468031"/>
            <a:ext cx="542166" cy="46596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64606" y="2333463"/>
            <a:ext cx="1813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FOV – 22’ / 87 PPF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0716" y="4110757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1920 Horizontal Pixels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146" y="760653"/>
            <a:ext cx="2114845" cy="156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144" y="2694410"/>
            <a:ext cx="2114845" cy="143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327993" y="4190741"/>
            <a:ext cx="1813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FOV – 10’ / 192 PPF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36499"/>
            <a:ext cx="60960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prstClr val="black"/>
                </a:solidFill>
              </a:rPr>
              <a:t>Example - FOV and Pixel Density</a:t>
            </a:r>
            <a:endParaRPr lang="en-US" sz="1900" baseline="100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1070" y="4532813"/>
            <a:ext cx="339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Teller Stations per Camera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367560" y="2837068"/>
            <a:ext cx="639270" cy="574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365675" y="2837069"/>
            <a:ext cx="639270" cy="574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04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Panoramic Pixel Density</a:t>
            </a:r>
            <a:endParaRPr lang="en-US" dirty="0"/>
          </a:p>
        </p:txBody>
      </p:sp>
      <p:pic>
        <p:nvPicPr>
          <p:cNvPr id="36" name="Picture 2" descr="C:\Users\jkeltner\Documents\AV ZONE 24\AV Pics and Graphics\Panoramic Parking L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8"/>
          <a:stretch/>
        </p:blipFill>
        <p:spPr bwMode="auto">
          <a:xfrm>
            <a:off x="1073589" y="3867150"/>
            <a:ext cx="7088547" cy="105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5"/>
          <a:stretch/>
        </p:blipFill>
        <p:spPr>
          <a:xfrm>
            <a:off x="1073589" y="590550"/>
            <a:ext cx="7086600" cy="328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12579"/>
              </p:ext>
            </p:extLst>
          </p:nvPr>
        </p:nvGraphicFramePr>
        <p:xfrm>
          <a:off x="5051736" y="3881867"/>
          <a:ext cx="3088835" cy="11887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1210"/>
                <a:gridCol w="538204"/>
                <a:gridCol w="561607"/>
                <a:gridCol w="561607"/>
                <a:gridCol w="616207"/>
              </a:tblGrid>
              <a:tr h="177222">
                <a:tc>
                  <a:txBody>
                    <a:bodyPr/>
                    <a:lstStyle/>
                    <a:p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Distance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25’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50’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100’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150’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</a:tr>
              <a:tr h="177222">
                <a:tc>
                  <a:txBody>
                    <a:bodyPr/>
                    <a:lstStyle/>
                    <a:p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FOV</a:t>
                      </a:r>
                      <a:r>
                        <a:rPr lang="en-US" sz="700" b="1" baseline="0" dirty="0" smtClean="0">
                          <a:solidFill>
                            <a:srgbClr val="C00000"/>
                          </a:solidFill>
                        </a:rPr>
                        <a:t> Width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19’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38’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78’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114’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</a:tr>
              <a:tr h="177222">
                <a:tc>
                  <a:txBody>
                    <a:bodyPr/>
                    <a:lstStyle/>
                    <a:p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8MP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80PPF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40PPF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20PPF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14PPF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</a:tr>
              <a:tr h="177779">
                <a:tc>
                  <a:txBody>
                    <a:bodyPr/>
                    <a:lstStyle/>
                    <a:p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12MP WDR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108PPF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54PPF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26PPF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18PPF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</a:tr>
              <a:tr h="177779">
                <a:tc>
                  <a:txBody>
                    <a:bodyPr/>
                    <a:lstStyle/>
                    <a:p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20MP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135PPF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68PPF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33PPF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22PPF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</a:tr>
              <a:tr h="177779">
                <a:tc>
                  <a:txBody>
                    <a:bodyPr/>
                    <a:lstStyle/>
                    <a:p>
                      <a:r>
                        <a:rPr lang="en-US" sz="700" b="1" dirty="0" smtClean="0">
                          <a:solidFill>
                            <a:srgbClr val="C00000"/>
                          </a:solidFill>
                        </a:rPr>
                        <a:t>40MP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192PPF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96PPF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47PPF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C00000"/>
                          </a:solidFill>
                        </a:rPr>
                        <a:t>32PPF</a:t>
                      </a:r>
                      <a:endParaRPr lang="en-US" sz="7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FF">
                        <a:alpha val="85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9" name="Picture 3" descr="E:\DCIM\101CANON\IMG_4385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20000" t="2774" r="13333" b="6111"/>
          <a:stretch>
            <a:fillRect/>
          </a:stretch>
        </p:blipFill>
        <p:spPr bwMode="auto">
          <a:xfrm rot="10800000">
            <a:off x="4245413" y="3401190"/>
            <a:ext cx="742951" cy="761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2" name="Content Placeholder 2"/>
          <p:cNvSpPr txBox="1">
            <a:spLocks/>
          </p:cNvSpPr>
          <p:nvPr/>
        </p:nvSpPr>
        <p:spPr>
          <a:xfrm>
            <a:off x="1066800" y="4400550"/>
            <a:ext cx="1787306" cy="525196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>
                <a:solidFill>
                  <a:srgbClr val="C00000"/>
                </a:solidFill>
              </a:rPr>
              <a:t>Best mounted 10’-20’ feet off the ground looking out as much as possible.  There is a 37</a:t>
            </a:r>
            <a:r>
              <a:rPr lang="en-US" sz="1100" b="1" dirty="0" smtClean="0">
                <a:solidFill>
                  <a:srgbClr val="C00000"/>
                </a:solidFill>
                <a:sym typeface="Symbol"/>
              </a:rPr>
              <a:t> Vertical Field of View which can cover a large area.</a:t>
            </a:r>
            <a:endParaRPr 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1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52400" y="34197"/>
            <a:ext cx="60960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900" spc="-60" dirty="0" smtClean="0">
                <a:solidFill>
                  <a:prstClr val="black"/>
                </a:solidFill>
                <a:cs typeface="Arial"/>
              </a:rPr>
              <a:t>Identification - People</a:t>
            </a:r>
            <a:endParaRPr lang="en-US" sz="1900" baseline="100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3" name="Picture 2" descr="Customer 3 imag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 b="50000"/>
          <a:stretch/>
        </p:blipFill>
        <p:spPr>
          <a:xfrm>
            <a:off x="342721" y="952500"/>
            <a:ext cx="4622265" cy="3467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ustomer 4 ima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 b="50000"/>
          <a:stretch/>
        </p:blipFill>
        <p:spPr>
          <a:xfrm>
            <a:off x="5645761" y="2567939"/>
            <a:ext cx="2692400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MegaBall_Combo_Famil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78" y="723577"/>
            <a:ext cx="3392566" cy="1499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6340" y="1275441"/>
            <a:ext cx="1003412" cy="65410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34703" y="450520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3MP WDR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1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52400" y="34197"/>
            <a:ext cx="60960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900" spc="-60" dirty="0" smtClean="0">
                <a:solidFill>
                  <a:prstClr val="black"/>
                </a:solidFill>
                <a:cs typeface="Arial"/>
              </a:rPr>
              <a:t>Identification - People</a:t>
            </a:r>
            <a:endParaRPr lang="en-US" sz="1900" baseline="100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7" name="Picture 6" descr="Customer 2 imag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 b="50000"/>
          <a:stretch/>
        </p:blipFill>
        <p:spPr>
          <a:xfrm>
            <a:off x="335644" y="969848"/>
            <a:ext cx="4609733" cy="3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ustomer 1 Ima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 b="50000"/>
          <a:stretch/>
        </p:blipFill>
        <p:spPr>
          <a:xfrm>
            <a:off x="5593927" y="2622498"/>
            <a:ext cx="2635673" cy="1976755"/>
          </a:xfrm>
          <a:prstGeom prst="rect">
            <a:avLst/>
          </a:prstGeom>
        </p:spPr>
      </p:pic>
      <p:pic>
        <p:nvPicPr>
          <p:cNvPr id="10" name="Picture 9" descr="MegaBall_Combo_Famil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78" y="723577"/>
            <a:ext cx="3392566" cy="14990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26814" y="1475584"/>
            <a:ext cx="1003412" cy="65410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33550" y="450520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3MP WDR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8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52400" y="34197"/>
            <a:ext cx="60960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900" spc="-60" dirty="0" smtClean="0">
                <a:solidFill>
                  <a:prstClr val="black"/>
                </a:solidFill>
                <a:cs typeface="Arial"/>
              </a:rPr>
              <a:t>Identification - People</a:t>
            </a:r>
            <a:endParaRPr lang="en-US" sz="1900" baseline="100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2" name="Picture 1" descr="Hoodie Test 2 doors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" y="958143"/>
            <a:ext cx="4571999" cy="3426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oodie Test 2 doors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360" y="2139309"/>
            <a:ext cx="1929679" cy="2454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MegaVideo_Compact_Family_201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67" y="539043"/>
            <a:ext cx="3828198" cy="15085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8320" y="1485206"/>
            <a:ext cx="754380" cy="80841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46909" y="450520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3MP WDR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40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52400" y="34197"/>
            <a:ext cx="60960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900" spc="-60" dirty="0" smtClean="0">
                <a:solidFill>
                  <a:prstClr val="black"/>
                </a:solidFill>
                <a:cs typeface="Arial"/>
              </a:rPr>
              <a:t>Identification – Transactions</a:t>
            </a:r>
            <a:endParaRPr lang="en-US" sz="1900" baseline="100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6" name="Picture 5" descr="Screen Shot 2014-02-20 at 7.43.1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50000"/>
          <a:stretch/>
        </p:blipFill>
        <p:spPr>
          <a:xfrm>
            <a:off x="5511860" y="2263826"/>
            <a:ext cx="2799566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ustomer 2 imag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 b="50000"/>
          <a:stretch/>
        </p:blipFill>
        <p:spPr>
          <a:xfrm>
            <a:off x="419168" y="900090"/>
            <a:ext cx="4603315" cy="345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5717600" y="686456"/>
            <a:ext cx="2509400" cy="1386184"/>
            <a:chOff x="7081761" y="1759856"/>
            <a:chExt cx="2062239" cy="1124857"/>
          </a:xfrm>
        </p:grpSpPr>
        <p:pic>
          <p:nvPicPr>
            <p:cNvPr id="10" name="Picture 9" descr="MicroDome_Surface_Front_flat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5" t="13619" r="4040" b="19282"/>
            <a:stretch/>
          </p:blipFill>
          <p:spPr>
            <a:xfrm>
              <a:off x="7081761" y="1759856"/>
              <a:ext cx="1403049" cy="1124857"/>
            </a:xfrm>
            <a:prstGeom prst="rect">
              <a:avLst/>
            </a:prstGeom>
          </p:spPr>
        </p:pic>
        <p:pic>
          <p:nvPicPr>
            <p:cNvPr id="13" name="Picture 12" descr="MicroDome_Flush_Front_flat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9" t="23283" r="19294" b="27680"/>
            <a:stretch/>
          </p:blipFill>
          <p:spPr>
            <a:xfrm>
              <a:off x="7656286" y="1796142"/>
              <a:ext cx="1487714" cy="75595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2632480" y="2471781"/>
            <a:ext cx="1003412" cy="65410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13330" y="442722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3MP WDR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3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52400" y="34197"/>
            <a:ext cx="60960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900" spc="-60" dirty="0" smtClean="0">
                <a:solidFill>
                  <a:prstClr val="black"/>
                </a:solidFill>
                <a:cs typeface="Arial"/>
              </a:rPr>
              <a:t>Identification – License Plates</a:t>
            </a:r>
            <a:endParaRPr lang="en-US" sz="1900" baseline="100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2050" name="Picture 2" descr="C:\Users\jkeltner\Dropbox\Megapixel in Banking Applications\Bank Driveway 5M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" y="1036320"/>
            <a:ext cx="4414520" cy="3310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keltner\Dropbox\Megapixel in Banking Applications\Bank Driveway 5M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016" r="33884" b="10123"/>
          <a:stretch/>
        </p:blipFill>
        <p:spPr bwMode="auto">
          <a:xfrm>
            <a:off x="5590540" y="2399274"/>
            <a:ext cx="2639060" cy="194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930140" y="742330"/>
            <a:ext cx="3977640" cy="1696720"/>
            <a:chOff x="1528409" y="1651995"/>
            <a:chExt cx="7158391" cy="3351805"/>
          </a:xfrm>
        </p:grpSpPr>
        <p:pic>
          <p:nvPicPr>
            <p:cNvPr id="17" name="Picture 16" descr="MegaDome2_IR_Telephot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409" y="1812768"/>
              <a:ext cx="4199291" cy="2802017"/>
            </a:xfrm>
            <a:prstGeom prst="rect">
              <a:avLst/>
            </a:prstGeom>
          </p:spPr>
        </p:pic>
        <p:pic>
          <p:nvPicPr>
            <p:cNvPr id="18" name="Picture 17" descr="MegaView2_LeftHero_Telephoto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651995"/>
              <a:ext cx="5029200" cy="3351805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754400" y="3477621"/>
            <a:ext cx="1003412" cy="65410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76450" y="445008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7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27000" y="-52916"/>
            <a:ext cx="75438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900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Performance – Wide Dynamic Range (Up to 100db)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100" y="599020"/>
            <a:ext cx="8902700" cy="60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With the highest performance Wide Dynamic Range camera line, rain or shine, banks can still see what they need too. </a:t>
            </a:r>
            <a:endParaRPr 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/>
            </a:endParaRPr>
          </a:p>
          <a:p>
            <a:pPr>
              <a:lnSpc>
                <a:spcPct val="130000"/>
              </a:lnSpc>
            </a:pPr>
            <a:endParaRPr 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/>
            </a:endParaRPr>
          </a:p>
        </p:txBody>
      </p:sp>
      <p:pic>
        <p:nvPicPr>
          <p:cNvPr id="16" name="Picture 2" descr="C:\Users\jkeltner\Desktop\Desktop 9-5-13\3MP WDR Lob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992" y="1320479"/>
            <a:ext cx="3922088" cy="2939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keltner\Desktop\Desktop 9-5-13\Banking with 3MP W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47" y="1320479"/>
            <a:ext cx="3924516" cy="294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4950" y="432054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3MP WDR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38850" y="432054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3MP WDR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05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36499"/>
            <a:ext cx="60960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prstClr val="black"/>
                </a:solidFill>
              </a:rPr>
              <a:t>Example – Superior Situational Awareness</a:t>
            </a:r>
            <a:endParaRPr lang="en-US" sz="1900" baseline="100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6" name="Picture 5" descr="Bank of the West 180 WD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343150"/>
            <a:ext cx="7848600" cy="1470709"/>
          </a:xfrm>
          <a:prstGeom prst="rect">
            <a:avLst/>
          </a:prstGeom>
        </p:spPr>
      </p:pic>
      <p:pic>
        <p:nvPicPr>
          <p:cNvPr id="7" name="Picture 6" descr="SurroundVideo_Family_Fou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45" y="360260"/>
            <a:ext cx="3424509" cy="1821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140" y="152400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12MP WDR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4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151719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CD0920"/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Resources </a:t>
            </a:r>
            <a:r>
              <a:rPr lang="en-US" dirty="0"/>
              <a:t>for Success</a:t>
            </a: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152400" y="-69850"/>
            <a:ext cx="75438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CD0920"/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900" dirty="0" smtClean="0">
                <a:solidFill>
                  <a:schemeClr val="tx1"/>
                </a:solidFill>
              </a:rPr>
              <a:t>Support in All Phases</a:t>
            </a:r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5"/>
          <a:stretch/>
        </p:blipFill>
        <p:spPr>
          <a:xfrm>
            <a:off x="487680" y="3268026"/>
            <a:ext cx="4624694" cy="133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8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Update – August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90550"/>
            <a:ext cx="8686800" cy="4343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Record July</a:t>
            </a:r>
            <a:r>
              <a:rPr lang="en-US" dirty="0"/>
              <a:t> </a:t>
            </a:r>
            <a:r>
              <a:rPr lang="en-US" dirty="0" smtClean="0"/>
              <a:t>and 2014 YTD</a:t>
            </a:r>
            <a:r>
              <a:rPr lang="en-US" dirty="0"/>
              <a:t>!</a:t>
            </a: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Key new products and technologies shipping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STELLAR Low Light in </a:t>
            </a:r>
            <a:r>
              <a:rPr lang="en-US" dirty="0" smtClean="0"/>
              <a:t>MegaDome2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AV3236DN (dual sensor</a:t>
            </a:r>
            <a:r>
              <a:rPr lang="en-US" dirty="0" smtClean="0"/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Omni-Directional Camera System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Panomorph Camera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Telephoto Camera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AV12366DN</a:t>
            </a:r>
          </a:p>
          <a:p>
            <a:pPr marL="457200" lvl="1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Key products shipping very soon</a:t>
            </a:r>
            <a:endParaRPr lang="en-US" dirty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4K Camera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Excellent Progress with VMS/NVR Partner integration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Improved camera discovery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Improved feature integration and performance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Better overall support</a:t>
            </a: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Quality and Service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RMAs continue to be at very, very low levels!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Strong Support of the Arecont Vision Advance Replacement </a:t>
            </a:r>
            <a:r>
              <a:rPr lang="en-US" dirty="0"/>
              <a:t>Process (NEW HOW-TO VIDEO ON WEBSITE</a:t>
            </a:r>
            <a:r>
              <a:rPr lang="en-US" dirty="0" smtClean="0"/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Excellent Technical Support call and JIRA on-line answering results!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Project Registration Process is a winner!  (NEW HOW-TO VIDEO ON WEBSITE)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We are now Celebrating our 11 Years of Leading the Way in Megapixel Video!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1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2624" y="1085750"/>
            <a:ext cx="414716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Arecont Vision Installer Resources</a:t>
            </a:r>
            <a:endParaRPr lang="en-US" sz="1400" dirty="0"/>
          </a:p>
          <a:p>
            <a:r>
              <a:rPr lang="en-US" sz="1400" b="1" dirty="0"/>
              <a:t>Arecont Vision Training Videos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000" dirty="0"/>
              <a:t>We want to make it as easy as possible for you to install Arecont Vision Megapixel IP Cameras. These videos teach you how to get the most from our technology</a:t>
            </a:r>
            <a:r>
              <a:rPr lang="en-US" sz="1000" dirty="0" smtClean="0"/>
              <a:t>.</a:t>
            </a:r>
          </a:p>
          <a:p>
            <a:r>
              <a:rPr lang="en-US" sz="1000" dirty="0"/>
              <a:t/>
            </a:r>
            <a:br>
              <a:rPr lang="en-US" sz="1000" dirty="0"/>
            </a:br>
            <a:r>
              <a:rPr lang="en-US" sz="1100" u="sng" dirty="0">
                <a:hlinkClick r:id="rId2"/>
              </a:rPr>
              <a:t>http://www.arecontvision.com/trainingvideo.php</a:t>
            </a:r>
            <a:r>
              <a:rPr lang="en-US" sz="1100" dirty="0"/>
              <a:t> </a:t>
            </a:r>
            <a:endParaRPr lang="en-US" sz="1100" dirty="0" smtClean="0"/>
          </a:p>
          <a:p>
            <a:endParaRPr lang="en-US" sz="1100" dirty="0"/>
          </a:p>
          <a:p>
            <a:r>
              <a:rPr lang="en-US" sz="1100" b="1" dirty="0"/>
              <a:t>Arecont Vision Best Practices Videos on </a:t>
            </a:r>
            <a:r>
              <a:rPr lang="en-US" sz="1100" b="1" dirty="0" err="1"/>
              <a:t>Youtube</a:t>
            </a:r>
            <a:r>
              <a:rPr lang="en-US" sz="1100" b="1" dirty="0"/>
              <a:t/>
            </a:r>
            <a:br>
              <a:rPr lang="en-US" sz="1100" b="1" dirty="0"/>
            </a:br>
            <a:r>
              <a:rPr lang="en-US" sz="1100" u="sng" dirty="0">
                <a:hlinkClick r:id="rId3"/>
              </a:rPr>
              <a:t>http://www.youtube.com/user/ArecontVision</a:t>
            </a:r>
            <a:r>
              <a:rPr lang="en-US" sz="1100" dirty="0"/>
              <a:t> </a:t>
            </a:r>
            <a:endParaRPr lang="en-US" sz="1100" dirty="0" smtClean="0"/>
          </a:p>
          <a:p>
            <a:endParaRPr lang="en-US" sz="1100" dirty="0"/>
          </a:p>
          <a:p>
            <a:r>
              <a:rPr lang="en-US" sz="1100" b="1" dirty="0"/>
              <a:t>Focusing Arecont Vision Megapixel Cameras </a:t>
            </a:r>
            <a:r>
              <a:rPr lang="en-US" sz="1100" u="sng" dirty="0">
                <a:hlinkClick r:id="rId4"/>
              </a:rPr>
              <a:t>http://www.youtube.com/watch?v=tQ2I9oLJ7Bo&amp;feature=c4-overview-vl&amp;list=PLF2DDE90FD7083466</a:t>
            </a:r>
            <a:r>
              <a:rPr lang="en-US" sz="11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558" y="1080211"/>
            <a:ext cx="3762797" cy="265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52400" y="-69850"/>
            <a:ext cx="75438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CD0920"/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900" dirty="0" smtClean="0">
                <a:solidFill>
                  <a:schemeClr val="tx1"/>
                </a:solidFill>
              </a:rPr>
              <a:t>Online Training Resources</a:t>
            </a:r>
            <a:endParaRPr lang="en-US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5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" y="742950"/>
            <a:ext cx="2667000" cy="4191000"/>
          </a:xfrm>
          <a:effectLst/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12 </a:t>
            </a:r>
            <a:r>
              <a:rPr lang="en-US" dirty="0"/>
              <a:t>RSM’s in </a:t>
            </a:r>
            <a:r>
              <a:rPr lang="en-US" dirty="0" smtClean="0"/>
              <a:t>Americas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9 </a:t>
            </a:r>
            <a:r>
              <a:rPr lang="en-US" dirty="0"/>
              <a:t>Rep Firms</a:t>
            </a:r>
          </a:p>
          <a:p>
            <a:pPr lvl="1"/>
            <a:r>
              <a:rPr lang="en-US" sz="1300" dirty="0" smtClean="0"/>
              <a:t>60+ Employees</a:t>
            </a:r>
            <a:endParaRPr lang="en-US" sz="1300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3 </a:t>
            </a:r>
            <a:r>
              <a:rPr lang="en-US" dirty="0"/>
              <a:t>Field Applications </a:t>
            </a:r>
            <a:r>
              <a:rPr lang="en-US" dirty="0" smtClean="0"/>
              <a:t>Engineers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Global Business Development Director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Americas Field Sales Organization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77795" y="762000"/>
            <a:ext cx="6284663" cy="4108449"/>
            <a:chOff x="2755900" y="717550"/>
            <a:chExt cx="6203950" cy="4055684"/>
          </a:xfrm>
        </p:grpSpPr>
        <p:sp>
          <p:nvSpPr>
            <p:cNvPr id="5" name="Rounded Rectangle 4"/>
            <p:cNvSpPr/>
            <p:nvPr/>
          </p:nvSpPr>
          <p:spPr>
            <a:xfrm>
              <a:off x="2755900" y="717550"/>
              <a:ext cx="6203950" cy="4055684"/>
            </a:xfrm>
            <a:prstGeom prst="roundRect">
              <a:avLst>
                <a:gd name="adj" fmla="val 2411"/>
              </a:avLst>
            </a:prstGeom>
            <a:solidFill>
              <a:schemeClr val="accent1">
                <a:alpha val="0"/>
              </a:schemeClr>
            </a:solidFill>
            <a:effectLst>
              <a:outerShdw blurRad="635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7474" y="736870"/>
              <a:ext cx="6180678" cy="4028534"/>
            </a:xfrm>
            <a:prstGeom prst="roundRect">
              <a:avLst>
                <a:gd name="adj" fmla="val 208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34376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152400" y="-69850"/>
            <a:ext cx="75438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CD0920"/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900" dirty="0" smtClean="0">
                <a:solidFill>
                  <a:schemeClr val="tx1"/>
                </a:solidFill>
              </a:rPr>
              <a:t>Open Platform</a:t>
            </a:r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4" name="Picture 3" descr="Partn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3634" y="1087116"/>
            <a:ext cx="4191000" cy="371218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5100" y="599020"/>
            <a:ext cx="8902700" cy="32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With over 100 VMS partners, banks are free to choose a best of breed solution that fits their needs.</a:t>
            </a:r>
            <a:endParaRPr lang="en-US" sz="1300" dirty="0">
              <a:solidFill>
                <a:prstClr val="black">
                  <a:lumMod val="75000"/>
                  <a:lumOff val="25000"/>
                </a:prst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15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60" dirty="0" smtClean="0">
                <a:latin typeface="Arial"/>
                <a:cs typeface="Arial"/>
              </a:rPr>
              <a:t>Why Arecont Vision in Banking Applications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559" y="728216"/>
            <a:ext cx="78088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Image Quality (shoot out tested)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Performance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Wide Dynamic Range (up to 100dB)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Day/Night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H.264 Bandwidth and Storage Efficiency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Full PoE Solutions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Unique, Efficient Configurations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Multi-Streaming for Easy Remote Monitoring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Open </a:t>
            </a:r>
            <a:r>
              <a:rPr lang="en-US" sz="1400" dirty="0" smtClean="0"/>
              <a:t>Platform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Support in All Phases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3 Year Warranty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Advanced Replacement Program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096000" y="1276350"/>
            <a:ext cx="2743200" cy="2286000"/>
            <a:chOff x="3206750" y="947748"/>
            <a:chExt cx="2743200" cy="2286000"/>
          </a:xfrm>
        </p:grpSpPr>
        <p:sp>
          <p:nvSpPr>
            <p:cNvPr id="21" name="Rounded Rectangle 20"/>
            <p:cNvSpPr/>
            <p:nvPr/>
          </p:nvSpPr>
          <p:spPr>
            <a:xfrm>
              <a:off x="3206750" y="1223131"/>
              <a:ext cx="2743200" cy="2010617"/>
            </a:xfrm>
            <a:prstGeom prst="roundRect">
              <a:avLst>
                <a:gd name="adj" fmla="val 5055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 descr="Royalty-free Image: Shaped Fla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441" y="1411268"/>
              <a:ext cx="2576610" cy="1593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022572" y="947748"/>
              <a:ext cx="10828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rgbClr val="595959"/>
                  </a:solidFill>
                  <a:latin typeface="Arial"/>
                  <a:cs typeface="Arial"/>
                </a:rPr>
                <a:t>Made in USA</a:t>
              </a:r>
              <a:endParaRPr lang="en-US" sz="1050" dirty="0">
                <a:solidFill>
                  <a:srgbClr val="595959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00400" y="1276350"/>
            <a:ext cx="2743200" cy="2286000"/>
            <a:chOff x="6096000" y="947748"/>
            <a:chExt cx="2743200" cy="2286000"/>
          </a:xfrm>
        </p:grpSpPr>
        <p:sp>
          <p:nvSpPr>
            <p:cNvPr id="62" name="Rounded Rectangle 61"/>
            <p:cNvSpPr/>
            <p:nvPr/>
          </p:nvSpPr>
          <p:spPr>
            <a:xfrm>
              <a:off x="6096000" y="1223131"/>
              <a:ext cx="2743200" cy="2010617"/>
            </a:xfrm>
            <a:prstGeom prst="roundRect">
              <a:avLst>
                <a:gd name="adj" fmla="val 5055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705600" y="947748"/>
              <a:ext cx="1600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rgbClr val="595959"/>
                  </a:solidFill>
                  <a:latin typeface="Arial"/>
                  <a:cs typeface="Arial"/>
                </a:rPr>
                <a:t>Solid-State Technology</a:t>
              </a:r>
              <a:endParaRPr lang="en-US" sz="1050" dirty="0">
                <a:solidFill>
                  <a:srgbClr val="595959"/>
                </a:solidFill>
                <a:latin typeface="Arial"/>
                <a:cs typeface="Arial"/>
              </a:endParaRPr>
            </a:p>
          </p:txBody>
        </p:sp>
        <p:pic>
          <p:nvPicPr>
            <p:cNvPr id="2" name="Picture 1" descr="circuitboards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3951" y="1333500"/>
              <a:ext cx="2527300" cy="1792298"/>
            </a:xfrm>
            <a:prstGeom prst="roundRect">
              <a:avLst>
                <a:gd name="adj" fmla="val 291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  <p:grpSp>
        <p:nvGrpSpPr>
          <p:cNvPr id="3" name="Group 2"/>
          <p:cNvGrpSpPr/>
          <p:nvPr/>
        </p:nvGrpSpPr>
        <p:grpSpPr>
          <a:xfrm>
            <a:off x="304800" y="1276350"/>
            <a:ext cx="2743200" cy="2286000"/>
            <a:chOff x="304800" y="1276350"/>
            <a:chExt cx="2743200" cy="2286000"/>
          </a:xfrm>
        </p:grpSpPr>
        <p:grpSp>
          <p:nvGrpSpPr>
            <p:cNvPr id="5" name="Group 4"/>
            <p:cNvGrpSpPr/>
            <p:nvPr/>
          </p:nvGrpSpPr>
          <p:grpSpPr>
            <a:xfrm>
              <a:off x="304800" y="1276350"/>
              <a:ext cx="2743200" cy="2286000"/>
              <a:chOff x="3206750" y="947748"/>
              <a:chExt cx="2743200" cy="2286000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206750" y="1223131"/>
                <a:ext cx="2743200" cy="2010617"/>
              </a:xfrm>
              <a:prstGeom prst="roundRect">
                <a:avLst>
                  <a:gd name="adj" fmla="val 505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022572" y="947748"/>
                <a:ext cx="108282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rgbClr val="595959"/>
                    </a:solidFill>
                    <a:latin typeface="Arial"/>
                    <a:cs typeface="Arial"/>
                  </a:rPr>
                  <a:t>Best Practices</a:t>
                </a:r>
                <a:endParaRPr lang="en-US" sz="1050" dirty="0">
                  <a:solidFill>
                    <a:srgbClr val="595959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31608" y="1657350"/>
              <a:ext cx="2559434" cy="1797050"/>
              <a:chOff x="234950" y="1219200"/>
              <a:chExt cx="2686050" cy="188595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5" name="Group 34"/>
              <p:cNvGrpSpPr/>
              <p:nvPr/>
            </p:nvGrpSpPr>
            <p:grpSpPr>
              <a:xfrm>
                <a:off x="234950" y="1219200"/>
                <a:ext cx="2622550" cy="1885950"/>
                <a:chOff x="164974" y="806449"/>
                <a:chExt cx="4483711" cy="2074544"/>
              </a:xfrm>
            </p:grpSpPr>
            <p:sp>
              <p:nvSpPr>
                <p:cNvPr id="36" name="Rounded Rectangle 35"/>
                <p:cNvSpPr>
                  <a:spLocks noChangeArrowheads="1"/>
                </p:cNvSpPr>
                <p:nvPr/>
              </p:nvSpPr>
              <p:spPr bwMode="auto">
                <a:xfrm>
                  <a:off x="164974" y="806449"/>
                  <a:ext cx="4483711" cy="2074544"/>
                </a:xfrm>
                <a:prstGeom prst="roundRect">
                  <a:avLst>
                    <a:gd name="adj" fmla="val 3359"/>
                  </a:avLst>
                </a:prstGeom>
                <a:gradFill rotWithShape="0">
                  <a:gsLst>
                    <a:gs pos="0">
                      <a:srgbClr val="BFBFBF"/>
                    </a:gs>
                    <a:gs pos="39999">
                      <a:srgbClr val="FFFFFF"/>
                    </a:gs>
                    <a:gs pos="100000">
                      <a:schemeClr val="bg1"/>
                    </a:gs>
                  </a:gsLst>
                  <a:lin ang="16200000"/>
                </a:gradFill>
                <a:ln w="9525">
                  <a:solidFill>
                    <a:srgbClr val="D9D9D9"/>
                  </a:solidFill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400">
                    <a:latin typeface="+mn-lt"/>
                    <a:ea typeface="+mn-ea"/>
                  </a:endParaRPr>
                </a:p>
              </p:txBody>
            </p:sp>
            <p:sp>
              <p:nvSpPr>
                <p:cNvPr id="37" name="AutoShape 3"/>
                <p:cNvSpPr>
                  <a:spLocks noChangeArrowheads="1"/>
                </p:cNvSpPr>
                <p:nvPr/>
              </p:nvSpPr>
              <p:spPr bwMode="auto">
                <a:xfrm>
                  <a:off x="251709" y="864871"/>
                  <a:ext cx="4310124" cy="493393"/>
                </a:xfrm>
                <a:prstGeom prst="roundRect">
                  <a:avLst>
                    <a:gd name="adj" fmla="val 9726"/>
                  </a:avLst>
                </a:prstGeom>
                <a:gradFill flip="none" rotWithShape="1">
                  <a:gsLst>
                    <a:gs pos="0">
                      <a:srgbClr val="AF0102">
                        <a:shade val="30000"/>
                        <a:satMod val="115000"/>
                      </a:srgbClr>
                    </a:gs>
                    <a:gs pos="50000">
                      <a:srgbClr val="AF0102">
                        <a:shade val="67500"/>
                        <a:satMod val="115000"/>
                      </a:srgbClr>
                    </a:gs>
                    <a:gs pos="100000">
                      <a:srgbClr val="AF0102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vl="0" algn="ctr" eaLnBrk="0" hangingPunct="0">
                    <a:lnSpc>
                      <a:spcPct val="70000"/>
                    </a:lnSpc>
                    <a:spcBef>
                      <a:spcPct val="20000"/>
                    </a:spcBef>
                  </a:pPr>
                  <a:r>
                    <a:rPr lang="en-US" sz="1200" dirty="0">
                      <a:solidFill>
                        <a:schemeClr val="bg1"/>
                      </a:solidFill>
                    </a:rPr>
                    <a:t>Advanced Manufacturing </a:t>
                  </a:r>
                </a:p>
                <a:p>
                  <a:pPr lvl="0" algn="ctr" eaLnBrk="0" hangingPunct="0">
                    <a:lnSpc>
                      <a:spcPct val="70000"/>
                    </a:lnSpc>
                    <a:spcBef>
                      <a:spcPct val="20000"/>
                    </a:spcBef>
                  </a:pPr>
                  <a:r>
                    <a:rPr lang="en-US" sz="1200" dirty="0" smtClean="0">
                      <a:solidFill>
                        <a:schemeClr val="bg1"/>
                      </a:solidFill>
                    </a:rPr>
                    <a:t>and </a:t>
                  </a:r>
                  <a:r>
                    <a:rPr lang="en-US" sz="1200" dirty="0">
                      <a:solidFill>
                        <a:schemeClr val="bg1"/>
                      </a:solidFill>
                    </a:rPr>
                    <a:t>Quality Control Processes</a:t>
                  </a:r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9" name="Text Box 11"/>
              <p:cNvSpPr txBox="1">
                <a:spLocks noChangeArrowheads="1"/>
              </p:cNvSpPr>
              <p:nvPr/>
            </p:nvSpPr>
            <p:spPr bwMode="auto">
              <a:xfrm>
                <a:off x="330200" y="1818010"/>
                <a:ext cx="2590800" cy="1115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82296" indent="-82296">
                  <a:spcBef>
                    <a:spcPts val="100"/>
                  </a:spcBef>
                  <a:spcAft>
                    <a:spcPts val="400"/>
                  </a:spcAft>
                  <a:buClr>
                    <a:schemeClr val="tx2">
                      <a:lumMod val="75000"/>
                      <a:lumOff val="25000"/>
                    </a:schemeClr>
                  </a:buClr>
                  <a:buSzPct val="100000"/>
                  <a:buFont typeface="Arial"/>
                  <a:buChar char="•"/>
                </a:pPr>
                <a:r>
                  <a:rPr lang="en-US" sz="900" dirty="0">
                    <a:solidFill>
                      <a:srgbClr val="7F7F7F"/>
                    </a:solidFill>
                    <a:latin typeface="Arial"/>
                    <a:cs typeface="Arial"/>
                  </a:rPr>
                  <a:t>Globally Redundant Supply Chain</a:t>
                </a:r>
              </a:p>
              <a:p>
                <a:pPr marL="82296" indent="-82296">
                  <a:spcBef>
                    <a:spcPts val="100"/>
                  </a:spcBef>
                  <a:spcAft>
                    <a:spcPts val="400"/>
                  </a:spcAft>
                  <a:buClr>
                    <a:schemeClr val="tx2">
                      <a:lumMod val="75000"/>
                      <a:lumOff val="25000"/>
                    </a:schemeClr>
                  </a:buClr>
                  <a:buSzPct val="100000"/>
                  <a:buFont typeface="Arial"/>
                  <a:buChar char="•"/>
                </a:pPr>
                <a:r>
                  <a:rPr lang="en-US" sz="900" dirty="0">
                    <a:solidFill>
                      <a:srgbClr val="7F7F7F"/>
                    </a:solidFill>
                    <a:latin typeface="Arial"/>
                    <a:cs typeface="Arial"/>
                  </a:rPr>
                  <a:t>Agile </a:t>
                </a:r>
                <a:r>
                  <a:rPr lang="en-US" sz="900" dirty="0" smtClean="0">
                    <a:solidFill>
                      <a:srgbClr val="7F7F7F"/>
                    </a:solidFill>
                    <a:latin typeface="Arial"/>
                    <a:cs typeface="Arial"/>
                  </a:rPr>
                  <a:t>Hardware </a:t>
                </a:r>
                <a:r>
                  <a:rPr lang="en-US" sz="900" dirty="0">
                    <a:solidFill>
                      <a:srgbClr val="7F7F7F"/>
                    </a:solidFill>
                    <a:latin typeface="Arial"/>
                    <a:cs typeface="Arial"/>
                  </a:rPr>
                  <a:t>and </a:t>
                </a:r>
                <a:r>
                  <a:rPr lang="en-US" sz="900" dirty="0" smtClean="0">
                    <a:solidFill>
                      <a:srgbClr val="7F7F7F"/>
                    </a:solidFill>
                    <a:latin typeface="Arial"/>
                    <a:cs typeface="Arial"/>
                  </a:rPr>
                  <a:t>Software Design Principles</a:t>
                </a:r>
                <a:endParaRPr lang="en-US" sz="900" dirty="0">
                  <a:solidFill>
                    <a:srgbClr val="7F7F7F"/>
                  </a:solidFill>
                  <a:latin typeface="Arial"/>
                  <a:cs typeface="Arial"/>
                </a:endParaRPr>
              </a:p>
              <a:p>
                <a:pPr marL="82296" indent="-82296">
                  <a:spcBef>
                    <a:spcPts val="100"/>
                  </a:spcBef>
                  <a:spcAft>
                    <a:spcPts val="400"/>
                  </a:spcAft>
                  <a:buClr>
                    <a:schemeClr val="tx2">
                      <a:lumMod val="75000"/>
                      <a:lumOff val="25000"/>
                    </a:schemeClr>
                  </a:buClr>
                  <a:buSzPct val="100000"/>
                  <a:buFont typeface="Arial"/>
                  <a:buChar char="•"/>
                </a:pPr>
                <a:r>
                  <a:rPr lang="en-US" sz="900" dirty="0">
                    <a:solidFill>
                      <a:srgbClr val="7F7F7F"/>
                    </a:solidFill>
                    <a:latin typeface="Arial"/>
                    <a:cs typeface="Arial"/>
                  </a:rPr>
                  <a:t>3 Separate and Redundant QC </a:t>
                </a:r>
                <a:r>
                  <a:rPr lang="en-US" sz="900" dirty="0" smtClean="0">
                    <a:solidFill>
                      <a:srgbClr val="7F7F7F"/>
                    </a:solidFill>
                    <a:latin typeface="Arial"/>
                    <a:cs typeface="Arial"/>
                  </a:rPr>
                  <a:t>Checkpoints</a:t>
                </a:r>
                <a:endParaRPr lang="en-US" sz="900" dirty="0">
                  <a:solidFill>
                    <a:srgbClr val="7F7F7F"/>
                  </a:solidFill>
                  <a:latin typeface="Arial"/>
                  <a:cs typeface="Arial"/>
                </a:endParaRPr>
              </a:p>
              <a:p>
                <a:pPr marL="82296" indent="-82296">
                  <a:spcBef>
                    <a:spcPts val="100"/>
                  </a:spcBef>
                  <a:spcAft>
                    <a:spcPts val="400"/>
                  </a:spcAft>
                  <a:buClr>
                    <a:schemeClr val="tx2">
                      <a:lumMod val="75000"/>
                      <a:lumOff val="25000"/>
                    </a:schemeClr>
                  </a:buClr>
                  <a:buSzPct val="100000"/>
                  <a:buFont typeface="Arial"/>
                  <a:buChar char="•"/>
                </a:pPr>
                <a:r>
                  <a:rPr lang="en-US" sz="900" dirty="0">
                    <a:solidFill>
                      <a:srgbClr val="7F7F7F"/>
                    </a:solidFill>
                    <a:latin typeface="Arial"/>
                    <a:cs typeface="Arial"/>
                  </a:rPr>
                  <a:t>Industry’s </a:t>
                </a:r>
                <a:r>
                  <a:rPr lang="en-US" sz="900" dirty="0" smtClean="0">
                    <a:solidFill>
                      <a:srgbClr val="7F7F7F"/>
                    </a:solidFill>
                    <a:latin typeface="Arial"/>
                    <a:cs typeface="Arial"/>
                  </a:rPr>
                  <a:t>Most Responsive Support </a:t>
                </a:r>
                <a:r>
                  <a:rPr lang="en-US" sz="900" dirty="0">
                    <a:solidFill>
                      <a:srgbClr val="7F7F7F"/>
                    </a:solidFill>
                    <a:latin typeface="Arial"/>
                    <a:cs typeface="Arial"/>
                  </a:rPr>
                  <a:t>and RMA </a:t>
                </a:r>
                <a:r>
                  <a:rPr lang="en-US" sz="900" dirty="0" smtClean="0">
                    <a:solidFill>
                      <a:srgbClr val="7F7F7F"/>
                    </a:solidFill>
                    <a:latin typeface="Arial"/>
                    <a:cs typeface="Arial"/>
                  </a:rPr>
                  <a:t>Processes</a:t>
                </a:r>
                <a:endParaRPr lang="en-US" sz="900" b="1" baseline="30000" dirty="0">
                  <a:solidFill>
                    <a:srgbClr val="404040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60" dirty="0" smtClean="0">
                <a:latin typeface="Arial"/>
                <a:cs typeface="Arial"/>
              </a:rPr>
              <a:t>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99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65101" y="597677"/>
            <a:ext cx="7924798" cy="60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At Arecont Vision, customer service is an essential component of our business. We stand behind </a:t>
            </a:r>
            <a:b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our products and work hard to provide information and support when and where you need it.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11150" y="1375531"/>
            <a:ext cx="2743200" cy="2567819"/>
            <a:chOff x="311150" y="1375531"/>
            <a:chExt cx="2743200" cy="2567819"/>
          </a:xfrm>
        </p:grpSpPr>
        <p:grpSp>
          <p:nvGrpSpPr>
            <p:cNvPr id="9" name="Group 8"/>
            <p:cNvGrpSpPr/>
            <p:nvPr/>
          </p:nvGrpSpPr>
          <p:grpSpPr>
            <a:xfrm>
              <a:off x="311150" y="1375531"/>
              <a:ext cx="2743200" cy="2567819"/>
              <a:chOff x="311150" y="1375531"/>
              <a:chExt cx="2743200" cy="2567819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11150" y="1375531"/>
                <a:ext cx="2743200" cy="2567819"/>
              </a:xfrm>
              <a:prstGeom prst="roundRect">
                <a:avLst>
                  <a:gd name="adj" fmla="val 505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81000" y="3638550"/>
                <a:ext cx="220677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Pre-Sales Support</a:t>
                </a:r>
                <a:endPara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36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599" y="1524000"/>
              <a:ext cx="2419352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206750" y="1375531"/>
            <a:ext cx="2743200" cy="2567819"/>
            <a:chOff x="3206750" y="1375531"/>
            <a:chExt cx="2743200" cy="2567819"/>
          </a:xfrm>
        </p:grpSpPr>
        <p:sp>
          <p:nvSpPr>
            <p:cNvPr id="20" name="Rounded Rectangle 19"/>
            <p:cNvSpPr/>
            <p:nvPr/>
          </p:nvSpPr>
          <p:spPr>
            <a:xfrm>
              <a:off x="3206750" y="1375531"/>
              <a:ext cx="2743200" cy="2567819"/>
            </a:xfrm>
            <a:prstGeom prst="roundRect">
              <a:avLst>
                <a:gd name="adj" fmla="val 5055"/>
              </a:avLst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bigstock-An-Attractive-Receptionist-Wit-5383282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1267" y="1526113"/>
              <a:ext cx="2421466" cy="2055287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3209772" y="3645182"/>
              <a:ext cx="22067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Post-Sales Service</a:t>
              </a:r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96000" y="1375531"/>
            <a:ext cx="2743200" cy="2567819"/>
            <a:chOff x="6096000" y="1375531"/>
            <a:chExt cx="2743200" cy="2567819"/>
          </a:xfrm>
        </p:grpSpPr>
        <p:grpSp>
          <p:nvGrpSpPr>
            <p:cNvPr id="5" name="Group 4"/>
            <p:cNvGrpSpPr/>
            <p:nvPr/>
          </p:nvGrpSpPr>
          <p:grpSpPr>
            <a:xfrm>
              <a:off x="6096000" y="1375531"/>
              <a:ext cx="2743200" cy="2567819"/>
              <a:chOff x="6096000" y="1375531"/>
              <a:chExt cx="2743200" cy="2567819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6096000" y="1375531"/>
                <a:ext cx="2743200" cy="2567819"/>
              </a:xfrm>
              <a:prstGeom prst="roundRect">
                <a:avLst>
                  <a:gd name="adj" fmla="val 5055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099022" y="3645182"/>
                <a:ext cx="220677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Global Support Resources</a:t>
                </a:r>
                <a:endPara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4" name="Picture 3" descr="Global-Representation-Map-fixed-5-tall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5334" y="1523999"/>
              <a:ext cx="2417233" cy="206086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60" dirty="0">
                <a:latin typeface="Arial"/>
                <a:cs typeface="Arial"/>
              </a:rPr>
              <a:t>Customer </a:t>
            </a:r>
            <a:r>
              <a:rPr lang="en-US" spc="-60" dirty="0" smtClean="0">
                <a:latin typeface="Arial"/>
                <a:cs typeface="Arial"/>
              </a:rPr>
              <a:t>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8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3" name="Picture 2" descr="red_question_butt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280" y="1143552"/>
            <a:ext cx="3710650" cy="35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6200" y="-19050"/>
            <a:ext cx="9220200" cy="516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667" y="-42863"/>
            <a:ext cx="9220200" cy="5186363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>
          <a:xfrm>
            <a:off x="457200" y="257175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  <a:cs typeface="Arial Black"/>
              </a:rPr>
              <a:t>John Keltner			</a:t>
            </a:r>
          </a:p>
          <a:p>
            <a:pPr algn="l"/>
            <a:r>
              <a:rPr lang="en-US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Arecont Vision Regional  Manager		</a:t>
            </a:r>
          </a:p>
          <a:p>
            <a:pPr algn="l"/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718535"/>
            <a:ext cx="8197403" cy="8250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2500" dirty="0" smtClean="0">
                <a:solidFill>
                  <a:srgbClr val="FF0000"/>
                </a:solidFill>
                <a:effectLst/>
              </a:rPr>
              <a:t>Thank You</a:t>
            </a:r>
            <a:endParaRPr lang="en-US" sz="2500" spc="-60" dirty="0"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96"/>
          <a:stretch/>
        </p:blipFill>
        <p:spPr>
          <a:xfrm>
            <a:off x="-594782" y="4469488"/>
            <a:ext cx="9802282" cy="5998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04" y="3349597"/>
            <a:ext cx="5905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8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09600" y="1733550"/>
            <a:ext cx="9144000" cy="533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altLang="zh-CN" sz="2500" b="1" dirty="0" smtClean="0">
                <a:solidFill>
                  <a:srgbClr val="E10209"/>
                </a:solidFill>
                <a:effectLst/>
                <a:latin typeface="+mj-lt"/>
              </a:rPr>
              <a:t>Megapixel</a:t>
            </a:r>
            <a:r>
              <a:rPr lang="zh-CN" altLang="en-US" sz="2500" b="1" dirty="0" smtClean="0">
                <a:solidFill>
                  <a:srgbClr val="E10209"/>
                </a:solidFill>
                <a:effectLst/>
                <a:latin typeface="+mj-lt"/>
              </a:rPr>
              <a:t> </a:t>
            </a:r>
            <a:r>
              <a:rPr lang="en-US" altLang="zh-CN" sz="2500" b="1" dirty="0" smtClean="0">
                <a:solidFill>
                  <a:srgbClr val="E10209"/>
                </a:solidFill>
                <a:effectLst/>
                <a:latin typeface="+mj-lt"/>
              </a:rPr>
              <a:t>Technology:</a:t>
            </a:r>
          </a:p>
          <a:p>
            <a:endParaRPr lang="en-US" altLang="zh-CN" sz="2500" b="1" dirty="0" smtClean="0">
              <a:solidFill>
                <a:srgbClr val="E10209"/>
              </a:solidFill>
              <a:effectLst/>
              <a:latin typeface="+mj-lt"/>
            </a:endParaRPr>
          </a:p>
          <a:p>
            <a:r>
              <a:rPr lang="en-US" altLang="zh-CN" sz="2500" b="1" dirty="0" smtClean="0">
                <a:solidFill>
                  <a:srgbClr val="E10209"/>
                </a:solidFill>
                <a:effectLst/>
                <a:latin typeface="+mj-lt"/>
              </a:rPr>
              <a:t>Changing</a:t>
            </a:r>
            <a:r>
              <a:rPr lang="zh-CN" altLang="en-US" sz="2500" b="1" dirty="0" smtClean="0">
                <a:solidFill>
                  <a:srgbClr val="E10209"/>
                </a:solidFill>
                <a:effectLst/>
                <a:latin typeface="+mj-lt"/>
              </a:rPr>
              <a:t> </a:t>
            </a:r>
            <a:r>
              <a:rPr lang="en-US" altLang="zh-CN" sz="2500" b="1" dirty="0" smtClean="0">
                <a:solidFill>
                  <a:srgbClr val="E10209"/>
                </a:solidFill>
                <a:effectLst/>
                <a:latin typeface="+mj-lt"/>
              </a:rPr>
              <a:t>the</a:t>
            </a:r>
            <a:r>
              <a:rPr lang="zh-CN" altLang="en-US" sz="2500" b="1" dirty="0" smtClean="0">
                <a:solidFill>
                  <a:srgbClr val="E10209"/>
                </a:solidFill>
                <a:effectLst/>
                <a:latin typeface="+mj-lt"/>
              </a:rPr>
              <a:t> </a:t>
            </a:r>
            <a:r>
              <a:rPr lang="en-US" altLang="zh-CN" sz="2500" b="1" dirty="0" smtClean="0">
                <a:solidFill>
                  <a:srgbClr val="E10209"/>
                </a:solidFill>
                <a:effectLst/>
                <a:latin typeface="+mj-lt"/>
              </a:rPr>
              <a:t>Banking</a:t>
            </a:r>
            <a:r>
              <a:rPr lang="zh-CN" altLang="en-US" sz="2500" b="1" dirty="0" smtClean="0">
                <a:solidFill>
                  <a:srgbClr val="E10209"/>
                </a:solidFill>
                <a:effectLst/>
                <a:latin typeface="+mj-lt"/>
              </a:rPr>
              <a:t> </a:t>
            </a:r>
            <a:r>
              <a:rPr lang="en-US" altLang="zh-CN" sz="2500" b="1" dirty="0" smtClean="0">
                <a:solidFill>
                  <a:srgbClr val="E10209"/>
                </a:solidFill>
                <a:effectLst/>
                <a:latin typeface="+mj-lt"/>
              </a:rPr>
              <a:t>Landscape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“How I Shot the Bear”</a:t>
            </a:r>
            <a:endParaRPr lang="en-US" dirty="0"/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609600" y="287655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Chris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Sessa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  <a:p>
            <a:pPr algn="l"/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Director of Sales Eastern NA</a:t>
            </a:r>
          </a:p>
          <a:p>
            <a:pPr algn="l"/>
            <a:r>
              <a:rPr 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csessa@arecontvision.com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6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rroundVideo_Family_Fou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61683"/>
            <a:ext cx="3497943" cy="18601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01687" y="2100583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 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25343" y="1859887"/>
            <a:ext cx="4795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</a:rPr>
              <a:t> </a:t>
            </a:r>
            <a:endParaRPr lang="en-US" sz="800" dirty="0">
              <a:solidFill>
                <a:prstClr val="black">
                  <a:lumMod val="65000"/>
                  <a:lumOff val="35000"/>
                </a:prstClr>
              </a:solidFill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5049" y="1865633"/>
            <a:ext cx="5041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prstClr val="black">
                  <a:lumMod val="65000"/>
                  <a:lumOff val="35000"/>
                </a:prstClr>
              </a:solidFill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40150" y="4256902"/>
            <a:ext cx="1731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E10209"/>
                </a:solidFill>
                <a:cs typeface="Arial"/>
              </a:rPr>
              <a:t>Surround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Video</a:t>
            </a:r>
            <a:r>
              <a:rPr lang="en-US" sz="1200" baseline="300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®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41760" y="4025901"/>
            <a:ext cx="911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</a:rPr>
              <a:t>360º WDR</a:t>
            </a:r>
            <a:endParaRPr lang="en-US" sz="800" dirty="0">
              <a:solidFill>
                <a:prstClr val="black">
                  <a:lumMod val="65000"/>
                  <a:lumOff val="35000"/>
                </a:prstClr>
              </a:solidFill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974496" y="4025901"/>
            <a:ext cx="648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</a:rPr>
              <a:t>180º</a:t>
            </a:r>
            <a:endParaRPr lang="en-US" sz="800" dirty="0">
              <a:solidFill>
                <a:prstClr val="black">
                  <a:lumMod val="65000"/>
                  <a:lumOff val="35000"/>
                </a:prstClr>
              </a:solidFill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398104" y="4025901"/>
            <a:ext cx="642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</a:rPr>
              <a:t>360º</a:t>
            </a:r>
            <a:endParaRPr lang="en-US" sz="800" dirty="0">
              <a:solidFill>
                <a:prstClr val="black">
                  <a:lumMod val="65000"/>
                  <a:lumOff val="35000"/>
                </a:prstClr>
              </a:solidFill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38891" y="1865633"/>
            <a:ext cx="2530475" cy="511949"/>
            <a:chOff x="1421335" y="1865633"/>
            <a:chExt cx="2530475" cy="511949"/>
          </a:xfrm>
        </p:grpSpPr>
        <p:sp>
          <p:nvSpPr>
            <p:cNvPr id="45" name="TextBox 44"/>
            <p:cNvSpPr txBox="1"/>
            <p:nvPr/>
          </p:nvSpPr>
          <p:spPr>
            <a:xfrm>
              <a:off x="1589610" y="2100583"/>
              <a:ext cx="2362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rgbClr val="E10209"/>
                  </a:solidFill>
                  <a:cs typeface="Arial"/>
                </a:rPr>
                <a:t>Mega</a:t>
              </a:r>
              <a:r>
                <a:rPr lang="en-US" sz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Ball</a:t>
              </a:r>
              <a:r>
                <a:rPr lang="en-US" sz="1200" baseline="30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®</a:t>
              </a:r>
              <a:r>
                <a: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 / </a:t>
              </a:r>
              <a:r>
                <a:rPr lang="en-US" sz="1200" b="1" dirty="0" err="1" smtClean="0">
                  <a:solidFill>
                    <a:srgbClr val="E10209"/>
                  </a:solidFill>
                  <a:cs typeface="Arial"/>
                </a:rPr>
                <a:t>Mega</a:t>
              </a:r>
              <a:r>
                <a:rPr lang="en-US" sz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Ball</a:t>
              </a:r>
              <a:r>
                <a:rPr lang="en-US" sz="1200" baseline="30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®</a:t>
              </a:r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 </a:t>
              </a:r>
              <a:r>
                <a: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2</a:t>
              </a:r>
              <a:endPara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21335" y="1865633"/>
              <a:ext cx="12315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/>
                </a:rPr>
                <a:t>Recessed </a:t>
              </a:r>
              <a:r>
                <a:rPr lang="en-US" sz="8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/>
                </a:rPr>
                <a:t>Dome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369155" y="1865633"/>
              <a:ext cx="84114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/>
                </a:rPr>
                <a:t>Dome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99850" y="1865633"/>
              <a:ext cx="84114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/>
                </a:rPr>
                <a:t>Wall Mount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52400" y="30480"/>
            <a:ext cx="60960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prstClr val="black"/>
                </a:solidFill>
              </a:rPr>
              <a:t>Products used</a:t>
            </a:r>
            <a:endParaRPr lang="en-US" sz="1900" baseline="100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55568" y="695964"/>
            <a:ext cx="2619130" cy="1780538"/>
            <a:chOff x="355602" y="2753368"/>
            <a:chExt cx="2619130" cy="1780538"/>
          </a:xfrm>
        </p:grpSpPr>
        <p:pic>
          <p:nvPicPr>
            <p:cNvPr id="14" name="Picture 13" descr="MegaDome2_Family_wManual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2" y="2753368"/>
              <a:ext cx="2389716" cy="143383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40318" y="4256907"/>
              <a:ext cx="1447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E10209"/>
                  </a:solidFill>
                  <a:cs typeface="Arial"/>
                </a:rPr>
                <a:t>Mega</a:t>
              </a:r>
              <a:r>
                <a:rPr lang="en-US" sz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Dome</a:t>
              </a:r>
              <a:r>
                <a:rPr lang="en-US" sz="1200" baseline="300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®</a:t>
              </a:r>
              <a:r>
                <a: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 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62052" y="4025906"/>
              <a:ext cx="7442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/>
                </a:rPr>
                <a:t>IR Model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76252" y="4025906"/>
              <a:ext cx="7442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/>
                </a:rPr>
                <a:t>Standard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85384" y="4025906"/>
              <a:ext cx="13893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/>
                </a:rPr>
                <a:t>Manual Lens</a:t>
              </a:r>
              <a:endParaRPr lang="en-US" sz="80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8200" y="887732"/>
            <a:ext cx="2090137" cy="1489850"/>
            <a:chOff x="-242287" y="887732"/>
            <a:chExt cx="2090137" cy="1489850"/>
          </a:xfrm>
        </p:grpSpPr>
        <p:sp>
          <p:nvSpPr>
            <p:cNvPr id="84" name="Oval 83"/>
            <p:cNvSpPr/>
            <p:nvPr/>
          </p:nvSpPr>
          <p:spPr>
            <a:xfrm>
              <a:off x="-242287" y="887732"/>
              <a:ext cx="2090137" cy="69850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26000"/>
              </a:schemeClr>
            </a:solidFill>
            <a:ln>
              <a:noFill/>
            </a:ln>
            <a:effectLst>
              <a:softEdge rad="2286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98830" y="2100583"/>
              <a:ext cx="13585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rgbClr val="E10209"/>
                  </a:solidFill>
                  <a:cs typeface="Arial"/>
                </a:rPr>
                <a:t>Micro</a:t>
              </a:r>
              <a:r>
                <a:rPr lang="en-US" sz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Dome</a:t>
              </a:r>
              <a:r>
                <a:rPr lang="en-US" sz="1200" baseline="30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/>
                </a:rPr>
                <a:t>®</a:t>
              </a:r>
              <a:endPara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36172" y="1863910"/>
              <a:ext cx="5147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/>
                </a:rPr>
                <a:t>Flush</a:t>
              </a:r>
              <a:endParaRPr lang="en-US" sz="80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2378" y="1863910"/>
              <a:ext cx="8568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/>
                </a:rPr>
                <a:t>Surface</a:t>
              </a:r>
              <a:endParaRPr lang="en-US" sz="800" dirty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</a:endParaRPr>
            </a:p>
          </p:txBody>
        </p:sp>
      </p:grpSp>
      <p:pic>
        <p:nvPicPr>
          <p:cNvPr id="22" name="Picture 21" descr="MegaBall_Combo_Famil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38" y="849444"/>
            <a:ext cx="2347182" cy="110628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206448" y="4025901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/>
              </a:rPr>
              <a:t>180º WDR</a:t>
            </a:r>
            <a:endParaRPr lang="en-US" sz="800" dirty="0">
              <a:solidFill>
                <a:prstClr val="black">
                  <a:lumMod val="65000"/>
                  <a:lumOff val="35000"/>
                </a:prstClr>
              </a:solidFill>
              <a:cs typeface="Arial"/>
            </a:endParaRPr>
          </a:p>
        </p:txBody>
      </p:sp>
      <p:pic>
        <p:nvPicPr>
          <p:cNvPr id="21" name="Picture 20" descr="MicroDome_Surface_Front_fla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87" y="819150"/>
            <a:ext cx="1209221" cy="1209221"/>
          </a:xfrm>
          <a:prstGeom prst="rect">
            <a:avLst/>
          </a:prstGeom>
        </p:spPr>
      </p:pic>
      <p:pic>
        <p:nvPicPr>
          <p:cNvPr id="10" name="Picture 9" descr="MicroDome_Flush_Front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r="16769"/>
          <a:stretch/>
        </p:blipFill>
        <p:spPr>
          <a:xfrm>
            <a:off x="1132497" y="763809"/>
            <a:ext cx="1173238" cy="1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Article:  </a:t>
            </a:r>
            <a:r>
              <a:rPr lang="en-US" dirty="0" smtClean="0"/>
              <a:t>securityworldhotel.com July 2, 2014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02" y="1137989"/>
            <a:ext cx="7933595" cy="340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8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7543800" cy="533399"/>
          </a:xfrm>
        </p:spPr>
        <p:txBody>
          <a:bodyPr>
            <a:normAutofit/>
          </a:bodyPr>
          <a:lstStyle/>
          <a:p>
            <a:r>
              <a:rPr lang="en-US" dirty="0" err="1" smtClean="0"/>
              <a:t>MegaLab</a:t>
            </a:r>
            <a:r>
              <a:rPr lang="en-US" dirty="0" smtClean="0"/>
              <a:t> 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2951"/>
            <a:ext cx="8686800" cy="16002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Certify VMS platforms for camera &amp; feature integration and load testing</a:t>
            </a:r>
          </a:p>
          <a:p>
            <a:r>
              <a:rPr lang="en-US" sz="2400" dirty="0" smtClean="0"/>
              <a:t>100+ cameras representing all makes and models</a:t>
            </a:r>
          </a:p>
          <a:p>
            <a:r>
              <a:rPr lang="en-US" sz="2400" dirty="0"/>
              <a:t>Large project pre-deployment testing</a:t>
            </a:r>
          </a:p>
          <a:p>
            <a:r>
              <a:rPr lang="en-US" sz="2400" dirty="0" smtClean="0"/>
              <a:t>Troubleshooting complete systems</a:t>
            </a:r>
          </a:p>
        </p:txBody>
      </p:sp>
      <p:pic>
        <p:nvPicPr>
          <p:cNvPr id="5" name="Picture 2" descr="C:\Documents and Settings\jschimpf\My Documents\Arecont Vision (temp)\Programs\Technology Partner Program\MegaLab\Photos\MegaLab Pan small.JPG"/>
          <p:cNvPicPr>
            <a:picLocks noChangeAspect="1" noChangeArrowheads="1"/>
          </p:cNvPicPr>
          <p:nvPr/>
        </p:nvPicPr>
        <p:blipFill rotWithShape="1">
          <a:blip r:embed="rId2" cstate="print"/>
          <a:srcRect b="6066"/>
          <a:stretch/>
        </p:blipFill>
        <p:spPr bwMode="auto">
          <a:xfrm>
            <a:off x="28576" y="2371725"/>
            <a:ext cx="9076104" cy="27059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91440" y="4324349"/>
            <a:ext cx="8961120" cy="83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12700"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MegaLab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9" descr="C:\Documents and Settings\jschimpf\My Documents\Arecont Vision (temp)\Programs\Technology Partner Program\MegaLab\Logos\MegaLab Logo White Very Low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0905" y="1733550"/>
            <a:ext cx="1447800" cy="519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9845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Areas for camera coverage </a:t>
            </a:r>
            <a:endParaRPr lang="en-US" dirty="0"/>
          </a:p>
        </p:txBody>
      </p:sp>
      <p:pic>
        <p:nvPicPr>
          <p:cNvPr id="4" name="Picture 17" descr="cam1#2006-01-06@10-09">
            <a:hlinkClick r:id="rId2" action="ppaction://hlinkfile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257800" y="2800350"/>
            <a:ext cx="1874754" cy="1387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26"/>
          <p:cNvGrpSpPr/>
          <p:nvPr/>
        </p:nvGrpSpPr>
        <p:grpSpPr>
          <a:xfrm>
            <a:off x="4114800" y="1173627"/>
            <a:ext cx="4876800" cy="978268"/>
            <a:chOff x="3756488" y="1402227"/>
            <a:chExt cx="5160335" cy="1057448"/>
          </a:xfrm>
        </p:grpSpPr>
        <p:pic>
          <p:nvPicPr>
            <p:cNvPr id="7" name="Picture 18" descr="Inside of Logistics Facility - Arecont quad sensor camera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6488" y="1434150"/>
              <a:ext cx="5160335" cy="10255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3758414" y="1402227"/>
              <a:ext cx="961033" cy="33268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Lobby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1"/>
          <p:cNvGrpSpPr/>
          <p:nvPr/>
        </p:nvGrpSpPr>
        <p:grpSpPr>
          <a:xfrm>
            <a:off x="2514600" y="2724150"/>
            <a:ext cx="1981199" cy="1447800"/>
            <a:chOff x="4135516" y="5458346"/>
            <a:chExt cx="2208956" cy="1399650"/>
          </a:xfrm>
        </p:grpSpPr>
        <p:pic>
          <p:nvPicPr>
            <p:cNvPr id="13" name="Picture 28" descr="av5100day5">
              <a:hlinkClick r:id="rId6" action="ppaction://hlinkfile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1127" y="5486396"/>
              <a:ext cx="2173345" cy="1371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4135516" y="5458346"/>
              <a:ext cx="1104479" cy="30777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Teller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2400" y="1047750"/>
            <a:ext cx="1807508" cy="1219618"/>
            <a:chOff x="430995" y="1345585"/>
            <a:chExt cx="1855005" cy="1309907"/>
          </a:xfrm>
        </p:grpSpPr>
        <p:pic>
          <p:nvPicPr>
            <p:cNvPr id="20" name="Picture 19" descr="Lucky Eagle Casino.JPG">
              <a:hlinkClick r:id="rId8" action="ppaction://hlinkfile"/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1459309"/>
              <a:ext cx="1828800" cy="119618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430995" y="1345585"/>
              <a:ext cx="748581" cy="561954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3MP Teller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05597" y="986601"/>
            <a:ext cx="1808606" cy="1447800"/>
            <a:chOff x="429868" y="3367122"/>
            <a:chExt cx="1856132" cy="1304662"/>
          </a:xfrm>
        </p:grpSpPr>
        <p:pic>
          <p:nvPicPr>
            <p:cNvPr id="23" name="Picture 22" descr="Convenience Store $100 bill.jpe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7200" y="3475602"/>
              <a:ext cx="1828800" cy="119618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429868" y="3367122"/>
              <a:ext cx="625619" cy="2773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ATM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2400" y="2800350"/>
            <a:ext cx="1812373" cy="1301756"/>
            <a:chOff x="426002" y="5241919"/>
            <a:chExt cx="1859998" cy="1398125"/>
          </a:xfrm>
        </p:grpSpPr>
        <p:pic>
          <p:nvPicPr>
            <p:cNvPr id="26" name="Picture 30" descr="Two Men at Teller - AV3100M">
              <a:hlinkClick r:id="rId12" action="ppaction://hlinkfile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7200" y="5268128"/>
              <a:ext cx="1828800" cy="13719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426002" y="5241919"/>
              <a:ext cx="703821" cy="330562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Lobby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35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4851400" y="933450"/>
            <a:ext cx="3949700" cy="372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b="1"/>
              <a:t> 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75000"/>
              </a:spcBef>
            </a:pPr>
            <a:r>
              <a:rPr lang="en-US" b="1"/>
              <a:t> 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</a:pPr>
            <a:endParaRPr lang="en-US" sz="2400" b="1" i="1">
              <a:solidFill>
                <a:srgbClr val="404040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93914" y="1078180"/>
            <a:ext cx="8229600" cy="440375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kern="0" dirty="0" smtClean="0">
                <a:latin typeface="+mn-lt"/>
              </a:rPr>
              <a:t>ATM (25’ x 12’), Lobby (60’ x 40’), Teller Station (20’ x 10’)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1676400" y="3763749"/>
            <a:ext cx="1371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2305050" y="1420599"/>
            <a:ext cx="342900" cy="2286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95400" y="1363449"/>
            <a:ext cx="990600" cy="171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12034" y="1363450"/>
            <a:ext cx="469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ATM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7162800" y="2334999"/>
            <a:ext cx="1066800" cy="148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3162300" y="1706349"/>
            <a:ext cx="685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05200" y="1592049"/>
            <a:ext cx="3429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6734175" y="1563474"/>
            <a:ext cx="40005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Merge 24"/>
          <p:cNvSpPr/>
          <p:nvPr/>
        </p:nvSpPr>
        <p:spPr>
          <a:xfrm rot="10800000">
            <a:off x="3892623" y="1477749"/>
            <a:ext cx="685800" cy="514350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erge 25"/>
          <p:cNvSpPr/>
          <p:nvPr/>
        </p:nvSpPr>
        <p:spPr>
          <a:xfrm rot="10800000">
            <a:off x="6026223" y="1477749"/>
            <a:ext cx="685800" cy="514350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Merge 26"/>
          <p:cNvSpPr/>
          <p:nvPr/>
        </p:nvSpPr>
        <p:spPr>
          <a:xfrm rot="10800000">
            <a:off x="5340423" y="1477749"/>
            <a:ext cx="685800" cy="514350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Merge 27"/>
          <p:cNvSpPr/>
          <p:nvPr/>
        </p:nvSpPr>
        <p:spPr>
          <a:xfrm rot="10800000">
            <a:off x="4578423" y="1477749"/>
            <a:ext cx="685800" cy="514350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8926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1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5784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2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312541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3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9500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4</a:t>
            </a:r>
            <a:endParaRPr lang="en-US" sz="1200" dirty="0"/>
          </a:p>
        </p:txBody>
      </p:sp>
      <p:sp>
        <p:nvSpPr>
          <p:cNvPr id="33" name="Flowchart: Merge 32"/>
          <p:cNvSpPr/>
          <p:nvPr/>
        </p:nvSpPr>
        <p:spPr>
          <a:xfrm rot="21009557">
            <a:off x="1775550" y="2429375"/>
            <a:ext cx="685800" cy="914478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Merge 33"/>
          <p:cNvSpPr/>
          <p:nvPr/>
        </p:nvSpPr>
        <p:spPr>
          <a:xfrm rot="8824260">
            <a:off x="893623" y="1328588"/>
            <a:ext cx="1254126" cy="1482238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Merge 34"/>
          <p:cNvSpPr/>
          <p:nvPr/>
        </p:nvSpPr>
        <p:spPr>
          <a:xfrm rot="19910007">
            <a:off x="686744" y="2818841"/>
            <a:ext cx="685800" cy="577335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Merge 35"/>
          <p:cNvSpPr/>
          <p:nvPr/>
        </p:nvSpPr>
        <p:spPr>
          <a:xfrm rot="13092409">
            <a:off x="1437252" y="1500968"/>
            <a:ext cx="865184" cy="1123167"/>
          </a:xfrm>
          <a:prstGeom prst="flowChartMerg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Merge 36"/>
          <p:cNvSpPr/>
          <p:nvPr/>
        </p:nvSpPr>
        <p:spPr>
          <a:xfrm rot="18490578">
            <a:off x="6038433" y="2067182"/>
            <a:ext cx="1090682" cy="679172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Merge 37"/>
          <p:cNvSpPr/>
          <p:nvPr/>
        </p:nvSpPr>
        <p:spPr>
          <a:xfrm rot="6319141">
            <a:off x="2926409" y="2584810"/>
            <a:ext cx="700381" cy="1482354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21" idx="1"/>
          </p:cNvCxnSpPr>
          <p:nvPr/>
        </p:nvCxnSpPr>
        <p:spPr>
          <a:xfrm rot="10800000" flipH="1">
            <a:off x="7162800" y="3077949"/>
            <a:ext cx="1066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38200" y="1363449"/>
            <a:ext cx="739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8200" y="4449549"/>
            <a:ext cx="739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6686550" y="2906499"/>
            <a:ext cx="30861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152400" y="3763749"/>
            <a:ext cx="1371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209550" y="1992099"/>
            <a:ext cx="12573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1962150" y="2106399"/>
            <a:ext cx="8001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467601" y="2563599"/>
            <a:ext cx="5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391401" y="3363699"/>
            <a:ext cx="5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</a:t>
            </a:r>
            <a:endParaRPr lang="en-US" sz="1200" dirty="0"/>
          </a:p>
        </p:txBody>
      </p:sp>
      <p:cxnSp>
        <p:nvCxnSpPr>
          <p:cNvPr id="48" name="Straight Connector 47"/>
          <p:cNvCxnSpPr/>
          <p:nvPr/>
        </p:nvCxnSpPr>
        <p:spPr>
          <a:xfrm rot="10800000">
            <a:off x="838200" y="3477999"/>
            <a:ext cx="1524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143000" y="3706599"/>
            <a:ext cx="932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Conference </a:t>
            </a:r>
          </a:p>
          <a:p>
            <a:pPr algn="ctr"/>
            <a:r>
              <a:rPr lang="en-US" sz="1200" dirty="0" smtClean="0"/>
              <a:t>Room</a:t>
            </a:r>
            <a:endParaRPr lang="en-US" sz="1200" dirty="0"/>
          </a:p>
        </p:txBody>
      </p:sp>
      <p:cxnSp>
        <p:nvCxnSpPr>
          <p:cNvPr id="50" name="Straight Connector 49"/>
          <p:cNvCxnSpPr/>
          <p:nvPr/>
        </p:nvCxnSpPr>
        <p:spPr>
          <a:xfrm rot="10800000">
            <a:off x="4114800" y="3249399"/>
            <a:ext cx="1143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914775" y="3449424"/>
            <a:ext cx="400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14800" y="3649449"/>
            <a:ext cx="304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4305300" y="3535149"/>
            <a:ext cx="228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419600" y="3420849"/>
            <a:ext cx="83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5172075" y="3335124"/>
            <a:ext cx="171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4495800" y="3477999"/>
            <a:ext cx="152400" cy="114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800600" y="3477999"/>
            <a:ext cx="152400" cy="114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Merge 57"/>
          <p:cNvSpPr/>
          <p:nvPr/>
        </p:nvSpPr>
        <p:spPr>
          <a:xfrm rot="19297969">
            <a:off x="5441038" y="3121902"/>
            <a:ext cx="1942448" cy="1133822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rot="10800000">
            <a:off x="7722884" y="2049249"/>
            <a:ext cx="506716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>
            <a:off x="2362200" y="2049249"/>
            <a:ext cx="5029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114801" y="3213100"/>
            <a:ext cx="1141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Greeter Station</a:t>
            </a:r>
            <a:endParaRPr lang="en-US" sz="1200" dirty="0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15920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344" y="142059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1" y="13634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1" y="13634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826270" y="2481030"/>
            <a:ext cx="196243" cy="13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81801" y="41066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1" y="13634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1" y="13634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406670" y="3109680"/>
            <a:ext cx="196243" cy="13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066801" y="33065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057401" y="33065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Pentagon 4"/>
          <p:cNvSpPr/>
          <p:nvPr/>
        </p:nvSpPr>
        <p:spPr bwMode="auto">
          <a:xfrm>
            <a:off x="0" y="573529"/>
            <a:ext cx="7722884" cy="421481"/>
          </a:xfrm>
          <a:prstGeom prst="rect">
            <a:avLst/>
          </a:prstGeom>
          <a:solidFill>
            <a:srgbClr val="00206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47961" rIns="85344" anchor="ctr"/>
          <a:lstStyle/>
          <a:p>
            <a:pPr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</a:rPr>
              <a:t>Traditional Branch Security – Analog Cameras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9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4851400" y="933450"/>
            <a:ext cx="3949700" cy="372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b="1"/>
              <a:t> 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75000"/>
              </a:spcBef>
            </a:pPr>
            <a:r>
              <a:rPr lang="en-US" b="1"/>
              <a:t> 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</a:pPr>
            <a:endParaRPr lang="en-US" sz="2400" b="1" i="1">
              <a:solidFill>
                <a:srgbClr val="404040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93914" y="1078180"/>
            <a:ext cx="8229600" cy="440375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kern="0" dirty="0" smtClean="0">
                <a:latin typeface="+mn-lt"/>
              </a:rPr>
              <a:t>ATM (25’ x 12’), Lobby (60’ x 40’), Teller Station (20’ x 10’)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1676400" y="3763749"/>
            <a:ext cx="1371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2305050" y="1420599"/>
            <a:ext cx="342900" cy="2286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95400" y="1363449"/>
            <a:ext cx="990600" cy="171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12034" y="1363450"/>
            <a:ext cx="469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ATM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7162800" y="2334999"/>
            <a:ext cx="1066800" cy="148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3162300" y="1706349"/>
            <a:ext cx="685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05200" y="1592049"/>
            <a:ext cx="3429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6734175" y="1563474"/>
            <a:ext cx="40005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926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1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5784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2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312541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3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9500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4</a:t>
            </a:r>
            <a:endParaRPr lang="en-US" sz="1200" dirty="0"/>
          </a:p>
        </p:txBody>
      </p:sp>
      <p:sp>
        <p:nvSpPr>
          <p:cNvPr id="33" name="Flowchart: Merge 32"/>
          <p:cNvSpPr/>
          <p:nvPr/>
        </p:nvSpPr>
        <p:spPr>
          <a:xfrm rot="21009557">
            <a:off x="1775550" y="2429375"/>
            <a:ext cx="685800" cy="914478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Merge 33"/>
          <p:cNvSpPr/>
          <p:nvPr/>
        </p:nvSpPr>
        <p:spPr>
          <a:xfrm rot="8824260">
            <a:off x="893623" y="1328588"/>
            <a:ext cx="1254126" cy="1482238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Merge 34"/>
          <p:cNvSpPr/>
          <p:nvPr/>
        </p:nvSpPr>
        <p:spPr>
          <a:xfrm rot="19910007">
            <a:off x="686744" y="2818841"/>
            <a:ext cx="685800" cy="577335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Merge 35"/>
          <p:cNvSpPr/>
          <p:nvPr/>
        </p:nvSpPr>
        <p:spPr>
          <a:xfrm rot="13092409">
            <a:off x="1437252" y="1500968"/>
            <a:ext cx="865184" cy="1123167"/>
          </a:xfrm>
          <a:prstGeom prst="flowChartMerg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21" idx="1"/>
          </p:cNvCxnSpPr>
          <p:nvPr/>
        </p:nvCxnSpPr>
        <p:spPr>
          <a:xfrm rot="10800000" flipH="1">
            <a:off x="7162800" y="3077949"/>
            <a:ext cx="1066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38200" y="1363449"/>
            <a:ext cx="739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8200" y="4449549"/>
            <a:ext cx="739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6686550" y="2906499"/>
            <a:ext cx="30861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152400" y="3763749"/>
            <a:ext cx="1371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209550" y="1992099"/>
            <a:ext cx="12573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1962150" y="2106399"/>
            <a:ext cx="8001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467601" y="2563599"/>
            <a:ext cx="5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391401" y="3363699"/>
            <a:ext cx="5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</a:t>
            </a:r>
            <a:endParaRPr lang="en-US" sz="1200" dirty="0"/>
          </a:p>
        </p:txBody>
      </p:sp>
      <p:cxnSp>
        <p:nvCxnSpPr>
          <p:cNvPr id="48" name="Straight Connector 47"/>
          <p:cNvCxnSpPr/>
          <p:nvPr/>
        </p:nvCxnSpPr>
        <p:spPr>
          <a:xfrm rot="10800000">
            <a:off x="838200" y="3477999"/>
            <a:ext cx="1524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143000" y="3706599"/>
            <a:ext cx="932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Conference </a:t>
            </a:r>
          </a:p>
          <a:p>
            <a:pPr algn="ctr"/>
            <a:r>
              <a:rPr lang="en-US" sz="1200" dirty="0" smtClean="0"/>
              <a:t>Room</a:t>
            </a:r>
            <a:endParaRPr lang="en-US" sz="1200" dirty="0"/>
          </a:p>
        </p:txBody>
      </p:sp>
      <p:cxnSp>
        <p:nvCxnSpPr>
          <p:cNvPr id="50" name="Straight Connector 49"/>
          <p:cNvCxnSpPr/>
          <p:nvPr/>
        </p:nvCxnSpPr>
        <p:spPr>
          <a:xfrm rot="10800000">
            <a:off x="4114800" y="3249399"/>
            <a:ext cx="1143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914775" y="3449424"/>
            <a:ext cx="400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14800" y="3649449"/>
            <a:ext cx="304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4305300" y="3535149"/>
            <a:ext cx="228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419600" y="3420849"/>
            <a:ext cx="83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5172075" y="3335124"/>
            <a:ext cx="171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4495800" y="3477999"/>
            <a:ext cx="152400" cy="114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800600" y="3477999"/>
            <a:ext cx="152400" cy="114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rot="10800000">
            <a:off x="7722884" y="2049249"/>
            <a:ext cx="506716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>
            <a:off x="2362200" y="2049249"/>
            <a:ext cx="5029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114801" y="3213100"/>
            <a:ext cx="1141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Greeter Station</a:t>
            </a:r>
            <a:endParaRPr lang="en-US" sz="1200" dirty="0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15920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344" y="142059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066801" y="33065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057401" y="33065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ctangle 57"/>
          <p:cNvSpPr/>
          <p:nvPr/>
        </p:nvSpPr>
        <p:spPr>
          <a:xfrm>
            <a:off x="2286000" y="2350152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 smtClean="0">
                <a:solidFill>
                  <a:srgbClr val="FFFFFF"/>
                </a:solidFill>
              </a:rPr>
              <a:t>Traditional Branch Security – Analog Cameras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4" name="Pentagon 4"/>
          <p:cNvSpPr/>
          <p:nvPr/>
        </p:nvSpPr>
        <p:spPr bwMode="auto">
          <a:xfrm>
            <a:off x="0" y="573529"/>
            <a:ext cx="6369769" cy="421481"/>
          </a:xfrm>
          <a:prstGeom prst="rect">
            <a:avLst/>
          </a:prstGeom>
          <a:solidFill>
            <a:srgbClr val="00206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47961" rIns="85344" anchor="ctr"/>
          <a:lstStyle/>
          <a:p>
            <a:pPr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</a:rPr>
              <a:t>ATM – Still Shots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8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C:\Documents and Settings\Cmullins\Desktop\Citi\Citi Analog Images\IMAGE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" y="1688116"/>
            <a:ext cx="207907" cy="1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0625" y="1643467"/>
            <a:ext cx="207907" cy="1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7788" y="1609535"/>
            <a:ext cx="207907" cy="1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0625" y="1648825"/>
            <a:ext cx="207907" cy="1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4950" y="1572033"/>
            <a:ext cx="207907" cy="1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" y="666750"/>
            <a:ext cx="140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Analog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27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Cmullins\Desktop\Citi\Citi Analog Images\IMAGE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0" y="5905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Analog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Cmullins\Desktop\Citi\Citi Analog Images\IMAGE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4719" y="394576"/>
            <a:ext cx="7620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9679" y="357466"/>
            <a:ext cx="7620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5374" y="375279"/>
            <a:ext cx="7620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" y="394576"/>
            <a:ext cx="170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Analog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7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Megapixel Marketplace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136525" y="822723"/>
          <a:ext cx="8870950" cy="4218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0" y="857250"/>
            <a:ext cx="1828800" cy="5143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Data from IMS Research March 2009</a:t>
            </a:r>
          </a:p>
          <a:p>
            <a:pPr algn="ctr"/>
            <a:r>
              <a:rPr lang="en-US" sz="1400" dirty="0" smtClean="0"/>
              <a:t>2007-2012</a:t>
            </a:r>
            <a:endParaRPr lang="en-US" sz="1400" dirty="0"/>
          </a:p>
        </p:txBody>
      </p:sp>
      <p:pic>
        <p:nvPicPr>
          <p:cNvPr id="1026" name="Picture 2" descr="C:\Documents and Settings\csessa\My Documents\My Pictures\Citigroup Shots\citi 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476250"/>
            <a:ext cx="97536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438150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After with  3 megapixel WDR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29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912" y="1472888"/>
            <a:ext cx="3714077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496" y="1850131"/>
            <a:ext cx="3841603" cy="175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5443229" y="2169024"/>
            <a:ext cx="319396" cy="12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6412397" y="2290467"/>
            <a:ext cx="319396" cy="12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493485" y="2469061"/>
            <a:ext cx="352734" cy="13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15780" y="4115789"/>
            <a:ext cx="193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8297" y="3585529"/>
            <a:ext cx="193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33043" y="488562"/>
            <a:ext cx="4087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High Quality</a:t>
            </a:r>
          </a:p>
          <a:p>
            <a:pPr algn="ctr"/>
            <a:r>
              <a:rPr lang="en-US" sz="3200" b="1" dirty="0" smtClean="0"/>
              <a:t>Zoomed in Views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6962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4851400" y="933450"/>
            <a:ext cx="3949700" cy="372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b="1"/>
              <a:t> 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75000"/>
              </a:spcBef>
            </a:pPr>
            <a:r>
              <a:rPr lang="en-US" b="1"/>
              <a:t> 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</a:pPr>
            <a:endParaRPr lang="en-US" sz="2400" b="1" i="1">
              <a:solidFill>
                <a:srgbClr val="404040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93914" y="1078180"/>
            <a:ext cx="8229600" cy="440375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kern="0" dirty="0" smtClean="0">
                <a:latin typeface="+mn-lt"/>
              </a:rPr>
              <a:t>ATM (25’ x 12’), Lobby (60’ x 40’), Teller Station (20’ x 10’)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1676400" y="3763749"/>
            <a:ext cx="1371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2305050" y="1420599"/>
            <a:ext cx="342900" cy="2286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95400" y="1363449"/>
            <a:ext cx="990600" cy="171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12034" y="1363450"/>
            <a:ext cx="469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ATM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7162800" y="2334999"/>
            <a:ext cx="1066800" cy="148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3162300" y="1706349"/>
            <a:ext cx="685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05200" y="1592049"/>
            <a:ext cx="3429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6734175" y="1563474"/>
            <a:ext cx="40005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926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1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5784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2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312541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3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9500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4</a:t>
            </a:r>
            <a:endParaRPr lang="en-US" sz="1200" dirty="0"/>
          </a:p>
        </p:txBody>
      </p:sp>
      <p:sp>
        <p:nvSpPr>
          <p:cNvPr id="37" name="Flowchart: Merge 36"/>
          <p:cNvSpPr/>
          <p:nvPr/>
        </p:nvSpPr>
        <p:spPr>
          <a:xfrm rot="18490578">
            <a:off x="6038433" y="2067182"/>
            <a:ext cx="1090682" cy="679172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Merge 37"/>
          <p:cNvSpPr/>
          <p:nvPr/>
        </p:nvSpPr>
        <p:spPr>
          <a:xfrm rot="6319141">
            <a:off x="2926409" y="2584810"/>
            <a:ext cx="700381" cy="1482354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21" idx="1"/>
          </p:cNvCxnSpPr>
          <p:nvPr/>
        </p:nvCxnSpPr>
        <p:spPr>
          <a:xfrm rot="10800000" flipH="1">
            <a:off x="7162800" y="3077949"/>
            <a:ext cx="1066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38200" y="1363449"/>
            <a:ext cx="739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8200" y="4449549"/>
            <a:ext cx="739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6686550" y="2906499"/>
            <a:ext cx="30861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152400" y="3763749"/>
            <a:ext cx="1371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209550" y="1992099"/>
            <a:ext cx="12573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1962150" y="2106399"/>
            <a:ext cx="8001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467601" y="2563599"/>
            <a:ext cx="5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391401" y="3363699"/>
            <a:ext cx="5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</a:t>
            </a:r>
            <a:endParaRPr lang="en-US" sz="1200" dirty="0"/>
          </a:p>
        </p:txBody>
      </p:sp>
      <p:cxnSp>
        <p:nvCxnSpPr>
          <p:cNvPr id="48" name="Straight Connector 47"/>
          <p:cNvCxnSpPr/>
          <p:nvPr/>
        </p:nvCxnSpPr>
        <p:spPr>
          <a:xfrm rot="10800000">
            <a:off x="838200" y="3477999"/>
            <a:ext cx="1524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143000" y="3706599"/>
            <a:ext cx="932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Conference </a:t>
            </a:r>
          </a:p>
          <a:p>
            <a:pPr algn="ctr"/>
            <a:r>
              <a:rPr lang="en-US" sz="1200" dirty="0" smtClean="0"/>
              <a:t>Room</a:t>
            </a:r>
            <a:endParaRPr lang="en-US" sz="1200" dirty="0"/>
          </a:p>
        </p:txBody>
      </p:sp>
      <p:cxnSp>
        <p:nvCxnSpPr>
          <p:cNvPr id="50" name="Straight Connector 49"/>
          <p:cNvCxnSpPr/>
          <p:nvPr/>
        </p:nvCxnSpPr>
        <p:spPr>
          <a:xfrm rot="10800000">
            <a:off x="4114800" y="3249399"/>
            <a:ext cx="1143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914775" y="3449424"/>
            <a:ext cx="400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14800" y="3649449"/>
            <a:ext cx="304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4305300" y="3535149"/>
            <a:ext cx="228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419600" y="3420849"/>
            <a:ext cx="83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5172075" y="3335124"/>
            <a:ext cx="171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4495800" y="3477999"/>
            <a:ext cx="152400" cy="114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800600" y="3477999"/>
            <a:ext cx="152400" cy="114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Merge 57"/>
          <p:cNvSpPr/>
          <p:nvPr/>
        </p:nvSpPr>
        <p:spPr>
          <a:xfrm rot="19297969">
            <a:off x="5441038" y="3121902"/>
            <a:ext cx="1942448" cy="1133822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rot="10800000">
            <a:off x="7722884" y="2049249"/>
            <a:ext cx="506716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>
            <a:off x="2362200" y="2049249"/>
            <a:ext cx="5029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114801" y="3213100"/>
            <a:ext cx="1141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Greeter Station</a:t>
            </a:r>
            <a:endParaRPr lang="en-US" sz="1200" dirty="0"/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826270" y="2481030"/>
            <a:ext cx="196243" cy="13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81801" y="41066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406670" y="3109680"/>
            <a:ext cx="196243" cy="13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Pentagon 4"/>
          <p:cNvSpPr/>
          <p:nvPr/>
        </p:nvSpPr>
        <p:spPr bwMode="auto">
          <a:xfrm>
            <a:off x="0" y="573529"/>
            <a:ext cx="6369769" cy="421481"/>
          </a:xfrm>
          <a:prstGeom prst="rect">
            <a:avLst/>
          </a:prstGeom>
          <a:solidFill>
            <a:srgbClr val="00206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47961" rIns="85344" anchor="ctr"/>
          <a:lstStyle/>
          <a:p>
            <a:pPr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</a:rPr>
              <a:t>Lobby – Still Shots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4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Govies</a:t>
            </a:r>
            <a:r>
              <a:rPr lang="en-US" dirty="0" smtClean="0"/>
              <a:t> 2014: Double Platinum Award Winner</a:t>
            </a:r>
            <a:endParaRPr lang="en-US" dirty="0"/>
          </a:p>
        </p:txBody>
      </p:sp>
      <p:pic>
        <p:nvPicPr>
          <p:cNvPr id="5" name="Picture 4" descr="Announcement_of_Govies_Winner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4" y="1479550"/>
            <a:ext cx="8978512" cy="3380144"/>
          </a:xfrm>
          <a:prstGeom prst="rect">
            <a:avLst/>
          </a:prstGeom>
          <a:effectLst>
            <a:outerShdw blurRad="1016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8750" y="901700"/>
            <a:ext cx="3048000" cy="1676400"/>
          </a:xfrm>
        </p:spPr>
        <p:txBody>
          <a:bodyPr>
            <a:noAutofit/>
          </a:bodyPr>
          <a:lstStyle/>
          <a:p>
            <a:pPr marL="114300" indent="0" algn="ctr">
              <a:lnSpc>
                <a:spcPct val="100000"/>
              </a:lnSpc>
              <a:buNone/>
            </a:pPr>
            <a:r>
              <a:rPr lang="en-US" sz="1400" b="1" dirty="0" err="1" smtClean="0">
                <a:solidFill>
                  <a:srgbClr val="E10209"/>
                </a:solidFill>
                <a:latin typeface="Arial"/>
                <a:cs typeface="Arial"/>
              </a:rPr>
              <a:t>Surround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Video</a:t>
            </a:r>
            <a:r>
              <a:rPr lang="en-US" sz="1000" baseline="58000" dirty="0" smtClean="0">
                <a:solidFill>
                  <a:srgbClr val="262626"/>
                </a:solidFill>
                <a:latin typeface="Arial"/>
                <a:cs typeface="Arial"/>
              </a:rPr>
              <a:t>®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Omni Cameras</a:t>
            </a:r>
            <a:endParaRPr lang="en-US" sz="1400" baseline="58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14300" indent="0" algn="ctr">
              <a:lnSpc>
                <a:spcPct val="110000"/>
              </a:lnSpc>
              <a:buNone/>
            </a:pP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Platinum Winner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0" y="787400"/>
            <a:ext cx="37719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1714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E10209"/>
              </a:buClr>
              <a:buSzPct val="100000"/>
              <a:buFont typeface="Arial"/>
              <a:buChar char="•"/>
              <a:tabLst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Tx/>
              <a:buSzPct val="100000"/>
              <a:buFont typeface="Arial"/>
              <a:buChar char="•"/>
              <a:tabLst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1028700" indent="-1143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11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543050" indent="-17145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 sz="105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943100" indent="-1143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lnSpc>
                <a:spcPct val="100000"/>
              </a:lnSpc>
              <a:buFont typeface="Arial"/>
              <a:buNone/>
            </a:pPr>
            <a:r>
              <a:rPr lang="en-US" sz="1400" b="1" dirty="0" err="1" smtClean="0">
                <a:solidFill>
                  <a:srgbClr val="E10209"/>
                </a:solidFill>
                <a:latin typeface="Arial"/>
                <a:cs typeface="Arial"/>
              </a:rPr>
              <a:t>Surround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Video</a:t>
            </a:r>
            <a:r>
              <a:rPr lang="en-US" sz="1000" baseline="58000" dirty="0" smtClean="0">
                <a:solidFill>
                  <a:srgbClr val="262626"/>
                </a:solidFill>
                <a:latin typeface="Arial"/>
                <a:cs typeface="Arial"/>
              </a:rPr>
              <a:t>®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12MP 360° Panoramic Camera with true Wide Dynamic Range</a:t>
            </a:r>
            <a:endParaRPr lang="en-US" baseline="58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14300" indent="0" algn="ctr">
              <a:lnSpc>
                <a:spcPct val="110000"/>
              </a:lnSpc>
              <a:buFont typeface="Arial"/>
              <a:buNone/>
            </a:pP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Platinum Winner</a:t>
            </a:r>
          </a:p>
        </p:txBody>
      </p:sp>
    </p:spTree>
    <p:extLst>
      <p:ext uri="{BB962C8B-B14F-4D97-AF65-F5344CB8AC3E}">
        <p14:creationId xmlns:p14="http://schemas.microsoft.com/office/powerpoint/2010/main" val="131384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Cmullins\Desktop\Citi\Citi Analog Images\IMAGE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932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2012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Cmullins\Desktop\Analog vs Megpix\Pictures\Dan 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605" y="0"/>
            <a:ext cx="9155605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43815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After with  3 megapixel </a:t>
            </a:r>
          </a:p>
        </p:txBody>
      </p:sp>
    </p:spTree>
    <p:extLst>
      <p:ext uri="{BB962C8B-B14F-4D97-AF65-F5344CB8AC3E}">
        <p14:creationId xmlns:p14="http://schemas.microsoft.com/office/powerpoint/2010/main" val="78310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4851400" y="933450"/>
            <a:ext cx="3949700" cy="372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b="1"/>
              <a:t> 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75000"/>
              </a:spcBef>
            </a:pPr>
            <a:r>
              <a:rPr lang="en-US" b="1"/>
              <a:t> 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</a:pPr>
            <a:endParaRPr lang="en-US" sz="2400" b="1" i="1">
              <a:solidFill>
                <a:srgbClr val="404040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93914" y="1078180"/>
            <a:ext cx="8229600" cy="440375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kern="0" dirty="0" smtClean="0">
                <a:latin typeface="+mn-lt"/>
              </a:rPr>
              <a:t>ATM (25’ x 12’), Lobby (60’ x 40’), Teller Station (20’ x 10’)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1676400" y="3763749"/>
            <a:ext cx="1371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2305050" y="1420599"/>
            <a:ext cx="342900" cy="2286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95400" y="1363449"/>
            <a:ext cx="990600" cy="171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12034" y="1363450"/>
            <a:ext cx="469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ATM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7162800" y="2334999"/>
            <a:ext cx="1066800" cy="148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3162300" y="1706349"/>
            <a:ext cx="685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05200" y="1592049"/>
            <a:ext cx="3429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6734175" y="1563474"/>
            <a:ext cx="40005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Merge 24"/>
          <p:cNvSpPr/>
          <p:nvPr/>
        </p:nvSpPr>
        <p:spPr>
          <a:xfrm rot="10800000">
            <a:off x="3892623" y="1477749"/>
            <a:ext cx="685800" cy="514350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erge 25"/>
          <p:cNvSpPr/>
          <p:nvPr/>
        </p:nvSpPr>
        <p:spPr>
          <a:xfrm rot="10800000">
            <a:off x="6026223" y="1477749"/>
            <a:ext cx="685800" cy="514350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Merge 26"/>
          <p:cNvSpPr/>
          <p:nvPr/>
        </p:nvSpPr>
        <p:spPr>
          <a:xfrm rot="10800000">
            <a:off x="5340423" y="1477749"/>
            <a:ext cx="685800" cy="514350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Merge 27"/>
          <p:cNvSpPr/>
          <p:nvPr/>
        </p:nvSpPr>
        <p:spPr>
          <a:xfrm rot="10800000">
            <a:off x="4578423" y="1477749"/>
            <a:ext cx="685800" cy="514350"/>
          </a:xfrm>
          <a:prstGeom prst="flowChartMerg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8926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1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5784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2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312541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3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950023" y="1820650"/>
            <a:ext cx="637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Teller 4</a:t>
            </a:r>
            <a:endParaRPr lang="en-US" sz="1200" dirty="0"/>
          </a:p>
        </p:txBody>
      </p:sp>
      <p:cxnSp>
        <p:nvCxnSpPr>
          <p:cNvPr id="39" name="Straight Connector 38"/>
          <p:cNvCxnSpPr>
            <a:stCxn id="21" idx="1"/>
          </p:cNvCxnSpPr>
          <p:nvPr/>
        </p:nvCxnSpPr>
        <p:spPr>
          <a:xfrm rot="10800000" flipH="1">
            <a:off x="7162800" y="3077949"/>
            <a:ext cx="1066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38200" y="1363449"/>
            <a:ext cx="739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8200" y="4449549"/>
            <a:ext cx="739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6686550" y="2906499"/>
            <a:ext cx="30861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152400" y="3763749"/>
            <a:ext cx="1371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209550" y="1992099"/>
            <a:ext cx="12573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1962150" y="2106399"/>
            <a:ext cx="8001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467601" y="2563599"/>
            <a:ext cx="5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391401" y="3363699"/>
            <a:ext cx="5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</a:t>
            </a:r>
            <a:endParaRPr lang="en-US" sz="1200" dirty="0"/>
          </a:p>
        </p:txBody>
      </p:sp>
      <p:cxnSp>
        <p:nvCxnSpPr>
          <p:cNvPr id="48" name="Straight Connector 47"/>
          <p:cNvCxnSpPr/>
          <p:nvPr/>
        </p:nvCxnSpPr>
        <p:spPr>
          <a:xfrm rot="10800000">
            <a:off x="838200" y="3477999"/>
            <a:ext cx="1524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143000" y="3706599"/>
            <a:ext cx="932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Conference </a:t>
            </a:r>
          </a:p>
          <a:p>
            <a:pPr algn="ctr"/>
            <a:r>
              <a:rPr lang="en-US" sz="1200" dirty="0" smtClean="0"/>
              <a:t>Room</a:t>
            </a:r>
            <a:endParaRPr lang="en-US" sz="1200" dirty="0"/>
          </a:p>
        </p:txBody>
      </p:sp>
      <p:cxnSp>
        <p:nvCxnSpPr>
          <p:cNvPr id="50" name="Straight Connector 49"/>
          <p:cNvCxnSpPr/>
          <p:nvPr/>
        </p:nvCxnSpPr>
        <p:spPr>
          <a:xfrm rot="10800000">
            <a:off x="4114800" y="3249399"/>
            <a:ext cx="1143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914775" y="3449424"/>
            <a:ext cx="400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14800" y="3649449"/>
            <a:ext cx="304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4305300" y="3535149"/>
            <a:ext cx="228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419600" y="3420849"/>
            <a:ext cx="83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5172075" y="3335124"/>
            <a:ext cx="171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4495800" y="3477999"/>
            <a:ext cx="152400" cy="114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800600" y="3477999"/>
            <a:ext cx="152400" cy="114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rot="10800000">
            <a:off x="7722884" y="2049249"/>
            <a:ext cx="506716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>
            <a:off x="2362200" y="2049249"/>
            <a:ext cx="5029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114801" y="3213100"/>
            <a:ext cx="1141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Greeter Station</a:t>
            </a:r>
            <a:endParaRPr lang="en-US" sz="1200" dirty="0"/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1" y="13634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1" y="13634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1" y="13634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1" y="1363449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Pentagon 4"/>
          <p:cNvSpPr/>
          <p:nvPr/>
        </p:nvSpPr>
        <p:spPr bwMode="auto">
          <a:xfrm>
            <a:off x="0" y="573529"/>
            <a:ext cx="6369769" cy="421481"/>
          </a:xfrm>
          <a:prstGeom prst="rect">
            <a:avLst/>
          </a:prstGeom>
          <a:solidFill>
            <a:srgbClr val="00206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47961" rIns="85344" anchor="ctr"/>
          <a:lstStyle/>
          <a:p>
            <a:pPr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</a:rPr>
              <a:t>Teller – Still Shots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9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Cmullins\Desktop\Citi\Citi Analog Images\IMAGE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32968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316752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Cmullins\Desktop\Analog vs Megpix\Citi Megapixel Images\3.1MP\3MP (tight) vs Image 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0" y="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After </a:t>
            </a:r>
            <a:r>
              <a:rPr lang="en-US" b="1" dirty="0" smtClean="0">
                <a:solidFill>
                  <a:srgbClr val="C00000"/>
                </a:solidFill>
              </a:rPr>
              <a:t>with </a:t>
            </a:r>
            <a:r>
              <a:rPr lang="en-US" b="1" dirty="0">
                <a:solidFill>
                  <a:srgbClr val="C00000"/>
                </a:solidFill>
              </a:rPr>
              <a:t>3 megapixel WDR</a:t>
            </a:r>
          </a:p>
        </p:txBody>
      </p:sp>
    </p:spTree>
    <p:extLst>
      <p:ext uri="{BB962C8B-B14F-4D97-AF65-F5344CB8AC3E}">
        <p14:creationId xmlns:p14="http://schemas.microsoft.com/office/powerpoint/2010/main" val="110590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4851400" y="933450"/>
            <a:ext cx="3949700" cy="372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b="1"/>
              <a:t> 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75000"/>
              </a:spcBef>
            </a:pPr>
            <a:r>
              <a:rPr lang="en-US" b="1"/>
              <a:t> 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</a:pPr>
            <a:endParaRPr lang="en-US" sz="2400" b="1" i="1">
              <a:solidFill>
                <a:srgbClr val="40404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rot="5400000">
            <a:off x="1676400" y="3664134"/>
            <a:ext cx="1371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2305050" y="1320984"/>
            <a:ext cx="342900" cy="2286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295400" y="1263834"/>
            <a:ext cx="990600" cy="171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1512034" y="1263835"/>
            <a:ext cx="469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ATM</a:t>
            </a:r>
            <a:endParaRPr lang="en-US" sz="1200" dirty="0"/>
          </a:p>
        </p:txBody>
      </p:sp>
      <p:sp>
        <p:nvSpPr>
          <p:cNvPr id="77" name="Rectangle 76"/>
          <p:cNvSpPr/>
          <p:nvPr/>
        </p:nvSpPr>
        <p:spPr>
          <a:xfrm>
            <a:off x="7162800" y="2235384"/>
            <a:ext cx="1066800" cy="148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rot="5400000" flipH="1" flipV="1">
            <a:off x="3162300" y="1606734"/>
            <a:ext cx="685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505200" y="1492434"/>
            <a:ext cx="3429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6734175" y="1463859"/>
            <a:ext cx="40005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7" idx="1"/>
          </p:cNvCxnSpPr>
          <p:nvPr/>
        </p:nvCxnSpPr>
        <p:spPr>
          <a:xfrm rot="10800000" flipH="1">
            <a:off x="7162800" y="2978334"/>
            <a:ext cx="1066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38200" y="1263834"/>
            <a:ext cx="739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838200" y="4349934"/>
            <a:ext cx="7391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6686550" y="2806884"/>
            <a:ext cx="30861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152400" y="3664134"/>
            <a:ext cx="1371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209550" y="1892484"/>
            <a:ext cx="12573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1962150" y="2006784"/>
            <a:ext cx="8001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467601" y="2463985"/>
            <a:ext cx="5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</a:t>
            </a:r>
            <a:endParaRPr lang="en-US" sz="1200" dirty="0"/>
          </a:p>
        </p:txBody>
      </p:sp>
      <p:sp>
        <p:nvSpPr>
          <p:cNvPr id="89" name="TextBox 88"/>
          <p:cNvSpPr txBox="1"/>
          <p:nvPr/>
        </p:nvSpPr>
        <p:spPr>
          <a:xfrm>
            <a:off x="7391401" y="3264085"/>
            <a:ext cx="556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Office</a:t>
            </a:r>
            <a:endParaRPr lang="en-US" sz="1200" dirty="0"/>
          </a:p>
        </p:txBody>
      </p:sp>
      <p:cxnSp>
        <p:nvCxnSpPr>
          <p:cNvPr id="90" name="Straight Connector 89"/>
          <p:cNvCxnSpPr/>
          <p:nvPr/>
        </p:nvCxnSpPr>
        <p:spPr>
          <a:xfrm rot="10800000">
            <a:off x="838200" y="3378384"/>
            <a:ext cx="1524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143000" y="3606984"/>
            <a:ext cx="932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Conference </a:t>
            </a:r>
          </a:p>
          <a:p>
            <a:pPr algn="ctr"/>
            <a:r>
              <a:rPr lang="en-US" sz="1200" dirty="0" smtClean="0"/>
              <a:t>Room</a:t>
            </a:r>
            <a:endParaRPr lang="en-US" sz="1200" dirty="0"/>
          </a:p>
        </p:txBody>
      </p:sp>
      <p:sp>
        <p:nvSpPr>
          <p:cNvPr id="92" name="Flowchart: Merge 91"/>
          <p:cNvSpPr/>
          <p:nvPr/>
        </p:nvSpPr>
        <p:spPr>
          <a:xfrm rot="8651996">
            <a:off x="631579" y="1711855"/>
            <a:ext cx="1331789" cy="769774"/>
          </a:xfrm>
          <a:prstGeom prst="flowChartMerg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Merge 92"/>
          <p:cNvSpPr/>
          <p:nvPr/>
        </p:nvSpPr>
        <p:spPr>
          <a:xfrm rot="3528361">
            <a:off x="2175103" y="1878717"/>
            <a:ext cx="2514248" cy="2253582"/>
          </a:xfrm>
          <a:prstGeom prst="flowChartMerg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lowchart: Merge 93"/>
          <p:cNvSpPr/>
          <p:nvPr/>
        </p:nvSpPr>
        <p:spPr>
          <a:xfrm rot="18951669">
            <a:off x="4708120" y="2777268"/>
            <a:ext cx="3352331" cy="1148431"/>
          </a:xfrm>
          <a:prstGeom prst="flowChartMerg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 rot="10800000">
            <a:off x="4114800" y="3149784"/>
            <a:ext cx="1143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3914775" y="3349809"/>
            <a:ext cx="4000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4114800" y="3549834"/>
            <a:ext cx="304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 flipH="1" flipV="1">
            <a:off x="4305300" y="3435534"/>
            <a:ext cx="228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419600" y="3321234"/>
            <a:ext cx="83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5400000">
            <a:off x="5172075" y="3235509"/>
            <a:ext cx="171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4495800" y="3378384"/>
            <a:ext cx="152400" cy="114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800600" y="3378384"/>
            <a:ext cx="152400" cy="114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4114801" y="3113485"/>
            <a:ext cx="1141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Greeter Station</a:t>
            </a:r>
            <a:endParaRPr lang="en-US" sz="1200" dirty="0"/>
          </a:p>
        </p:txBody>
      </p:sp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82670" y="1638465"/>
            <a:ext cx="196243" cy="13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Flowchart: Merge 104"/>
          <p:cNvSpPr/>
          <p:nvPr/>
        </p:nvSpPr>
        <p:spPr>
          <a:xfrm rot="19204194">
            <a:off x="938042" y="2562393"/>
            <a:ext cx="1968895" cy="769774"/>
          </a:xfrm>
          <a:prstGeom prst="flowChartMerg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057401" y="3264084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7" name="Straight Connector 106"/>
          <p:cNvCxnSpPr/>
          <p:nvPr/>
        </p:nvCxnSpPr>
        <p:spPr>
          <a:xfrm rot="5400000" flipH="1" flipV="1">
            <a:off x="3162300" y="1606734"/>
            <a:ext cx="685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1" y="1263834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1" y="1263834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" name="Flowchart: Merge 109"/>
          <p:cNvSpPr/>
          <p:nvPr/>
        </p:nvSpPr>
        <p:spPr>
          <a:xfrm rot="8476674">
            <a:off x="3242796" y="1201096"/>
            <a:ext cx="1890183" cy="965246"/>
          </a:xfrm>
          <a:prstGeom prst="flowChartMerg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Merge 110"/>
          <p:cNvSpPr/>
          <p:nvPr/>
        </p:nvSpPr>
        <p:spPr>
          <a:xfrm rot="13348447">
            <a:off x="5291920" y="1215770"/>
            <a:ext cx="1890183" cy="965246"/>
          </a:xfrm>
          <a:prstGeom prst="flowChartMerg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/>
          <p:cNvCxnSpPr/>
          <p:nvPr/>
        </p:nvCxnSpPr>
        <p:spPr>
          <a:xfrm rot="10800000">
            <a:off x="7696200" y="1949634"/>
            <a:ext cx="506716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892623" y="1721035"/>
            <a:ext cx="679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Teller 1</a:t>
            </a:r>
            <a:endParaRPr lang="en-US" sz="1200" dirty="0"/>
          </a:p>
        </p:txBody>
      </p:sp>
      <p:sp>
        <p:nvSpPr>
          <p:cNvPr id="114" name="TextBox 113"/>
          <p:cNvSpPr txBox="1"/>
          <p:nvPr/>
        </p:nvSpPr>
        <p:spPr>
          <a:xfrm>
            <a:off x="5312541" y="1721035"/>
            <a:ext cx="679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Teller 3</a:t>
            </a:r>
            <a:endParaRPr lang="en-US" sz="1200" dirty="0"/>
          </a:p>
        </p:txBody>
      </p:sp>
      <p:sp>
        <p:nvSpPr>
          <p:cNvPr id="115" name="TextBox 114"/>
          <p:cNvSpPr txBox="1"/>
          <p:nvPr/>
        </p:nvSpPr>
        <p:spPr>
          <a:xfrm>
            <a:off x="5950023" y="1721035"/>
            <a:ext cx="679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Teller 4</a:t>
            </a:r>
            <a:endParaRPr lang="en-US" sz="1200" dirty="0"/>
          </a:p>
        </p:txBody>
      </p:sp>
      <p:sp>
        <p:nvSpPr>
          <p:cNvPr id="116" name="TextBox 115"/>
          <p:cNvSpPr txBox="1"/>
          <p:nvPr/>
        </p:nvSpPr>
        <p:spPr>
          <a:xfrm>
            <a:off x="4578423" y="1721035"/>
            <a:ext cx="679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Teller 2</a:t>
            </a:r>
            <a:endParaRPr lang="en-US" sz="1200" dirty="0"/>
          </a:p>
        </p:txBody>
      </p:sp>
      <p:cxnSp>
        <p:nvCxnSpPr>
          <p:cNvPr id="117" name="Straight Connector 116"/>
          <p:cNvCxnSpPr/>
          <p:nvPr/>
        </p:nvCxnSpPr>
        <p:spPr>
          <a:xfrm rot="10800000">
            <a:off x="2362200" y="1949634"/>
            <a:ext cx="5029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406670" y="3352965"/>
            <a:ext cx="196243" cy="13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81801" y="3778434"/>
            <a:ext cx="261657" cy="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Pentagon 4"/>
          <p:cNvSpPr/>
          <p:nvPr/>
        </p:nvSpPr>
        <p:spPr bwMode="auto">
          <a:xfrm>
            <a:off x="0" y="573529"/>
            <a:ext cx="6369769" cy="421481"/>
          </a:xfrm>
          <a:prstGeom prst="rect">
            <a:avLst/>
          </a:prstGeom>
          <a:solidFill>
            <a:srgbClr val="00206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47961" rIns="85344" anchor="ctr"/>
          <a:lstStyle/>
          <a:p>
            <a:pPr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</a:rPr>
              <a:t>Branch – Megapixel Cameras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9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451642"/>
              </p:ext>
            </p:extLst>
          </p:nvPr>
        </p:nvGraphicFramePr>
        <p:xfrm>
          <a:off x="1002164" y="1726765"/>
          <a:ext cx="6875813" cy="744702"/>
        </p:xfrm>
        <a:graphic>
          <a:graphicData uri="http://schemas.openxmlformats.org/drawingml/2006/table">
            <a:tbl>
              <a:tblPr/>
              <a:tblGrid>
                <a:gridCol w="2935158"/>
                <a:gridCol w="1122745"/>
                <a:gridCol w="2817910"/>
              </a:tblGrid>
              <a:tr h="248234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CAMERA COST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82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Camera</a:t>
                      </a: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Quantity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2482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Analog Cameras</a:t>
                      </a: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11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17700" y="1394996"/>
            <a:ext cx="3044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Analog Solution</a:t>
            </a:r>
            <a:endParaRPr lang="en-US" sz="16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60356"/>
              </p:ext>
            </p:extLst>
          </p:nvPr>
        </p:nvGraphicFramePr>
        <p:xfrm>
          <a:off x="1002164" y="2821776"/>
          <a:ext cx="6875813" cy="784590"/>
        </p:xfrm>
        <a:graphic>
          <a:graphicData uri="http://schemas.openxmlformats.org/drawingml/2006/table">
            <a:tbl>
              <a:tblPr/>
              <a:tblGrid>
                <a:gridCol w="2935158"/>
                <a:gridCol w="1122745"/>
                <a:gridCol w="2817910"/>
              </a:tblGrid>
              <a:tr h="261530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CAMERA COST</a:t>
                      </a: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5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Camera</a:t>
                      </a: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Quantity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 Camera Models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2615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3MP WDR Megapixel Camera</a:t>
                      </a: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charset="0"/>
                        </a:rPr>
                        <a:t>AV3456DN-S,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61756" y="2461796"/>
            <a:ext cx="5904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Megapixel Solution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10552" y="4569972"/>
            <a:ext cx="821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Does Not Include Reduced Labor or Wire Costs</a:t>
            </a:r>
            <a:endParaRPr lang="en-US" dirty="0"/>
          </a:p>
        </p:txBody>
      </p:sp>
      <p:sp>
        <p:nvSpPr>
          <p:cNvPr id="20" name="Pentagon 4"/>
          <p:cNvSpPr/>
          <p:nvPr/>
        </p:nvSpPr>
        <p:spPr bwMode="auto">
          <a:xfrm>
            <a:off x="0" y="573529"/>
            <a:ext cx="6369769" cy="421481"/>
          </a:xfrm>
          <a:prstGeom prst="rect">
            <a:avLst/>
          </a:prstGeom>
          <a:solidFill>
            <a:srgbClr val="00206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47961" rIns="85344" anchor="ctr"/>
          <a:lstStyle/>
          <a:p>
            <a:pPr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</a:rPr>
              <a:t>Design Comparison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0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econt Vision HQ P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2900" y="1001117"/>
            <a:ext cx="4255335" cy="3202583"/>
          </a:xfrm>
          <a:prstGeom prst="rect">
            <a:avLst/>
          </a:prstGeom>
          <a:solidFill>
            <a:srgbClr val="D1D1D1"/>
          </a:solidFill>
          <a:ln w="6350" cmpd="sng">
            <a:solidFill>
              <a:schemeClr val="bg1">
                <a:lumMod val="75000"/>
              </a:schemeClr>
            </a:solidFill>
          </a:ln>
          <a:effectLst>
            <a:outerShdw blurRad="635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7700" y="1289050"/>
            <a:ext cx="4070350" cy="322580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buClrTx/>
              <a:buSzTx/>
              <a:buNone/>
              <a:defRPr/>
            </a:pPr>
            <a:r>
              <a:rPr lang="en-US" sz="1600" b="1" dirty="0" smtClean="0"/>
              <a:t>Contact Us Today:</a:t>
            </a:r>
          </a:p>
          <a:p>
            <a:pPr marL="342900" lvl="0" indent="-342900">
              <a:lnSpc>
                <a:spcPct val="100000"/>
              </a:lnSpc>
              <a:buClrTx/>
              <a:buSzTx/>
              <a:buNone/>
              <a:defRPr/>
            </a:pPr>
            <a:r>
              <a:rPr lang="en-US" sz="1500" dirty="0" smtClean="0"/>
              <a:t>425 </a:t>
            </a:r>
            <a:r>
              <a:rPr lang="en-US" sz="1500" dirty="0"/>
              <a:t>E. Colorado St., </a:t>
            </a:r>
            <a:r>
              <a:rPr lang="en-US" sz="1500" dirty="0" smtClean="0"/>
              <a:t>Seventh </a:t>
            </a:r>
            <a:r>
              <a:rPr lang="en-US" sz="1500" dirty="0"/>
              <a:t>Floor</a:t>
            </a:r>
          </a:p>
          <a:p>
            <a:pPr marL="342900" lvl="0" indent="-342900">
              <a:lnSpc>
                <a:spcPct val="100000"/>
              </a:lnSpc>
              <a:buClrTx/>
              <a:buSzTx/>
              <a:buNone/>
              <a:defRPr/>
            </a:pPr>
            <a:r>
              <a:rPr lang="en-US" sz="1500" dirty="0"/>
              <a:t>Glendale, CA 91205</a:t>
            </a:r>
          </a:p>
          <a:p>
            <a:pPr marL="342900" lvl="0" indent="-342900">
              <a:lnSpc>
                <a:spcPct val="100000"/>
              </a:lnSpc>
              <a:buClrTx/>
              <a:buSzTx/>
              <a:buNone/>
              <a:defRPr/>
            </a:pPr>
            <a:endParaRPr lang="en-US" sz="1500" dirty="0" smtClean="0">
              <a:solidFill>
                <a:srgbClr val="CD0920"/>
              </a:solidFill>
            </a:endParaRPr>
          </a:p>
          <a:p>
            <a:pPr marL="342900" lvl="0" indent="-342900">
              <a:lnSpc>
                <a:spcPct val="100000"/>
              </a:lnSpc>
              <a:buClrTx/>
              <a:buSzTx/>
              <a:buNone/>
              <a:defRPr/>
            </a:pPr>
            <a:r>
              <a:rPr lang="en-US" sz="1500" b="1" dirty="0" err="1" smtClean="0"/>
              <a:t>avsales</a:t>
            </a:r>
            <a:r>
              <a:rPr lang="en-US" sz="1500" b="1" dirty="0" err="1"/>
              <a:t>@arecontvision.com</a:t>
            </a:r>
            <a:endParaRPr lang="en-US" sz="1500" b="1" dirty="0"/>
          </a:p>
          <a:p>
            <a:pPr marL="342900" lvl="0" indent="-342900">
              <a:lnSpc>
                <a:spcPct val="100000"/>
              </a:lnSpc>
              <a:buClrTx/>
              <a:buSzTx/>
              <a:buNone/>
              <a:defRPr/>
            </a:pPr>
            <a:r>
              <a:rPr lang="en-US" sz="1500" b="1" dirty="0" err="1"/>
              <a:t>www.arecontvision.com</a:t>
            </a:r>
            <a:endParaRPr lang="en-US" sz="1500" b="1" dirty="0"/>
          </a:p>
          <a:p>
            <a:pPr marL="342900" lvl="0" indent="-342900">
              <a:lnSpc>
                <a:spcPct val="100000"/>
              </a:lnSpc>
              <a:buClrTx/>
              <a:buSzTx/>
              <a:buNone/>
              <a:defRPr/>
            </a:pPr>
            <a:endParaRPr lang="en-US" sz="1500" dirty="0" smtClean="0">
              <a:solidFill>
                <a:srgbClr val="404040"/>
              </a:solidFill>
            </a:endParaRPr>
          </a:p>
          <a:p>
            <a:pPr marL="342900" lvl="0" indent="-342900">
              <a:lnSpc>
                <a:spcPct val="100000"/>
              </a:lnSpc>
              <a:buClrTx/>
              <a:buSzTx/>
              <a:buNone/>
              <a:defRPr/>
            </a:pPr>
            <a:r>
              <a:rPr lang="en-US" sz="1500" dirty="0" smtClean="0">
                <a:solidFill>
                  <a:srgbClr val="404040"/>
                </a:solidFill>
              </a:rPr>
              <a:t>+</a:t>
            </a:r>
            <a:r>
              <a:rPr lang="en-US" sz="1500" dirty="0">
                <a:solidFill>
                  <a:srgbClr val="404040"/>
                </a:solidFill>
              </a:rPr>
              <a:t>1.818.937.0700 </a:t>
            </a:r>
          </a:p>
          <a:p>
            <a:pPr marL="342900" lvl="0" indent="-342900">
              <a:lnSpc>
                <a:spcPct val="100000"/>
              </a:lnSpc>
              <a:buClrTx/>
              <a:buSzTx/>
              <a:buNone/>
              <a:defRPr/>
            </a:pPr>
            <a:r>
              <a:rPr lang="en-US" sz="1500" dirty="0">
                <a:solidFill>
                  <a:srgbClr val="404040"/>
                </a:solidFill>
              </a:rPr>
              <a:t>877.CAMERA.8 [877.226.3728</a:t>
            </a:r>
            <a:r>
              <a:rPr lang="en-US" sz="1500" dirty="0" smtClean="0">
                <a:solidFill>
                  <a:srgbClr val="404040"/>
                </a:solidFill>
              </a:rPr>
              <a:t>]</a:t>
            </a:r>
            <a:endParaRPr lang="en-US" sz="1500" dirty="0">
              <a:solidFill>
                <a:srgbClr val="40404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-69850"/>
            <a:ext cx="7543800" cy="590550"/>
          </a:xfrm>
        </p:spPr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2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6200" y="-19050"/>
            <a:ext cx="9220200" cy="516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0957"/>
            <a:ext cx="9220200" cy="5186363"/>
          </a:xfrm>
          <a:prstGeom prst="rect">
            <a:avLst/>
          </a:prstGeom>
        </p:spPr>
      </p:pic>
      <p:pic>
        <p:nvPicPr>
          <p:cNvPr id="9" name="Picture 8" descr="AVLogo_201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10" y="4481476"/>
            <a:ext cx="11484208" cy="533981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>
          <a:xfrm>
            <a:off x="457200" y="257175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Ted Brahms</a:t>
            </a:r>
          </a:p>
          <a:p>
            <a:pPr algn="l"/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Director of Field Application</a:t>
            </a:r>
          </a:p>
          <a:p>
            <a:pPr lvl="0" algn="l">
              <a:spcBef>
                <a:spcPts val="0"/>
              </a:spcBef>
            </a:pPr>
            <a:r>
              <a:rPr lang="en-US" sz="8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tbrahms@arecontvision.com</a:t>
            </a:r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 </a:t>
            </a:r>
            <a:endParaRPr lang="en-US" sz="8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54200"/>
            <a:ext cx="8153400" cy="533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rgbClr val="E10209"/>
                </a:solidFill>
                <a:effectLst/>
              </a:rPr>
              <a:t>Megapixel Solutions for Banks and Financial Institutions</a:t>
            </a:r>
            <a:endParaRPr lang="en-US" sz="2500" b="1" dirty="0">
              <a:solidFill>
                <a:srgbClr val="E1020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390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 of megapixel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Offers situational awareness, and provides forensic detail </a:t>
            </a:r>
            <a:r>
              <a:rPr lang="en-US" dirty="0"/>
              <a:t>for post incident </a:t>
            </a:r>
            <a:r>
              <a:rPr lang="en-US" dirty="0" smtClean="0"/>
              <a:t>investigations</a:t>
            </a:r>
          </a:p>
          <a:p>
            <a:pPr lvl="0"/>
            <a:r>
              <a:rPr lang="en-US" dirty="0" smtClean="0"/>
              <a:t>High resolution improves visible detail and allows larger area coverage with less cameras</a:t>
            </a:r>
          </a:p>
          <a:p>
            <a:pPr lvl="0"/>
            <a:r>
              <a:rPr lang="en-US" dirty="0" smtClean="0"/>
              <a:t>Megapixel was a natural choice for many institutions making transitions from the 35mm “holdup” cameras used not so long ago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7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Satisfaction Measurement 7/14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en-US" sz="2400" u="sng" dirty="0" smtClean="0"/>
              <a:t>Satisfied and Delighted Scores</a:t>
            </a:r>
          </a:p>
          <a:p>
            <a:r>
              <a:rPr lang="en-US" sz="2400" dirty="0" smtClean="0"/>
              <a:t>Arecont </a:t>
            </a:r>
            <a:r>
              <a:rPr lang="en-US" sz="2400" dirty="0"/>
              <a:t>Vision stands behind their </a:t>
            </a:r>
            <a:r>
              <a:rPr lang="en-US" sz="2400" dirty="0" smtClean="0"/>
              <a:t>products		</a:t>
            </a:r>
            <a:r>
              <a:rPr lang="en-US" sz="2400" dirty="0"/>
              <a:t>  </a:t>
            </a:r>
            <a:r>
              <a:rPr lang="en-US" sz="2400" dirty="0" smtClean="0"/>
              <a:t>97%</a:t>
            </a:r>
          </a:p>
          <a:p>
            <a:r>
              <a:rPr lang="en-US" sz="2400" dirty="0" smtClean="0"/>
              <a:t>Arecont </a:t>
            </a:r>
            <a:r>
              <a:rPr lang="en-US" sz="2400" dirty="0"/>
              <a:t>Vision is a valued partner to your </a:t>
            </a:r>
            <a:r>
              <a:rPr lang="en-US" sz="2400" dirty="0" smtClean="0"/>
              <a:t>business 	  93%</a:t>
            </a:r>
          </a:p>
          <a:p>
            <a:r>
              <a:rPr lang="en-US" sz="2400" dirty="0" smtClean="0"/>
              <a:t>Satisfaction with Arecont Vision product line		  93%</a:t>
            </a:r>
          </a:p>
          <a:p>
            <a:r>
              <a:rPr lang="en-US" sz="2400" dirty="0" smtClean="0"/>
              <a:t>Product Performance					  93%</a:t>
            </a:r>
          </a:p>
          <a:p>
            <a:r>
              <a:rPr lang="en-US" sz="2400" dirty="0" smtClean="0"/>
              <a:t>Value of Products					  93%</a:t>
            </a:r>
          </a:p>
          <a:p>
            <a:r>
              <a:rPr lang="en-US" sz="2400" dirty="0" smtClean="0"/>
              <a:t>Product Quality					  89%</a:t>
            </a:r>
          </a:p>
          <a:p>
            <a:r>
              <a:rPr lang="en-US" sz="2400" dirty="0" smtClean="0"/>
              <a:t>Ease of Doing Business				  89%	</a:t>
            </a:r>
          </a:p>
          <a:p>
            <a:pPr marL="114300" indent="0">
              <a:buNone/>
            </a:pPr>
            <a:endParaRPr lang="en-US" sz="2400" dirty="0" smtClean="0"/>
          </a:p>
          <a:p>
            <a:pPr marL="114300" indent="0">
              <a:buNone/>
            </a:pPr>
            <a:r>
              <a:rPr lang="en-US" sz="2400" dirty="0" smtClean="0"/>
              <a:t>Very strong improvement in key areas:  </a:t>
            </a:r>
            <a:r>
              <a:rPr lang="en-US" sz="2400" dirty="0"/>
              <a:t>t</a:t>
            </a:r>
            <a:r>
              <a:rPr lang="en-US" sz="2400" dirty="0" smtClean="0"/>
              <a:t>echnical support, quality, RMA process</a:t>
            </a:r>
            <a:r>
              <a:rPr lang="en-US" sz="2400" dirty="0"/>
              <a:t>, pre-sale </a:t>
            </a:r>
            <a:r>
              <a:rPr lang="en-US" sz="2400" dirty="0" smtClean="0"/>
              <a:t>support, </a:t>
            </a:r>
            <a:r>
              <a:rPr lang="en-US" sz="2400" dirty="0"/>
              <a:t>pricing, </a:t>
            </a:r>
            <a:r>
              <a:rPr lang="en-US" sz="2400" dirty="0" smtClean="0"/>
              <a:t>training, confident in selling Arecont Vision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486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2278" y="302895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Teller/ATM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71591" y="2948608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Cash handling areas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57400" y="4637855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Surround Video Office, Lobby, and Parking Lots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95600" y="2931215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Lobby/Office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2400" y="-40392"/>
            <a:ext cx="9144000" cy="533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 baseline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Areas of interest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2" y="740937"/>
            <a:ext cx="1635723" cy="218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769926"/>
            <a:ext cx="2933700" cy="208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mjenkins\Documents\GomPlayer\Capture\Glendale bank robbery AV3105 Teller.avi_00005108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2078" y="819150"/>
            <a:ext cx="3212372" cy="20345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5689" y="3368346"/>
            <a:ext cx="8705022" cy="128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88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for financial institutions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 of transaction “Facial Identification” at teller counters, ATMs, and drive through</a:t>
            </a:r>
          </a:p>
          <a:p>
            <a:r>
              <a:rPr lang="en-US" dirty="0"/>
              <a:t>T</a:t>
            </a:r>
            <a:r>
              <a:rPr lang="en-US" dirty="0" smtClean="0"/>
              <a:t>ransaction areas, counting, and areas where cash is handled often need “bill identification”</a:t>
            </a:r>
          </a:p>
          <a:p>
            <a:r>
              <a:rPr lang="en-US" dirty="0" smtClean="0"/>
              <a:t>Lobby, office areas, and parking lots require “situational awareness” for liability as well as post incident investigations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949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Teller Camera tip – Mount Height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66750"/>
            <a:ext cx="2255581" cy="41910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47750"/>
            <a:ext cx="2359998" cy="134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2800350"/>
            <a:ext cx="5867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Objective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to clearly see customer faces on opposite side of counter</a:t>
            </a:r>
          </a:p>
          <a:p>
            <a:pPr marL="285750" indent="-285750">
              <a:spcAft>
                <a:spcPts val="3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Camera mounted 9’ high</a:t>
            </a:r>
          </a:p>
          <a:p>
            <a:pPr marL="285750" indent="-285750">
              <a:spcAft>
                <a:spcPts val="3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Counter glass is 4’ from rear wall</a:t>
            </a:r>
          </a:p>
          <a:p>
            <a:pPr marL="285750" indent="-285750">
              <a:spcAft>
                <a:spcPts val="3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lens combination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 Camera is looking at customer foreheads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Teller Camera tip – Mount Height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048000" y="2724150"/>
            <a:ext cx="6019800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300"/>
              </a:spcAft>
              <a:buSzPct val="80000"/>
            </a:pPr>
            <a:r>
              <a:rPr lang="en-US" sz="1600" dirty="0">
                <a:latin typeface="+mn-lt"/>
              </a:rPr>
              <a:t>Objective to clearly see customer faces on opposite side of </a:t>
            </a:r>
            <a:r>
              <a:rPr lang="en-US" sz="1600" dirty="0" smtClean="0">
                <a:latin typeface="+mn-lt"/>
              </a:rPr>
              <a:t>counter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SzPct val="80000"/>
            </a:pPr>
            <a:r>
              <a:rPr lang="en-US" sz="1600" dirty="0" smtClean="0">
                <a:latin typeface="+mn-lt"/>
              </a:rPr>
              <a:t>Camera </a:t>
            </a:r>
            <a:r>
              <a:rPr lang="en-US" sz="1600" dirty="0">
                <a:latin typeface="+mn-lt"/>
              </a:rPr>
              <a:t>mounted </a:t>
            </a:r>
            <a:r>
              <a:rPr lang="en-US" sz="1600" dirty="0" smtClean="0">
                <a:latin typeface="+mn-lt"/>
              </a:rPr>
              <a:t>8’ </a:t>
            </a:r>
            <a:r>
              <a:rPr lang="en-US" sz="1600" dirty="0">
                <a:latin typeface="+mn-lt"/>
              </a:rPr>
              <a:t>high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SzPct val="80000"/>
            </a:pPr>
            <a:r>
              <a:rPr lang="en-US" sz="1600" dirty="0">
                <a:latin typeface="+mn-lt"/>
              </a:rPr>
              <a:t>Counter glass is </a:t>
            </a:r>
            <a:r>
              <a:rPr lang="en-US" sz="1600" dirty="0" smtClean="0">
                <a:latin typeface="+mn-lt"/>
              </a:rPr>
              <a:t> still 4’ </a:t>
            </a:r>
            <a:r>
              <a:rPr lang="en-US" sz="1600" dirty="0">
                <a:latin typeface="+mn-lt"/>
              </a:rPr>
              <a:t>from rear wall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SzPct val="80000"/>
            </a:pPr>
            <a:r>
              <a:rPr lang="en-US" sz="1600" dirty="0">
                <a:latin typeface="+mn-lt"/>
              </a:rPr>
              <a:t>Tried several different lens </a:t>
            </a:r>
            <a:r>
              <a:rPr lang="en-US" sz="1600" dirty="0" smtClean="0">
                <a:latin typeface="+mn-lt"/>
              </a:rPr>
              <a:t>combinations this was </a:t>
            </a:r>
            <a:endParaRPr lang="en-US" sz="1600" dirty="0">
              <a:latin typeface="+mn-lt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SzPct val="80000"/>
            </a:pPr>
            <a:r>
              <a:rPr lang="en-US" sz="1600" dirty="0">
                <a:latin typeface="+mn-lt"/>
              </a:rPr>
              <a:t>Result Camera is looking at </a:t>
            </a:r>
            <a:r>
              <a:rPr lang="en-US" sz="1600" dirty="0" smtClean="0">
                <a:latin typeface="+mn-lt"/>
              </a:rPr>
              <a:t>customer face</a:t>
            </a:r>
            <a:endParaRPr lang="en-US" sz="16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6954"/>
            <a:ext cx="2336800" cy="289401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47750"/>
            <a:ext cx="2551019" cy="142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60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3" name="Picture 2" descr="red_question_butt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280" y="1143552"/>
            <a:ext cx="3710650" cy="35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2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Customer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End Users activity is high</a:t>
            </a:r>
          </a:p>
          <a:p>
            <a:pPr lvl="1"/>
            <a:r>
              <a:rPr lang="en-US" dirty="0" smtClean="0"/>
              <a:t>Banks are now updating their security systems with megapixel IP cameras</a:t>
            </a:r>
          </a:p>
          <a:p>
            <a:pPr lvl="1"/>
            <a:r>
              <a:rPr lang="en-US" dirty="0" smtClean="0"/>
              <a:t>Stadiums are able to recognize faces in every seat with 100 cameras vs. 2,000</a:t>
            </a:r>
          </a:p>
          <a:p>
            <a:pPr lvl="1"/>
            <a:r>
              <a:rPr lang="en-US" dirty="0" smtClean="0"/>
              <a:t>Hotels and malls receive excellent benefit using fewer cameras with great frame rates</a:t>
            </a:r>
          </a:p>
          <a:p>
            <a:pPr lvl="1"/>
            <a:r>
              <a:rPr lang="en-US" dirty="0" smtClean="0"/>
              <a:t>Megapixel cameras provide the best ROI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Systems Integrators are working more closely with Arecont Vision</a:t>
            </a:r>
          </a:p>
          <a:p>
            <a:pPr lvl="1"/>
            <a:r>
              <a:rPr lang="en-US" dirty="0" smtClean="0"/>
              <a:t>Training</a:t>
            </a:r>
          </a:p>
          <a:p>
            <a:pPr lvl="1"/>
            <a:r>
              <a:rPr lang="en-US" dirty="0" smtClean="0"/>
              <a:t>Demonstrations</a:t>
            </a:r>
          </a:p>
          <a:p>
            <a:pPr lvl="1"/>
            <a:r>
              <a:rPr lang="en-US" dirty="0" smtClean="0"/>
              <a:t>Project Registrations</a:t>
            </a:r>
          </a:p>
          <a:p>
            <a:pPr lvl="1"/>
            <a:r>
              <a:rPr lang="en-US" dirty="0" smtClean="0"/>
              <a:t>Proposals</a:t>
            </a:r>
          </a:p>
          <a:p>
            <a:pPr lvl="1"/>
            <a:endParaRPr lang="en-US" dirty="0"/>
          </a:p>
          <a:p>
            <a:r>
              <a:rPr lang="en-US" dirty="0" smtClean="0"/>
              <a:t>Distributors are leading with Arecont Vision</a:t>
            </a:r>
          </a:p>
          <a:p>
            <a:pPr lvl="1"/>
            <a:r>
              <a:rPr lang="en-US" dirty="0" smtClean="0"/>
              <a:t>Game changing technology</a:t>
            </a:r>
          </a:p>
          <a:p>
            <a:pPr lvl="1"/>
            <a:r>
              <a:rPr lang="en-US" dirty="0" smtClean="0"/>
              <a:t>Desire by their SI/dealer customers to get into HD IP</a:t>
            </a:r>
          </a:p>
          <a:p>
            <a:pPr lvl="1"/>
            <a:r>
              <a:rPr lang="en-US" dirty="0" smtClean="0"/>
              <a:t>Distributors and their SI/dealers make more money with Arecont Vision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8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</a:t>
            </a:r>
            <a:r>
              <a:rPr lang="en-US" smtClean="0"/>
              <a:t>Points for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90550"/>
            <a:ext cx="8686800" cy="4343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Our company </a:t>
            </a:r>
            <a:r>
              <a:rPr lang="en-US" dirty="0" smtClean="0">
                <a:solidFill>
                  <a:schemeClr val="tx1"/>
                </a:solidFill>
              </a:rPr>
              <a:t>has strong growth expectations for 2014!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Customer </a:t>
            </a:r>
            <a:r>
              <a:rPr lang="en-US" dirty="0">
                <a:solidFill>
                  <a:schemeClr val="tx1"/>
                </a:solidFill>
              </a:rPr>
              <a:t>Satisfaction </a:t>
            </a:r>
            <a:r>
              <a:rPr lang="en-US" dirty="0" smtClean="0">
                <a:solidFill>
                  <a:schemeClr val="tx1"/>
                </a:solidFill>
              </a:rPr>
              <a:t>is strong!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Strongest product line…EVER!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Improvements in Quality and Support will continue…you will continue to notice the difference!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Excellent operations performance—on time delivery allows you to sell, less administration!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Pricing with a Project Registration is key to your success—it is a real difference maker for you!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Customers make more money (profit) vs. selling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Distributors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SI/Dealers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Customer Visits to WHQ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Strong Opportunities are right in front of you:  Financial, Retail, Data Centers, Commercial, Manufacturing, Education, Stadiums, City Surveillance, Distribution Centers…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4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0YearAV">
  <a:themeElements>
    <a:clrScheme name="AV Custom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V_GoldStandard">
  <a:themeElements>
    <a:clrScheme name="AV Custom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1927</TotalTime>
  <Words>2954</Words>
  <Application>Microsoft Macintosh PowerPoint</Application>
  <PresentationFormat>On-screen Show (16:9)</PresentationFormat>
  <Paragraphs>640</Paragraphs>
  <Slides>74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10YearAV</vt:lpstr>
      <vt:lpstr>AV_GoldStandard</vt:lpstr>
      <vt:lpstr>PowerPoint Presentation</vt:lpstr>
      <vt:lpstr>Agenda</vt:lpstr>
      <vt:lpstr>PowerPoint Presentation</vt:lpstr>
      <vt:lpstr>Company Update – August 2014</vt:lpstr>
      <vt:lpstr>Article:  securityworldhotel.com July 2, 2014</vt:lpstr>
      <vt:lpstr>Govies 2014: Double Platinum Award Winner</vt:lpstr>
      <vt:lpstr>Customer Satisfaction Measurement 7/14</vt:lpstr>
      <vt:lpstr>Recent Customer Meetings</vt:lpstr>
      <vt:lpstr>Key Points for 2014</vt:lpstr>
      <vt:lpstr>PowerPoint Presentation</vt:lpstr>
      <vt:lpstr>New Products : Shipping now!</vt:lpstr>
      <vt:lpstr>MegaBall® 2 Panomorph</vt:lpstr>
      <vt:lpstr>PowerPoint Presentation</vt:lpstr>
      <vt:lpstr>PowerPoint Presentation</vt:lpstr>
      <vt:lpstr>Coming Soon</vt:lpstr>
      <vt:lpstr>Save The Cable, Save The Hard Drive.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COLDSTORE SFS and L.A.I.D. </vt:lpstr>
      <vt:lpstr>Save The Cable, Save The Hard Drive.</vt:lpstr>
      <vt:lpstr>PowerPoint Presentation</vt:lpstr>
      <vt:lpstr>The Opportunity</vt:lpstr>
      <vt:lpstr>The Ongoing Challenge for Financials Institutions</vt:lpstr>
      <vt:lpstr>Challenges – Video Surveillance </vt:lpstr>
      <vt:lpstr>The Opportunity with Arecont Vision</vt:lpstr>
      <vt:lpstr>PowerPoint Presentation</vt:lpstr>
      <vt:lpstr>PowerPoint Presentation</vt:lpstr>
      <vt:lpstr>Understanding Panoramic Pixel Density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Americas Field Sales Organization</vt:lpstr>
      <vt:lpstr>PowerPoint Presentation</vt:lpstr>
      <vt:lpstr>Why Arecont Vision in Banking Applications</vt:lpstr>
      <vt:lpstr>Quality</vt:lpstr>
      <vt:lpstr>Customer Service</vt:lpstr>
      <vt:lpstr>Q&amp;A</vt:lpstr>
      <vt:lpstr>PowerPoint Presentation</vt:lpstr>
      <vt:lpstr>“How I Shot the Bear”</vt:lpstr>
      <vt:lpstr>PowerPoint Presentation</vt:lpstr>
      <vt:lpstr>MegaLab Visit</vt:lpstr>
      <vt:lpstr>Areas for camera coverage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Megapixel Marketplace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Advantage of megapixel </vt:lpstr>
      <vt:lpstr>PowerPoint Presentation</vt:lpstr>
      <vt:lpstr>Applications for financial institutions</vt:lpstr>
      <vt:lpstr>Teller Camera tip – Mount Height</vt:lpstr>
      <vt:lpstr>Teller Camera tip – Mount Height</vt:lpstr>
      <vt:lpstr>Q&amp;A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Chen</dc:creator>
  <cp:lastModifiedBy>Michelle Chen</cp:lastModifiedBy>
  <cp:revision>91</cp:revision>
  <cp:lastPrinted>2014-06-17T23:45:44Z</cp:lastPrinted>
  <dcterms:created xsi:type="dcterms:W3CDTF">2014-02-06T22:52:37Z</dcterms:created>
  <dcterms:modified xsi:type="dcterms:W3CDTF">2014-09-08T17:46:09Z</dcterms:modified>
</cp:coreProperties>
</file>