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1.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98"/>
  </p:notesMasterIdLst>
  <p:sldIdLst>
    <p:sldId id="478" r:id="rId2"/>
    <p:sldId id="479" r:id="rId3"/>
    <p:sldId id="480" r:id="rId4"/>
    <p:sldId id="464" r:id="rId5"/>
    <p:sldId id="611" r:id="rId6"/>
    <p:sldId id="612" r:id="rId7"/>
    <p:sldId id="613" r:id="rId8"/>
    <p:sldId id="614" r:id="rId9"/>
    <p:sldId id="615" r:id="rId10"/>
    <p:sldId id="616" r:id="rId11"/>
    <p:sldId id="610" r:id="rId12"/>
    <p:sldId id="549" r:id="rId13"/>
    <p:sldId id="550" r:id="rId14"/>
    <p:sldId id="551" r:id="rId15"/>
    <p:sldId id="552" r:id="rId16"/>
    <p:sldId id="553" r:id="rId17"/>
    <p:sldId id="554" r:id="rId18"/>
    <p:sldId id="555" r:id="rId19"/>
    <p:sldId id="556" r:id="rId20"/>
    <p:sldId id="557" r:id="rId21"/>
    <p:sldId id="558" r:id="rId22"/>
    <p:sldId id="559" r:id="rId23"/>
    <p:sldId id="560" r:id="rId24"/>
    <p:sldId id="561" r:id="rId25"/>
    <p:sldId id="562" r:id="rId26"/>
    <p:sldId id="563" r:id="rId27"/>
    <p:sldId id="564" r:id="rId28"/>
    <p:sldId id="565" r:id="rId29"/>
    <p:sldId id="582" r:id="rId30"/>
    <p:sldId id="631" r:id="rId31"/>
    <p:sldId id="632" r:id="rId32"/>
    <p:sldId id="633" r:id="rId33"/>
    <p:sldId id="634" r:id="rId34"/>
    <p:sldId id="635" r:id="rId35"/>
    <p:sldId id="636" r:id="rId36"/>
    <p:sldId id="637" r:id="rId37"/>
    <p:sldId id="638" r:id="rId38"/>
    <p:sldId id="639" r:id="rId39"/>
    <p:sldId id="640" r:id="rId40"/>
    <p:sldId id="641" r:id="rId41"/>
    <p:sldId id="642" r:id="rId42"/>
    <p:sldId id="643" r:id="rId43"/>
    <p:sldId id="644" r:id="rId44"/>
    <p:sldId id="645" r:id="rId45"/>
    <p:sldId id="646" r:id="rId46"/>
    <p:sldId id="647" r:id="rId47"/>
    <p:sldId id="648" r:id="rId48"/>
    <p:sldId id="649" r:id="rId49"/>
    <p:sldId id="650" r:id="rId50"/>
    <p:sldId id="651" r:id="rId51"/>
    <p:sldId id="652" r:id="rId52"/>
    <p:sldId id="653" r:id="rId53"/>
    <p:sldId id="654" r:id="rId54"/>
    <p:sldId id="655" r:id="rId55"/>
    <p:sldId id="656" r:id="rId56"/>
    <p:sldId id="657" r:id="rId57"/>
    <p:sldId id="658" r:id="rId58"/>
    <p:sldId id="659" r:id="rId59"/>
    <p:sldId id="660" r:id="rId60"/>
    <p:sldId id="543" r:id="rId61"/>
    <p:sldId id="544" r:id="rId62"/>
    <p:sldId id="545" r:id="rId63"/>
    <p:sldId id="546" r:id="rId64"/>
    <p:sldId id="547" r:id="rId65"/>
    <p:sldId id="548" r:id="rId66"/>
    <p:sldId id="566" r:id="rId67"/>
    <p:sldId id="567" r:id="rId68"/>
    <p:sldId id="568" r:id="rId69"/>
    <p:sldId id="569" r:id="rId70"/>
    <p:sldId id="570" r:id="rId71"/>
    <p:sldId id="571" r:id="rId72"/>
    <p:sldId id="572" r:id="rId73"/>
    <p:sldId id="573" r:id="rId74"/>
    <p:sldId id="574" r:id="rId75"/>
    <p:sldId id="575" r:id="rId76"/>
    <p:sldId id="576" r:id="rId77"/>
    <p:sldId id="577" r:id="rId78"/>
    <p:sldId id="578" r:id="rId79"/>
    <p:sldId id="579" r:id="rId80"/>
    <p:sldId id="580" r:id="rId81"/>
    <p:sldId id="581" r:id="rId82"/>
    <p:sldId id="617" r:id="rId83"/>
    <p:sldId id="618" r:id="rId84"/>
    <p:sldId id="619" r:id="rId85"/>
    <p:sldId id="620" r:id="rId86"/>
    <p:sldId id="621" r:id="rId87"/>
    <p:sldId id="622" r:id="rId88"/>
    <p:sldId id="623" r:id="rId89"/>
    <p:sldId id="624" r:id="rId90"/>
    <p:sldId id="625" r:id="rId91"/>
    <p:sldId id="626" r:id="rId92"/>
    <p:sldId id="627" r:id="rId93"/>
    <p:sldId id="628" r:id="rId94"/>
    <p:sldId id="629" r:id="rId95"/>
    <p:sldId id="630" r:id="rId96"/>
    <p:sldId id="493" r:id="rId97"/>
  </p:sldIdLst>
  <p:sldSz cx="9144000" cy="5143500" type="screen16x9"/>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DCF"/>
    <a:srgbClr val="A7ECD3"/>
    <a:srgbClr val="E10209"/>
    <a:srgbClr val="E14547"/>
    <a:srgbClr val="E60005"/>
    <a:srgbClr val="00B756"/>
    <a:srgbClr val="004200"/>
    <a:srgbClr val="00501F"/>
    <a:srgbClr val="00AC50"/>
    <a:srgbClr val="00C4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41" autoAdjust="0"/>
    <p:restoredTop sz="91585" autoAdjust="0"/>
  </p:normalViewPr>
  <p:slideViewPr>
    <p:cSldViewPr>
      <p:cViewPr>
        <p:scale>
          <a:sx n="178" d="100"/>
          <a:sy n="178" d="100"/>
        </p:scale>
        <p:origin x="-1056" y="-400"/>
      </p:cViewPr>
      <p:guideLst>
        <p:guide orient="horz" pos="1620"/>
        <p:guide pos="2880"/>
      </p:guideLst>
    </p:cSldViewPr>
  </p:slideViewPr>
  <p:outlineViewPr>
    <p:cViewPr>
      <p:scale>
        <a:sx n="33" d="100"/>
        <a:sy n="33" d="100"/>
      </p:scale>
      <p:origin x="0" y="12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64" tIns="46582" rIns="93164" bIns="46582" rtlCol="0"/>
          <a:lstStyle>
            <a:lvl1pPr algn="r">
              <a:defRPr sz="1200"/>
            </a:lvl1pPr>
          </a:lstStyle>
          <a:p>
            <a:fld id="{9AF43213-19A3-4395-B481-7CF3FCDD509B}" type="datetimeFigureOut">
              <a:rPr lang="en-US" smtClean="0"/>
              <a:pPr/>
              <a:t>8/21/15</a:t>
            </a:fld>
            <a:endParaRPr lang="en-US"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64" tIns="46582" rIns="93164" bIns="465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64" tIns="46582" rIns="93164" bIns="46582" rtlCol="0" anchor="b"/>
          <a:lstStyle>
            <a:lvl1pPr algn="r">
              <a:defRPr sz="1200"/>
            </a:lvl1pPr>
          </a:lstStyle>
          <a:p>
            <a:fld id="{00A27E5A-3173-4B53-A70F-4599200E8AEF}" type="slidenum">
              <a:rPr lang="en-US" smtClean="0"/>
              <a:pPr/>
              <a:t>‹#›</a:t>
            </a:fld>
            <a:endParaRPr lang="en-US" dirty="0"/>
          </a:p>
        </p:txBody>
      </p:sp>
    </p:spTree>
    <p:extLst>
      <p:ext uri="{BB962C8B-B14F-4D97-AF65-F5344CB8AC3E}">
        <p14:creationId xmlns:p14="http://schemas.microsoft.com/office/powerpoint/2010/main" val="323896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18</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marL="0" indent="0">
              <a:buClrTx/>
              <a:buSzPct val="115000"/>
              <a:buNone/>
            </a:pPr>
            <a:r>
              <a:rPr lang="en-US" sz="3600" dirty="0" smtClean="0">
                <a:solidFill>
                  <a:srgbClr val="000000"/>
                </a:solidFill>
              </a:rPr>
              <a:t>Stellar Technology</a:t>
            </a:r>
            <a:r>
              <a:rPr lang="en-US" sz="3600" baseline="30000" dirty="0" smtClean="0">
                <a:solidFill>
                  <a:srgbClr val="000000"/>
                </a:solidFill>
              </a:rPr>
              <a:t>™</a:t>
            </a:r>
            <a:endParaRPr lang="en-US" sz="3600" dirty="0" smtClean="0">
              <a:solidFill>
                <a:srgbClr val="000000"/>
              </a:solidFill>
            </a:endParaRPr>
          </a:p>
          <a:p>
            <a:pPr marL="419100" lvl="1" indent="0">
              <a:buSzPct val="115000"/>
              <a:buNone/>
            </a:pPr>
            <a:r>
              <a:rPr lang="en-US" sz="3600" dirty="0" smtClean="0">
                <a:solidFill>
                  <a:srgbClr val="000000"/>
                </a:solidFill>
              </a:rPr>
              <a:t>STELLAR™ Low Light Technology reduces motion blur, noise and storage requirements. The technology enhances contrast and produces color imaging in near complete darkness on 1.2MP models. Due to its outstanding ability to capture object details in extreme lighting conditions, this camera is ideal for many low light applications. </a:t>
            </a:r>
            <a:r>
              <a:rPr lang="en-GB" sz="3600" dirty="0" smtClean="0">
                <a:solidFill>
                  <a:srgbClr val="000000"/>
                </a:solidFill>
              </a:rPr>
              <a:t>Video images are tailored to the content of the scene resulting in best usable video surveillance images in every situation.</a:t>
            </a:r>
          </a:p>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19</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20</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21</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22</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For applications with poor lighting conditions due to strong backlighting, reflections from wet flooring/puddles, or contrast due to fog, mist, or glare, optional wide dynamic range is available on some 1080p and 3MP models. 1080p models provide 30 images-per-second for optimum performance in fast action scenes such as casino and banking applications. For challenging low-light applications, the 1.2MP STELLAR model offers best-in-class light sensitivity capturing details in extreme low-light (0.002 lux in monochrome) at an incredibly high frame rate of 37 frames per second.</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23</a:t>
            </a:fld>
            <a:endParaRPr lang="en-US" dirty="0"/>
          </a:p>
        </p:txBody>
      </p:sp>
    </p:spTree>
    <p:extLst>
      <p:ext uri="{BB962C8B-B14F-4D97-AF65-F5344CB8AC3E}">
        <p14:creationId xmlns:p14="http://schemas.microsoft.com/office/powerpoint/2010/main" val="3486066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25</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3</a:t>
            </a:fld>
            <a:endParaRPr lang="en-US" dirty="0"/>
          </a:p>
        </p:txBody>
      </p:sp>
    </p:spTree>
    <p:extLst>
      <p:ext uri="{BB962C8B-B14F-4D97-AF65-F5344CB8AC3E}">
        <p14:creationId xmlns:p14="http://schemas.microsoft.com/office/powerpoint/2010/main" val="2841222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27</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28</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Regardless of time-of-day, this camera is ideal for applications with challenging lighting conditions. The series combines a day/night mechanical cut filter with 4</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P-iris lenses for precise, optimal image quality.</a:t>
            </a:r>
            <a:r>
              <a:rPr lang="en-US" dirty="0" smtClean="0">
                <a:effectLst/>
              </a:rPr>
              <a:t> </a:t>
            </a:r>
          </a:p>
          <a:p>
            <a:endParaRPr lang="en-US" dirty="0" smtClean="0">
              <a:effectLst/>
            </a:endParaRPr>
          </a:p>
          <a:p>
            <a:pPr marL="0" indent="0">
              <a:buClrTx/>
              <a:buSzPct val="115000"/>
              <a:buNone/>
            </a:pPr>
            <a:r>
              <a:rPr lang="en-US" sz="3600" dirty="0" smtClean="0">
                <a:solidFill>
                  <a:srgbClr val="000000"/>
                </a:solidFill>
              </a:rPr>
              <a:t>Stellar Technology</a:t>
            </a:r>
            <a:r>
              <a:rPr lang="en-US" sz="3600" baseline="30000" dirty="0" smtClean="0">
                <a:solidFill>
                  <a:srgbClr val="000000"/>
                </a:solidFill>
              </a:rPr>
              <a:t>™ - </a:t>
            </a:r>
            <a:r>
              <a:rPr lang="en-US" sz="3600" dirty="0" smtClean="0">
                <a:solidFill>
                  <a:srgbClr val="000000"/>
                </a:solidFill>
              </a:rPr>
              <a:t>provides finer details for better identification in low light scenes. </a:t>
            </a:r>
          </a:p>
          <a:p>
            <a:pPr marL="0" indent="0">
              <a:buClrTx/>
              <a:buSzPct val="115000"/>
              <a:buNone/>
            </a:pPr>
            <a:endParaRPr lang="en-US" sz="3600" dirty="0" smtClean="0">
              <a:solidFill>
                <a:srgbClr val="000000"/>
              </a:solidFill>
            </a:endParaRPr>
          </a:p>
          <a:p>
            <a:pPr marL="0" indent="0">
              <a:buClrTx/>
              <a:buSzPct val="115000"/>
              <a:buNone/>
            </a:pPr>
            <a:r>
              <a:rPr lang="en-US" sz="3600" dirty="0" smtClean="0">
                <a:solidFill>
                  <a:srgbClr val="000000"/>
                </a:solidFill>
              </a:rPr>
              <a:t>STELLAR™ Low Light Technology reduces motion blur, noise and storage requirements. The technology enhances contrast and produces color imaging in near complete darkness on 5MP models. Due to its outstanding ability to capture object details in extreme lighting conditions, this camera is ideal for many low light applications. </a:t>
            </a:r>
            <a:r>
              <a:rPr lang="en-GB" sz="3600" dirty="0" smtClean="0">
                <a:solidFill>
                  <a:srgbClr val="000000"/>
                </a:solidFill>
              </a:rPr>
              <a:t>Video images are tailored to the content of the scene resulting in best usable video surveillance images in every situation.</a:t>
            </a:r>
          </a:p>
          <a:p>
            <a:pPr marL="419100" lvl="1" indent="0">
              <a:buSzPct val="115000"/>
              <a:buNone/>
            </a:pPr>
            <a:endParaRPr lang="en-US" sz="3600" dirty="0" smtClean="0">
              <a:solidFill>
                <a:srgbClr val="000000"/>
              </a:solidFill>
            </a:endParaRPr>
          </a:p>
          <a:p>
            <a:pPr marL="0" indent="0">
              <a:buNone/>
            </a:pPr>
            <a:r>
              <a:rPr lang="en-US" sz="3600" dirty="0" smtClean="0">
                <a:solidFill>
                  <a:srgbClr val="000000"/>
                </a:solidFill>
              </a:rPr>
              <a:t>Remote Focus</a:t>
            </a:r>
            <a:r>
              <a:rPr lang="en-US" sz="3600" baseline="0" dirty="0" smtClean="0">
                <a:solidFill>
                  <a:srgbClr val="000000"/>
                </a:solidFill>
              </a:rPr>
              <a:t> </a:t>
            </a:r>
            <a:r>
              <a:rPr lang="en-US" sz="3600" dirty="0" smtClean="0">
                <a:solidFill>
                  <a:srgbClr val="000000"/>
                </a:solidFill>
              </a:rPr>
              <a:t>Focus</a:t>
            </a:r>
          </a:p>
          <a:p>
            <a:pPr marL="457200" lvl="1" indent="0">
              <a:buClr>
                <a:schemeClr val="tx1"/>
              </a:buClr>
              <a:buNone/>
            </a:pPr>
            <a:r>
              <a:rPr lang="en-US" sz="3600" dirty="0" smtClean="0">
                <a:solidFill>
                  <a:srgbClr val="000000"/>
                </a:solidFill>
              </a:rPr>
              <a:t>The camera has the ability to adjust the field of view and focus point remotely. Remote commissioning has a huge beneficial effect on ease of installation, as the installer no longer needs to manually adjust the focus.  Remote commissioning is for installation only. It is not designed to be used during daily operation.</a:t>
            </a:r>
          </a:p>
          <a:p>
            <a:pPr marL="114300" indent="0">
              <a:buNone/>
            </a:pPr>
            <a:endParaRPr lang="en-US" sz="3600" dirty="0" smtClean="0">
              <a:solidFill>
                <a:srgbClr val="000000"/>
              </a:solidFill>
            </a:endParaRPr>
          </a:p>
          <a:p>
            <a:pPr marL="3175" indent="-3175">
              <a:buNone/>
            </a:pPr>
            <a:r>
              <a:rPr lang="en-US" sz="3600" dirty="0" smtClean="0">
                <a:solidFill>
                  <a:srgbClr val="000000"/>
                </a:solidFill>
              </a:rPr>
              <a:t>P-Iris Control</a:t>
            </a:r>
          </a:p>
          <a:p>
            <a:pPr marL="400050" indent="0">
              <a:buNone/>
            </a:pPr>
            <a:r>
              <a:rPr lang="en-US" sz="3600" dirty="0" smtClean="0">
                <a:solidFill>
                  <a:srgbClr val="000000"/>
                </a:solidFill>
              </a:rPr>
              <a:t>The p-iris provides the best possible depth-of-field and image clarity for precise performance. It is particularly important for applications with varying lighting conditions because it provides an automatic, precise iris control. This means the iris is limited to the amount it can be closed and prevents blurred video from occurring from overcorrecting bright lights.</a:t>
            </a:r>
          </a:p>
        </p:txBody>
      </p:sp>
      <p:sp>
        <p:nvSpPr>
          <p:cNvPr id="4" name="Slide Number Placeholder 3"/>
          <p:cNvSpPr>
            <a:spLocks noGrp="1"/>
          </p:cNvSpPr>
          <p:nvPr>
            <p:ph type="sldNum" sz="quarter" idx="10"/>
          </p:nvPr>
        </p:nvSpPr>
        <p:spPr/>
        <p:txBody>
          <a:bodyPr/>
          <a:lstStyle/>
          <a:p>
            <a:fld id="{78D2CEA4-A7B6-49AF-B923-6CBBA3D895C5}" type="slidenum">
              <a:rPr lang="en-US" smtClean="0"/>
              <a:pPr/>
              <a:t>31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33</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35</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36</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marL="0" indent="0">
              <a:buClrTx/>
              <a:buSzPct val="115000"/>
              <a:buNone/>
            </a:pPr>
            <a:r>
              <a:rPr lang="en-US" sz="3600" dirty="0" smtClean="0">
                <a:solidFill>
                  <a:srgbClr val="000000"/>
                </a:solidFill>
              </a:rPr>
              <a:t>Stellar Technology</a:t>
            </a:r>
            <a:r>
              <a:rPr lang="en-US" sz="3600" baseline="30000" dirty="0" smtClean="0">
                <a:solidFill>
                  <a:srgbClr val="000000"/>
                </a:solidFill>
              </a:rPr>
              <a:t>™</a:t>
            </a:r>
            <a:endParaRPr lang="en-US" sz="3600" dirty="0" smtClean="0">
              <a:solidFill>
                <a:srgbClr val="000000"/>
              </a:solidFill>
            </a:endParaRPr>
          </a:p>
          <a:p>
            <a:pPr marL="419100" lvl="1" indent="0">
              <a:buSzPct val="115000"/>
              <a:buNone/>
            </a:pPr>
            <a:r>
              <a:rPr lang="en-US" sz="3600" dirty="0" smtClean="0">
                <a:solidFill>
                  <a:srgbClr val="000000"/>
                </a:solidFill>
              </a:rPr>
              <a:t>STELLAR™ Low Light Technology reduces motion blur, noise and storage requirements. The technology enhances contrast and produces color imaging in near complete darkness on 1.2MP models. Due to its outstanding ability to capture object details in extreme lighting conditions, this camera is ideal for many low light applications. </a:t>
            </a:r>
            <a:r>
              <a:rPr lang="en-GB" sz="3600" dirty="0" smtClean="0">
                <a:solidFill>
                  <a:srgbClr val="000000"/>
                </a:solidFill>
              </a:rPr>
              <a:t>Video images are tailored to the content of the scene resulting in best usable video surveillance images in every situation.</a:t>
            </a:r>
          </a:p>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37</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38</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20" dirty="0" smtClean="0"/>
              <a:t>STELLAR™ was developed using a custom designed lens and IR cut filter combination. Together, the lens and IR cut filter were optimized using a pass-band filter so that a particular range of wavelengths could be provided for the best color reproduction in low-light applications. Since STELLAR™ cameras deliver usable video with minimal ambient light in both color (0.02 lux) and monochrome (0.002 lux) modes, clear images are delivered even in the most challenging low light conditions. As a result, STELLAR™ is a balancing act between low-light performance and color accuracy.</a:t>
            </a:r>
            <a:endParaRPr lang="en-US" sz="1200" kern="1200" dirty="0" smtClean="0">
              <a:solidFill>
                <a:schemeClr val="tx1"/>
              </a:solidFill>
              <a:latin typeface="+mn-lt"/>
              <a:ea typeface="+mn-ea"/>
              <a:cs typeface="+mn-cs"/>
            </a:endParaRPr>
          </a:p>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39</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40</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20" dirty="0" smtClean="0"/>
              <a:t>This groundbreaking feature further enhances the value of Arecont Vision® industry-leading megapixel imaging solution.</a:t>
            </a:r>
          </a:p>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41</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r>
              <a:rPr lang="en-US" sz="1200" i="1" dirty="0" smtClean="0">
                <a:solidFill>
                  <a:schemeClr val="tx1">
                    <a:lumMod val="50000"/>
                    <a:lumOff val="50000"/>
                  </a:schemeClr>
                </a:solidFill>
                <a:latin typeface="Times New Roman"/>
                <a:cs typeface="Times New Roman"/>
              </a:rPr>
              <a:t>There</a:t>
            </a:r>
            <a:r>
              <a:rPr lang="en-US" sz="1200" i="1" baseline="0" dirty="0" smtClean="0">
                <a:solidFill>
                  <a:schemeClr val="tx1">
                    <a:lumMod val="50000"/>
                    <a:lumOff val="50000"/>
                  </a:schemeClr>
                </a:solidFill>
                <a:latin typeface="Times New Roman"/>
                <a:cs typeface="Times New Roman"/>
              </a:rPr>
              <a:t> are 4 types of irises to choose from: fixed iris, manual iris, auto iris and P-iris.</a:t>
            </a:r>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42</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43</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44</a:t>
            </a:fld>
            <a:endParaRPr lang="en-US" dirty="0"/>
          </a:p>
        </p:txBody>
      </p:sp>
    </p:spTree>
    <p:extLst>
      <p:ext uri="{BB962C8B-B14F-4D97-AF65-F5344CB8AC3E}">
        <p14:creationId xmlns:p14="http://schemas.microsoft.com/office/powerpoint/2010/main" val="3465221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45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46</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11</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47</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48</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49</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50</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51</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52</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53</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54</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55</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136" tIns="44069" rIns="88136" bIns="44069"/>
          <a:lstStyle/>
          <a:p>
            <a:pPr lvl="1"/>
            <a:endParaRPr lang="en-US" dirty="0"/>
          </a:p>
        </p:txBody>
      </p:sp>
      <p:sp>
        <p:nvSpPr>
          <p:cNvPr id="4" name="Slide Number Placeholder 3"/>
          <p:cNvSpPr>
            <a:spLocks noGrp="1"/>
          </p:cNvSpPr>
          <p:nvPr>
            <p:ph type="sldNum" sz="quarter" idx="10"/>
          </p:nvPr>
        </p:nvSpPr>
        <p:spPr>
          <a:xfrm>
            <a:off x="5265539" y="6659186"/>
            <a:ext cx="4028844" cy="350056"/>
          </a:xfrm>
          <a:prstGeom prst="rect">
            <a:avLst/>
          </a:prstGeom>
        </p:spPr>
        <p:txBody>
          <a:bodyPr lIns="88136" tIns="44069" rIns="88136" bIns="44069"/>
          <a:lstStyle/>
          <a:p>
            <a:fld id="{00A27E5A-3173-4B53-A70F-4599200E8AEF}" type="slidenum">
              <a:rPr lang="en-US" smtClean="0"/>
              <a:pPr/>
              <a:t>56</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12</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57</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58</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59</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684D7F-FAB7-4E0A-8C24-338138117B18}" type="slidenum">
              <a:rPr lang="en-US" smtClean="0"/>
              <a:pPr>
                <a:defRPr/>
              </a:pPr>
              <a:t>60</a:t>
            </a:fld>
            <a:endParaRPr lang="en-US" dirty="0"/>
          </a:p>
        </p:txBody>
      </p:sp>
    </p:spTree>
    <p:extLst>
      <p:ext uri="{BB962C8B-B14F-4D97-AF65-F5344CB8AC3E}">
        <p14:creationId xmlns:p14="http://schemas.microsoft.com/office/powerpoint/2010/main" val="3865386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Viakoo is uniquely designed to understand the behavior of IP video across the entire network. We do not automate outdated manual processes. Rather we give you best practices with automation that delivers management and oversight of your system.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does Viakoo do?</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Viakoo gives </a:t>
            </a:r>
            <a:r>
              <a:rPr lang="en-US" sz="1200" kern="1200" dirty="0" smtClean="0">
                <a:solidFill>
                  <a:srgbClr val="FF0000"/>
                </a:solidFill>
                <a:latin typeface="+mn-lt"/>
                <a:ea typeface="+mn-ea"/>
                <a:cs typeface="+mn-cs"/>
              </a:rPr>
              <a:t>visibility into the </a:t>
            </a:r>
            <a:r>
              <a:rPr lang="en-US" sz="1200" kern="1200" dirty="0" smtClean="0">
                <a:solidFill>
                  <a:schemeClr val="tx1"/>
                </a:solidFill>
                <a:latin typeface="+mn-lt"/>
                <a:ea typeface="+mn-ea"/>
                <a:cs typeface="+mn-cs"/>
              </a:rPr>
              <a:t>behavior and performance of your video network that you do not currently have. Viakoo detects and alerts on events that threaten your system that you would otherwise not know about.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will benefit your enterprise by:</a:t>
            </a:r>
          </a:p>
          <a:p>
            <a:pPr lvl="0">
              <a:buFont typeface="Arial" pitchFamily="34" charset="0"/>
              <a:buChar char="•"/>
            </a:pPr>
            <a:r>
              <a:rPr lang="en-US" sz="1200" kern="1200" dirty="0" smtClean="0">
                <a:solidFill>
                  <a:srgbClr val="FF0000"/>
                </a:solidFill>
                <a:latin typeface="+mn-lt"/>
                <a:ea typeface="+mn-ea"/>
                <a:cs typeface="+mn-cs"/>
              </a:rPr>
              <a:t>Reducing the cost of service and maintenance</a:t>
            </a:r>
          </a:p>
          <a:p>
            <a:pPr lvl="0">
              <a:buFont typeface="Arial" pitchFamily="34" charset="0"/>
              <a:buChar char="•"/>
            </a:pPr>
            <a:r>
              <a:rPr lang="en-US" sz="1200" kern="1200" dirty="0" smtClean="0">
                <a:solidFill>
                  <a:srgbClr val="FF0000"/>
                </a:solidFill>
                <a:latin typeface="+mn-lt"/>
                <a:ea typeface="+mn-ea"/>
                <a:cs typeface="+mn-cs"/>
              </a:rPr>
              <a:t>Eliminating missing video compliance and brand risk</a:t>
            </a:r>
          </a:p>
          <a:p>
            <a:pPr lvl="0">
              <a:buFont typeface="Arial" pitchFamily="34" charset="0"/>
              <a:buChar char="•"/>
            </a:pPr>
            <a:r>
              <a:rPr lang="en-US" sz="1200" kern="1200" dirty="0" smtClean="0">
                <a:solidFill>
                  <a:srgbClr val="FF0000"/>
                </a:solidFill>
                <a:latin typeface="+mn-lt"/>
                <a:ea typeface="+mn-ea"/>
                <a:cs typeface="+mn-cs"/>
              </a:rPr>
              <a:t>Provide oversight into uptime, retention and quality performance</a:t>
            </a:r>
          </a:p>
          <a:p>
            <a:pPr lvl="0"/>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That visibility is central to security’s mission to create situational awareness that identifies threats and enables the security organization to mitigate risks. Simply, when your video assets are not working as you intended them to, then your risk is increased. Without reliable video you are at an increased risk of mission failure. Viakoo reduces risk by increasing management oversight.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C684D7F-FAB7-4E0A-8C24-338138117B18}" type="slidenum">
              <a:rPr lang="en-US" smtClean="0"/>
              <a:pPr>
                <a:defRPr/>
              </a:pPr>
              <a:t>63</a:t>
            </a:fld>
            <a:endParaRPr lang="en-US" dirty="0"/>
          </a:p>
        </p:txBody>
      </p:sp>
    </p:spTree>
    <p:extLst>
      <p:ext uri="{BB962C8B-B14F-4D97-AF65-F5344CB8AC3E}">
        <p14:creationId xmlns:p14="http://schemas.microsoft.com/office/powerpoint/2010/main" val="501425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A5ABF-5C66-4A5E-95A9-05762491AD51}"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994722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70</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71</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72</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73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13</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74</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Hybrid Pano – MicroDome</a:t>
            </a:r>
          </a:p>
          <a:p>
            <a:pPr lvl="1"/>
            <a:r>
              <a:rPr lang="en-US" dirty="0"/>
              <a:t>Unique design for low profile look</a:t>
            </a:r>
          </a:p>
          <a:p>
            <a:pPr lvl="1"/>
            <a:r>
              <a:rPr lang="en-US" dirty="0"/>
              <a:t>IP66</a:t>
            </a:r>
          </a:p>
          <a:p>
            <a:pPr lvl="1"/>
            <a:r>
              <a:rPr lang="en-US" dirty="0"/>
              <a:t>Coming soon: Schimpf Lighting</a:t>
            </a:r>
          </a:p>
          <a:p>
            <a:pPr lvl="1"/>
            <a:r>
              <a:rPr lang="en-US" dirty="0"/>
              <a:t>Total configurable</a:t>
            </a:r>
          </a:p>
          <a:p>
            <a:pPr lvl="1"/>
            <a:r>
              <a:rPr lang="en-US" dirty="0"/>
              <a:t>Multiple fields of view configurations… 90’, 180’, 270’, 360’</a:t>
            </a:r>
          </a:p>
          <a:p>
            <a:pPr lvl="1"/>
            <a:r>
              <a:rPr lang="en-US" dirty="0"/>
              <a:t>Swappable lenses for FOV changes</a:t>
            </a:r>
          </a:p>
          <a:p>
            <a:pPr lvl="1"/>
            <a:r>
              <a:rPr lang="en-US" dirty="0"/>
              <a:t>Initially released in 8MP, 12MP WDR, 20MP</a:t>
            </a:r>
          </a:p>
          <a:p>
            <a:pPr lvl="1"/>
            <a:r>
              <a:rPr lang="en-US" dirty="0"/>
              <a:t>Magnetic gimbals with screws</a:t>
            </a:r>
          </a:p>
          <a:p>
            <a:pPr lvl="1"/>
            <a:r>
              <a:rPr lang="en-US" dirty="0"/>
              <a:t>True DayNight</a:t>
            </a:r>
          </a:p>
          <a:p>
            <a:pPr lvl="1"/>
            <a:r>
              <a:rPr lang="en-US" dirty="0"/>
              <a:t>BAD ASS</a:t>
            </a:r>
          </a:p>
          <a:p>
            <a:pPr lvl="1"/>
            <a:r>
              <a:rPr lang="en-US" dirty="0"/>
              <a:t>Applications:</a:t>
            </a:r>
          </a:p>
          <a:p>
            <a:pPr lvl="2"/>
            <a:r>
              <a:rPr lang="en-US" dirty="0"/>
              <a:t>Hallways</a:t>
            </a:r>
          </a:p>
          <a:p>
            <a:pPr lvl="2"/>
            <a:r>
              <a:rPr lang="en-US" dirty="0"/>
              <a:t>Lobbies</a:t>
            </a:r>
          </a:p>
          <a:p>
            <a:pPr lvl="2"/>
            <a:r>
              <a:rPr lang="en-US" dirty="0"/>
              <a:t>270’ on corner of a building</a:t>
            </a:r>
          </a:p>
          <a:p>
            <a:pPr lvl="1"/>
            <a:r>
              <a:rPr lang="en-US" dirty="0"/>
              <a:t>Open to suggestions for Gen2 </a:t>
            </a:r>
            <a:r>
              <a:rPr lang="en-US" dirty="0" err="1"/>
              <a:t>OmniDome</a:t>
            </a:r>
            <a:endParaRPr lang="en-US" dirty="0"/>
          </a:p>
          <a:p>
            <a:pPr lvl="1"/>
            <a:r>
              <a:rPr lang="en-US" dirty="0"/>
              <a:t>Discrete, low profile</a:t>
            </a:r>
          </a:p>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75</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83</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96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14</a:t>
            </a:fld>
            <a:endParaRPr lang="en-US"/>
          </a:p>
        </p:txBody>
      </p:sp>
    </p:spTree>
    <p:extLst>
      <p:ext uri="{BB962C8B-B14F-4D97-AF65-F5344CB8AC3E}">
        <p14:creationId xmlns:p14="http://schemas.microsoft.com/office/powerpoint/2010/main" val="346522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16</a:t>
            </a:fld>
            <a:endParaRPr lang="en-US"/>
          </a:p>
        </p:txBody>
      </p:sp>
    </p:spTree>
    <p:extLst>
      <p:ext uri="{BB962C8B-B14F-4D97-AF65-F5344CB8AC3E}">
        <p14:creationId xmlns:p14="http://schemas.microsoft.com/office/powerpoint/2010/main" val="3465221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Background.jp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6200" y="-30957"/>
            <a:ext cx="9220200" cy="5186363"/>
          </a:xfrm>
          <a:prstGeom prst="rect">
            <a:avLst/>
          </a:prstGeom>
        </p:spPr>
      </p:pic>
      <p:sp>
        <p:nvSpPr>
          <p:cNvPr id="2" name="Title 1"/>
          <p:cNvSpPr>
            <a:spLocks noGrp="1"/>
          </p:cNvSpPr>
          <p:nvPr>
            <p:ph type="ctrTitle"/>
          </p:nvPr>
        </p:nvSpPr>
        <p:spPr>
          <a:xfrm>
            <a:off x="450850" y="1295400"/>
            <a:ext cx="8159750" cy="1102519"/>
          </a:xfrm>
        </p:spPr>
        <p:txBody>
          <a:bodyPr anchor="b"/>
          <a:lstStyle>
            <a:lvl1pPr algn="l">
              <a:defRPr sz="3000">
                <a:solidFill>
                  <a:srgbClr val="E10209"/>
                </a:solidFill>
              </a:defRPr>
            </a:lvl1pPr>
          </a:lstStyle>
          <a:p>
            <a:r>
              <a:rPr lang="en-US" dirty="0" smtClean="0"/>
              <a:t>Click to edit Master title</a:t>
            </a:r>
            <a:endParaRPr lang="en-US" dirty="0"/>
          </a:p>
        </p:txBody>
      </p:sp>
      <p:pic>
        <p:nvPicPr>
          <p:cNvPr id="4" name="Picture 3" descr="AVLogo_2014.png"/>
          <p:cNvPicPr>
            <a:picLocks noChangeAspect="1"/>
          </p:cNvPicPr>
          <p:nvPr userDrawn="1"/>
        </p:nvPicPr>
        <p:blipFill rotWithShape="1">
          <a:blip r:embed="rId3" cstate="screen">
            <a:extLst>
              <a:ext uri="{28A0092B-C50C-407E-A947-70E740481C1C}">
                <a14:useLocalDpi xmlns:a14="http://schemas.microsoft.com/office/drawing/2010/main"/>
              </a:ext>
            </a:extLst>
          </a:blip>
          <a:srcRect l="18284" r="1374"/>
          <a:stretch/>
        </p:blipFill>
        <p:spPr>
          <a:xfrm>
            <a:off x="-82550" y="4481476"/>
            <a:ext cx="9226550" cy="533981"/>
          </a:xfrm>
          <a:prstGeom prst="rect">
            <a:avLst/>
          </a:prstGeom>
        </p:spPr>
      </p:pic>
      <p:pic>
        <p:nvPicPr>
          <p:cNvPr id="9" name="Picture 8" descr="Made_in_USA.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9700" y="4705350"/>
            <a:ext cx="863599" cy="98269"/>
          </a:xfrm>
          <a:prstGeom prst="rect">
            <a:avLst/>
          </a:prstGeom>
        </p:spPr>
      </p:pic>
      <p:sp>
        <p:nvSpPr>
          <p:cNvPr id="10" name="Text Placeholder 4"/>
          <p:cNvSpPr>
            <a:spLocks noGrp="1"/>
          </p:cNvSpPr>
          <p:nvPr>
            <p:ph type="body" sz="quarter" idx="13" hasCustomPrompt="1"/>
          </p:nvPr>
        </p:nvSpPr>
        <p:spPr>
          <a:xfrm>
            <a:off x="444500" y="2590800"/>
            <a:ext cx="8013700" cy="228600"/>
          </a:xfrm>
        </p:spPr>
        <p:txBody>
          <a:bodyPr lIns="0" tIns="0" bIns="0">
            <a:noAutofit/>
          </a:bodyPr>
          <a:lstStyle>
            <a:lvl1pPr marL="114300" indent="0">
              <a:buNone/>
              <a:defRPr sz="1200">
                <a:latin typeface="Arial Black"/>
                <a:cs typeface="Arial Black"/>
              </a:defRPr>
            </a:lvl1pPr>
            <a:lvl2pPr marL="457200" indent="0">
              <a:buNone/>
              <a:defRPr sz="1200">
                <a:latin typeface="Arial Black"/>
                <a:cs typeface="Arial Black"/>
              </a:defRPr>
            </a:lvl2pPr>
            <a:lvl3pPr marL="914400" indent="0">
              <a:buNone/>
              <a:defRPr sz="1200">
                <a:latin typeface="Arial Black"/>
                <a:cs typeface="Arial Black"/>
              </a:defRPr>
            </a:lvl3pPr>
            <a:lvl4pPr marL="1371600" indent="0">
              <a:buNone/>
              <a:defRPr sz="1200">
                <a:latin typeface="Arial Black"/>
                <a:cs typeface="Arial Black"/>
              </a:defRPr>
            </a:lvl4pPr>
            <a:lvl5pPr marL="1828800" indent="0">
              <a:buNone/>
              <a:defRPr sz="1200">
                <a:latin typeface="Arial Black"/>
                <a:cs typeface="Arial Black"/>
              </a:defRPr>
            </a:lvl5pPr>
          </a:lstStyle>
          <a:p>
            <a:pPr lvl="0"/>
            <a:r>
              <a:rPr lang="en-US" dirty="0" smtClean="0"/>
              <a:t>Your Name</a:t>
            </a:r>
          </a:p>
        </p:txBody>
      </p:sp>
      <p:sp>
        <p:nvSpPr>
          <p:cNvPr id="13" name="Text Placeholder 4"/>
          <p:cNvSpPr>
            <a:spLocks noGrp="1"/>
          </p:cNvSpPr>
          <p:nvPr>
            <p:ph type="body" sz="quarter" idx="14" hasCustomPrompt="1"/>
          </p:nvPr>
        </p:nvSpPr>
        <p:spPr>
          <a:xfrm>
            <a:off x="444500" y="2800350"/>
            <a:ext cx="8089900" cy="228600"/>
          </a:xfrm>
        </p:spPr>
        <p:txBody>
          <a:bodyPr lIns="0" tIns="0" bIns="0">
            <a:noAutofit/>
          </a:bodyPr>
          <a:lstStyle>
            <a:lvl1pPr marL="114300" indent="0">
              <a:buNone/>
              <a:defRPr sz="1000" b="0" i="1">
                <a:solidFill>
                  <a:schemeClr val="tx1">
                    <a:lumMod val="65000"/>
                    <a:lumOff val="35000"/>
                  </a:schemeClr>
                </a:solidFill>
                <a:latin typeface="+mj-lt"/>
                <a:cs typeface="Arial Black"/>
              </a:defRPr>
            </a:lvl1pPr>
            <a:lvl2pPr marL="457200" indent="0">
              <a:buNone/>
              <a:defRPr sz="1200">
                <a:latin typeface="Arial Black"/>
                <a:cs typeface="Arial Black"/>
              </a:defRPr>
            </a:lvl2pPr>
            <a:lvl3pPr marL="914400" indent="0">
              <a:buNone/>
              <a:defRPr sz="1200">
                <a:latin typeface="Arial Black"/>
                <a:cs typeface="Arial Black"/>
              </a:defRPr>
            </a:lvl3pPr>
            <a:lvl4pPr marL="1371600" indent="0">
              <a:buNone/>
              <a:defRPr sz="1200">
                <a:latin typeface="Arial Black"/>
                <a:cs typeface="Arial Black"/>
              </a:defRPr>
            </a:lvl4pPr>
            <a:lvl5pPr marL="1828800" indent="0">
              <a:buNone/>
              <a:defRPr sz="1200">
                <a:latin typeface="Arial Black"/>
                <a:cs typeface="Arial Black"/>
              </a:defRPr>
            </a:lvl5pPr>
          </a:lstStyle>
          <a:p>
            <a:pPr lvl="0"/>
            <a:r>
              <a:rPr lang="en-US" dirty="0" smtClean="0"/>
              <a:t>Your Title</a:t>
            </a:r>
          </a:p>
        </p:txBody>
      </p:sp>
      <p:sp>
        <p:nvSpPr>
          <p:cNvPr id="14" name="Text Placeholder 4"/>
          <p:cNvSpPr>
            <a:spLocks noGrp="1"/>
          </p:cNvSpPr>
          <p:nvPr>
            <p:ph type="body" sz="quarter" idx="15" hasCustomPrompt="1"/>
          </p:nvPr>
        </p:nvSpPr>
        <p:spPr>
          <a:xfrm>
            <a:off x="444500" y="2978150"/>
            <a:ext cx="8089900" cy="228600"/>
          </a:xfrm>
        </p:spPr>
        <p:txBody>
          <a:bodyPr lIns="0" tIns="0" bIns="0">
            <a:noAutofit/>
          </a:bodyPr>
          <a:lstStyle>
            <a:lvl1pPr marL="114300" marR="0" indent="0" algn="l" defTabSz="914400" rtl="0" eaLnBrk="1" fontAlgn="auto" latinLnBrk="0" hangingPunct="1">
              <a:lnSpc>
                <a:spcPct val="120000"/>
              </a:lnSpc>
              <a:spcBef>
                <a:spcPct val="20000"/>
              </a:spcBef>
              <a:spcAft>
                <a:spcPts val="0"/>
              </a:spcAft>
              <a:buClr>
                <a:srgbClr val="CD0920"/>
              </a:buClr>
              <a:buSzPct val="100000"/>
              <a:buFont typeface="Arial"/>
              <a:buNone/>
              <a:tabLst/>
              <a:defRPr sz="800" b="0" i="0">
                <a:solidFill>
                  <a:schemeClr val="tx1">
                    <a:lumMod val="65000"/>
                    <a:lumOff val="35000"/>
                  </a:schemeClr>
                </a:solidFill>
                <a:latin typeface="+mj-lt"/>
                <a:cs typeface="Arial Black"/>
              </a:defRPr>
            </a:lvl1pPr>
            <a:lvl2pPr marL="457200" indent="0">
              <a:buNone/>
              <a:defRPr sz="1200">
                <a:latin typeface="Arial Black"/>
                <a:cs typeface="Arial Black"/>
              </a:defRPr>
            </a:lvl2pPr>
            <a:lvl3pPr marL="914400" indent="0">
              <a:buNone/>
              <a:defRPr sz="1200">
                <a:latin typeface="Arial Black"/>
                <a:cs typeface="Arial Black"/>
              </a:defRPr>
            </a:lvl3pPr>
            <a:lvl4pPr marL="1371600" indent="0">
              <a:buNone/>
              <a:defRPr sz="1200">
                <a:latin typeface="Arial Black"/>
                <a:cs typeface="Arial Black"/>
              </a:defRPr>
            </a:lvl4pPr>
            <a:lvl5pPr marL="1828800" indent="0">
              <a:buNone/>
              <a:defRPr sz="1200">
                <a:latin typeface="Arial Black"/>
                <a:cs typeface="Arial Black"/>
              </a:defRPr>
            </a:lvl5pPr>
          </a:lstStyle>
          <a:p>
            <a:pPr algn="l"/>
            <a:r>
              <a:rPr lang="en-US" sz="800" dirty="0" smtClean="0">
                <a:solidFill>
                  <a:schemeClr val="tx1">
                    <a:lumMod val="65000"/>
                    <a:lumOff val="35000"/>
                  </a:schemeClr>
                </a:solidFill>
                <a:latin typeface="+mj-lt"/>
                <a:cs typeface="Arial"/>
              </a:rPr>
              <a:t>818.937.0700  l  </a:t>
            </a:r>
            <a:r>
              <a:rPr lang="en-US" sz="800" dirty="0" err="1" smtClean="0">
                <a:solidFill>
                  <a:schemeClr val="tx1">
                    <a:lumMod val="65000"/>
                    <a:lumOff val="35000"/>
                  </a:schemeClr>
                </a:solidFill>
                <a:latin typeface="+mj-lt"/>
                <a:cs typeface="Arial"/>
              </a:rPr>
              <a:t>youremail@arecontvision.com</a:t>
            </a:r>
            <a:r>
              <a:rPr lang="en-US" sz="800" dirty="0" smtClean="0">
                <a:solidFill>
                  <a:schemeClr val="tx1">
                    <a:lumMod val="65000"/>
                    <a:lumOff val="35000"/>
                  </a:schemeClr>
                </a:solidFill>
                <a:latin typeface="+mj-lt"/>
                <a:cs typeface="Arial"/>
              </a:rPr>
              <a:t>     </a:t>
            </a:r>
            <a:endParaRPr lang="en-US" sz="800" dirty="0">
              <a:solidFill>
                <a:schemeClr val="tx1">
                  <a:lumMod val="65000"/>
                  <a:lumOff val="35000"/>
                </a:schemeClr>
              </a:solidFill>
              <a:latin typeface="+mj-lt"/>
              <a:cs typeface="Arial"/>
            </a:endParaRPr>
          </a:p>
        </p:txBody>
      </p:sp>
    </p:spTree>
    <p:extLst>
      <p:ext uri="{BB962C8B-B14F-4D97-AF65-F5344CB8AC3E}">
        <p14:creationId xmlns:p14="http://schemas.microsoft.com/office/powerpoint/2010/main" val="339112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Background.jp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6200" y="-30957"/>
            <a:ext cx="9220200" cy="5186363"/>
          </a:xfrm>
          <a:prstGeom prst="rect">
            <a:avLst/>
          </a:prstGeom>
        </p:spPr>
      </p:pic>
      <p:sp>
        <p:nvSpPr>
          <p:cNvPr id="2" name="Title 1"/>
          <p:cNvSpPr>
            <a:spLocks noGrp="1"/>
          </p:cNvSpPr>
          <p:nvPr>
            <p:ph type="ctrTitle"/>
          </p:nvPr>
        </p:nvSpPr>
        <p:spPr>
          <a:xfrm>
            <a:off x="685800" y="1805781"/>
            <a:ext cx="7772400" cy="1102519"/>
          </a:xfrm>
        </p:spPr>
        <p:txBody>
          <a:bodyPr/>
          <a:lstStyle>
            <a:lvl1pPr algn="l">
              <a:defRPr sz="3000">
                <a:solidFill>
                  <a:srgbClr val="E10209"/>
                </a:solidFill>
              </a:defRPr>
            </a:lvl1pPr>
          </a:lstStyle>
          <a:p>
            <a:r>
              <a:rPr lang="en-US" dirty="0" smtClean="0"/>
              <a:t>Click to edit Master title style</a:t>
            </a:r>
            <a:endParaRPr lang="en-US" dirty="0"/>
          </a:p>
        </p:txBody>
      </p:sp>
      <p:pic>
        <p:nvPicPr>
          <p:cNvPr id="6" name="Picture 5" descr="Made_in_USA.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9700" y="4705350"/>
            <a:ext cx="863599" cy="98269"/>
          </a:xfrm>
          <a:prstGeom prst="rect">
            <a:avLst/>
          </a:prstGeom>
        </p:spPr>
      </p:pic>
      <p:pic>
        <p:nvPicPr>
          <p:cNvPr id="8" name="Picture 7" descr="AVLogo_2014.png"/>
          <p:cNvPicPr>
            <a:picLocks noChangeAspect="1"/>
          </p:cNvPicPr>
          <p:nvPr userDrawn="1"/>
        </p:nvPicPr>
        <p:blipFill rotWithShape="1">
          <a:blip r:embed="rId4" cstate="screen">
            <a:extLst>
              <a:ext uri="{28A0092B-C50C-407E-A947-70E740481C1C}">
                <a14:useLocalDpi xmlns:a14="http://schemas.microsoft.com/office/drawing/2010/main"/>
              </a:ext>
            </a:extLst>
          </a:blip>
          <a:srcRect l="18284" r="1374"/>
          <a:stretch/>
        </p:blipFill>
        <p:spPr>
          <a:xfrm>
            <a:off x="-82550" y="4481476"/>
            <a:ext cx="9226550" cy="533981"/>
          </a:xfrm>
          <a:prstGeom prst="rect">
            <a:avLst/>
          </a:prstGeom>
        </p:spPr>
      </p:pic>
    </p:spTree>
    <p:extLst>
      <p:ext uri="{BB962C8B-B14F-4D97-AF65-F5344CB8AC3E}">
        <p14:creationId xmlns:p14="http://schemas.microsoft.com/office/powerpoint/2010/main" val="91406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sz="2400">
                <a:solidFill>
                  <a:srgbClr val="E1020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952500"/>
          </a:xfrm>
        </p:spPr>
        <p:txBody>
          <a:bodyPr>
            <a:normAutofit/>
          </a:bodyPr>
          <a:lstStyle>
            <a:lvl1pPr marL="0" indent="0" algn="ctr">
              <a:buNone/>
              <a:defRPr sz="12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246783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0"/>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52400" y="-24910"/>
            <a:ext cx="6781800" cy="480180"/>
          </a:xfrm>
        </p:spPr>
        <p:txBody>
          <a:bodyPr/>
          <a:lstStyle>
            <a:lvl1pPr>
              <a:defRPr sz="19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89227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742950"/>
            <a:ext cx="4267200" cy="4191000"/>
          </a:xfrm>
        </p:spPr>
        <p:txBody>
          <a:bodyPr/>
          <a:lstStyle>
            <a:lvl1pPr>
              <a:buClr>
                <a:srgbClr val="E10209"/>
              </a:buClr>
              <a:defRPr sz="1400"/>
            </a:lvl1pPr>
            <a:lvl2pPr>
              <a:defRPr sz="1300"/>
            </a:lvl2pPr>
            <a:lvl3pPr>
              <a:defRPr sz="1200"/>
            </a:lvl3pPr>
            <a:lvl4pPr>
              <a:defRPr sz="1100"/>
            </a:lvl4pPr>
            <a:lvl5pPr>
              <a:defRPr sz="105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742950"/>
            <a:ext cx="4267200" cy="4191000"/>
          </a:xfrm>
        </p:spPr>
        <p:txBody>
          <a:bodyPr/>
          <a:lstStyle>
            <a:lvl1pPr>
              <a:buClr>
                <a:srgbClr val="E10209"/>
              </a:buClr>
              <a:defRPr sz="1400"/>
            </a:lvl1pPr>
            <a:lvl2pPr>
              <a:defRPr sz="1300"/>
            </a:lvl2pPr>
            <a:lvl3pPr>
              <a:defRPr sz="1200"/>
            </a:lvl3pPr>
            <a:lvl4pPr>
              <a:defRPr sz="1100"/>
            </a:lvl4pPr>
            <a:lvl5pPr>
              <a:defRPr sz="105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p:nvPr>
        </p:nvSpPr>
        <p:spPr>
          <a:xfrm>
            <a:off x="152400" y="-23962"/>
            <a:ext cx="6781800" cy="479231"/>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272157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3962"/>
            <a:ext cx="6781800" cy="479231"/>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208104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257800" y="764540"/>
            <a:ext cx="3486150" cy="4105910"/>
          </a:xfrm>
        </p:spPr>
        <p:txBody>
          <a:bodyPr/>
          <a:lstStyle/>
          <a:p>
            <a:endParaRPr lang="en-US" dirty="0"/>
          </a:p>
        </p:txBody>
      </p:sp>
      <p:sp>
        <p:nvSpPr>
          <p:cNvPr id="15" name="Title 14"/>
          <p:cNvSpPr>
            <a:spLocks noGrp="1"/>
          </p:cNvSpPr>
          <p:nvPr>
            <p:ph type="title"/>
          </p:nvPr>
        </p:nvSpPr>
        <p:spPr>
          <a:xfrm>
            <a:off x="152400" y="-23962"/>
            <a:ext cx="6781800" cy="479232"/>
          </a:xfrm>
        </p:spPr>
        <p:txBody>
          <a:bodyPr/>
          <a:lstStyle/>
          <a:p>
            <a:r>
              <a:rPr lang="en-US" dirty="0" smtClean="0"/>
              <a:t>Click to edit Master title style</a:t>
            </a:r>
            <a:endParaRPr lang="en-US" dirty="0"/>
          </a:p>
        </p:txBody>
      </p:sp>
      <p:sp>
        <p:nvSpPr>
          <p:cNvPr id="17" name="Text Placeholder 16"/>
          <p:cNvSpPr>
            <a:spLocks noGrp="1"/>
          </p:cNvSpPr>
          <p:nvPr>
            <p:ph type="body" sz="quarter" idx="13"/>
          </p:nvPr>
        </p:nvSpPr>
        <p:spPr>
          <a:xfrm>
            <a:off x="584200" y="1892300"/>
            <a:ext cx="4292600" cy="1981200"/>
          </a:xfrm>
        </p:spPr>
        <p:txBody>
          <a:bodyPr>
            <a:normAutofit/>
          </a:bodyPr>
          <a:lstStyle>
            <a:lvl1pPr marL="11430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Click to edit Master text styles</a:t>
            </a:r>
            <a:endParaRPr lang="en-US" dirty="0"/>
          </a:p>
        </p:txBody>
      </p:sp>
      <p:sp>
        <p:nvSpPr>
          <p:cNvPr id="19" name="Text Placeholder 18"/>
          <p:cNvSpPr>
            <a:spLocks noGrp="1"/>
          </p:cNvSpPr>
          <p:nvPr>
            <p:ph type="body" sz="quarter" idx="14"/>
          </p:nvPr>
        </p:nvSpPr>
        <p:spPr>
          <a:xfrm>
            <a:off x="584200" y="1447800"/>
            <a:ext cx="4292600" cy="533400"/>
          </a:xfrm>
        </p:spPr>
        <p:txBody>
          <a:bodyPr>
            <a:noAutofit/>
          </a:bodyPr>
          <a:lstStyle>
            <a:lvl1pPr marL="114300" indent="0">
              <a:buNone/>
              <a:defRPr sz="2400">
                <a:solidFill>
                  <a:srgbClr val="E10209"/>
                </a:solidFill>
              </a:defRPr>
            </a:lvl1pPr>
            <a:lvl2pPr marL="457200" indent="0">
              <a:buNone/>
              <a:defRPr sz="2400">
                <a:solidFill>
                  <a:srgbClr val="E10209"/>
                </a:solidFill>
              </a:defRPr>
            </a:lvl2pPr>
            <a:lvl3pPr marL="914400" indent="0">
              <a:buNone/>
              <a:defRPr sz="2400">
                <a:solidFill>
                  <a:srgbClr val="E10209"/>
                </a:solidFill>
              </a:defRPr>
            </a:lvl3pPr>
            <a:lvl4pPr marL="1371600" indent="0">
              <a:buNone/>
              <a:defRPr sz="2400">
                <a:solidFill>
                  <a:srgbClr val="E10209"/>
                </a:solidFill>
              </a:defRPr>
            </a:lvl4pPr>
            <a:lvl5pPr marL="1828800" indent="0">
              <a:buNone/>
              <a:defRPr sz="2400">
                <a:solidFill>
                  <a:srgbClr val="E10209"/>
                </a:solidFill>
              </a:defRPr>
            </a:lvl5pPr>
          </a:lstStyle>
          <a:p>
            <a:pPr lvl="0"/>
            <a:r>
              <a:rPr lang="en-US" dirty="0" smtClean="0"/>
              <a:t>Click to edit Master</a:t>
            </a:r>
            <a:endParaRPr lang="en-US" dirty="0"/>
          </a:p>
        </p:txBody>
      </p:sp>
    </p:spTree>
    <p:extLst>
      <p:ext uri="{BB962C8B-B14F-4D97-AF65-F5344CB8AC3E}">
        <p14:creationId xmlns:p14="http://schemas.microsoft.com/office/powerpoint/2010/main" val="341606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950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32359"/>
            <a:ext cx="6629400" cy="628650"/>
          </a:xfrm>
          <a:prstGeom prst="rect">
            <a:avLst/>
          </a:prstGeom>
          <a:solidFill>
            <a:srgbClr val="09A194"/>
          </a:solidFill>
        </p:spPr>
        <p:style>
          <a:lnRef idx="1">
            <a:schemeClr val="accent3"/>
          </a:lnRef>
          <a:fillRef idx="2">
            <a:schemeClr val="accent3"/>
          </a:fillRef>
          <a:effectRef idx="1">
            <a:schemeClr val="accent3"/>
          </a:effectRef>
          <a:fontRef idx="none"/>
        </p:style>
        <p:txBody>
          <a:bodyPr>
            <a:normAutofit/>
          </a:bodyPr>
          <a:lstStyle>
            <a:lvl1pPr algn="ctr">
              <a:defRPr sz="24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9" name="TextBox 8"/>
          <p:cNvSpPr txBox="1"/>
          <p:nvPr userDrawn="1"/>
        </p:nvSpPr>
        <p:spPr>
          <a:xfrm>
            <a:off x="1" y="4682268"/>
            <a:ext cx="6110061" cy="307777"/>
          </a:xfrm>
          <a:prstGeom prst="rect">
            <a:avLst/>
          </a:prstGeom>
          <a:noFill/>
        </p:spPr>
        <p:txBody>
          <a:bodyPr wrap="square" rtlCol="0">
            <a:spAutoFit/>
          </a:bodyPr>
          <a:lstStyle/>
          <a:p>
            <a:r>
              <a:rPr lang="en-US" sz="1400" dirty="0" smtClean="0">
                <a:solidFill>
                  <a:schemeClr val="bg1"/>
                </a:solidFill>
              </a:rPr>
              <a:t>Watching your infrastructure so you don’t have</a:t>
            </a:r>
            <a:r>
              <a:rPr lang="en-US" sz="1400" baseline="0" dirty="0" smtClean="0">
                <a:solidFill>
                  <a:schemeClr val="bg1"/>
                </a:solidFill>
              </a:rPr>
              <a:t> to</a:t>
            </a:r>
            <a:endParaRPr lang="en-US" sz="1400" dirty="0">
              <a:solidFill>
                <a:schemeClr val="bg1"/>
              </a:solidFill>
            </a:endParaRPr>
          </a:p>
        </p:txBody>
      </p:sp>
    </p:spTree>
    <p:extLst>
      <p:ext uri="{BB962C8B-B14F-4D97-AF65-F5344CB8AC3E}">
        <p14:creationId xmlns:p14="http://schemas.microsoft.com/office/powerpoint/2010/main" val="28579058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Background.jp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AVLogo_2014.png"/>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0" y="79334"/>
            <a:ext cx="9144000" cy="520241"/>
          </a:xfrm>
          <a:prstGeom prst="rect">
            <a:avLst/>
          </a:prstGeom>
        </p:spPr>
      </p:pic>
      <p:sp>
        <p:nvSpPr>
          <p:cNvPr id="2" name="Title Placeholder 1"/>
          <p:cNvSpPr>
            <a:spLocks noGrp="1"/>
          </p:cNvSpPr>
          <p:nvPr>
            <p:ph type="title"/>
          </p:nvPr>
        </p:nvSpPr>
        <p:spPr>
          <a:xfrm>
            <a:off x="152400" y="-23110"/>
            <a:ext cx="6781800" cy="47838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742950"/>
            <a:ext cx="8686800" cy="4191000"/>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sz="1000" dirty="0" smtClean="0"/>
              <a:t>Ninth level</a:t>
            </a:r>
            <a:endParaRPr lang="en-US" dirty="0" smtClean="0"/>
          </a:p>
          <a:p>
            <a:pPr lvl="4"/>
            <a:endParaRPr lang="en-US" dirty="0" smtClean="0"/>
          </a:p>
          <a:p>
            <a:pPr lvl="5"/>
            <a:endParaRPr lang="en-US" dirty="0"/>
          </a:p>
        </p:txBody>
      </p:sp>
      <p:pic>
        <p:nvPicPr>
          <p:cNvPr id="4" name="Picture 3" descr="Made_in_USA.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39700" y="4929989"/>
            <a:ext cx="863599" cy="98269"/>
          </a:xfrm>
          <a:prstGeom prst="rect">
            <a:avLst/>
          </a:prstGeom>
        </p:spPr>
      </p:pic>
    </p:spTree>
    <p:extLst>
      <p:ext uri="{BB962C8B-B14F-4D97-AF65-F5344CB8AC3E}">
        <p14:creationId xmlns:p14="http://schemas.microsoft.com/office/powerpoint/2010/main" val="850111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p:titleStyle>
    <p:bodyStyle>
      <a:lvl1pPr marL="285750" indent="-171450" algn="l" defTabSz="914400" rtl="0" eaLnBrk="1" latinLnBrk="0" hangingPunct="1">
        <a:lnSpc>
          <a:spcPct val="120000"/>
        </a:lnSpc>
        <a:spcBef>
          <a:spcPct val="20000"/>
        </a:spcBef>
        <a:buClr>
          <a:srgbClr val="E10209"/>
        </a:buClr>
        <a:buSzPct val="100000"/>
        <a:buFont typeface="Arial"/>
        <a:buChar char="•"/>
        <a:tabLst/>
        <a:defRPr sz="16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5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40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300" kern="1200" baseline="0">
          <a:solidFill>
            <a:schemeClr val="tx1">
              <a:lumMod val="75000"/>
              <a:lumOff val="25000"/>
            </a:schemeClr>
          </a:solidFill>
          <a:latin typeface="Arial" pitchFamily="34" charset="0"/>
          <a:ea typeface="+mn-ea"/>
          <a:cs typeface="+mn-cs"/>
        </a:defRPr>
      </a:lvl4pPr>
      <a:lvl5pPr marL="2000250" marR="0" indent="-171450" algn="l" defTabSz="914400" rtl="0" eaLnBrk="1" fontAlgn="auto" latinLnBrk="0" hangingPunct="1">
        <a:lnSpc>
          <a:spcPct val="120000"/>
        </a:lnSpc>
        <a:spcBef>
          <a:spcPct val="20000"/>
        </a:spcBef>
        <a:spcAft>
          <a:spcPts val="0"/>
        </a:spcAft>
        <a:buClrTx/>
        <a:buSzTx/>
        <a:buFont typeface="Arial"/>
        <a:buChar char="•"/>
        <a:tabLst/>
        <a:defRPr sz="120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1150" kern="1200" baseline="0">
          <a:solidFill>
            <a:schemeClr val="tx1">
              <a:lumMod val="85000"/>
              <a:lumOff val="15000"/>
            </a:schemeClr>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1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em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1" Type="http://schemas.openxmlformats.org/officeDocument/2006/relationships/slide" Target="slide8.xml"/><Relationship Id="rId12" Type="http://schemas.openxmlformats.org/officeDocument/2006/relationships/slide" Target="slide11.xml"/><Relationship Id="rId13" Type="http://schemas.openxmlformats.org/officeDocument/2006/relationships/slide" Target="slide9.xml"/><Relationship Id="rId14" Type="http://schemas.openxmlformats.org/officeDocument/2006/relationships/image" Target="../media/image14.png"/><Relationship Id="rId15" Type="http://schemas.openxmlformats.org/officeDocument/2006/relationships/image" Target="../media/image15.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3.xml"/><Relationship Id="rId7" Type="http://schemas.openxmlformats.org/officeDocument/2006/relationships/notesSlide" Target="../notesSlides/notesSlide6.xml"/><Relationship Id="rId8" Type="http://schemas.openxmlformats.org/officeDocument/2006/relationships/image" Target="../media/image4.jpeg"/><Relationship Id="rId9" Type="http://schemas.openxmlformats.org/officeDocument/2006/relationships/image" Target="../media/image13.png"/><Relationship Id="rId10"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1" Type="http://schemas.openxmlformats.org/officeDocument/2006/relationships/slide" Target="slide8.xml"/><Relationship Id="rId12" Type="http://schemas.openxmlformats.org/officeDocument/2006/relationships/slide" Target="slide11.xml"/><Relationship Id="rId13" Type="http://schemas.openxmlformats.org/officeDocument/2006/relationships/slide" Target="slide9.xml"/><Relationship Id="rId14" Type="http://schemas.openxmlformats.org/officeDocument/2006/relationships/image" Target="../media/image14.png"/><Relationship Id="rId15" Type="http://schemas.openxmlformats.org/officeDocument/2006/relationships/image" Target="../media/image15.png"/><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slideLayout" Target="../slideLayouts/slideLayout3.xml"/><Relationship Id="rId7" Type="http://schemas.openxmlformats.org/officeDocument/2006/relationships/notesSlide" Target="../notesSlides/notesSlide8.xml"/><Relationship Id="rId8" Type="http://schemas.openxmlformats.org/officeDocument/2006/relationships/image" Target="../media/image4.jpeg"/><Relationship Id="rId9" Type="http://schemas.openxmlformats.org/officeDocument/2006/relationships/image" Target="../media/image13.png"/><Relationship Id="rId10" Type="http://schemas.openxmlformats.org/officeDocument/2006/relationships/slide" Target="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1" Type="http://schemas.openxmlformats.org/officeDocument/2006/relationships/slide" Target="slide8.xml"/><Relationship Id="rId12" Type="http://schemas.openxmlformats.org/officeDocument/2006/relationships/slide" Target="slide9.xml"/><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slideLayout" Target="../slideLayouts/slideLayout3.xml"/><Relationship Id="rId7" Type="http://schemas.openxmlformats.org/officeDocument/2006/relationships/notesSlide" Target="../notesSlides/notesSlide10.xml"/><Relationship Id="rId8" Type="http://schemas.openxmlformats.org/officeDocument/2006/relationships/image" Target="../media/image4.jpeg"/><Relationship Id="rId9" Type="http://schemas.openxmlformats.org/officeDocument/2006/relationships/image" Target="../media/image13.png"/><Relationship Id="rId10"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2.xml"/><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25.jpg"/><Relationship Id="rId11" Type="http://schemas.openxmlformats.org/officeDocument/2006/relationships/image" Target="../media/image26.jpg"/><Relationship Id="rId1" Type="http://schemas.openxmlformats.org/officeDocument/2006/relationships/tags" Target="../tags/tag16.xml"/><Relationship Id="rId2"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emf"/><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1" Type="http://schemas.openxmlformats.org/officeDocument/2006/relationships/slide" Target="slide8.xml"/><Relationship Id="rId12" Type="http://schemas.openxmlformats.org/officeDocument/2006/relationships/slide" Target="slide9.xml"/><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slideLayout" Target="../slideLayouts/slideLayout3.xml"/><Relationship Id="rId7" Type="http://schemas.openxmlformats.org/officeDocument/2006/relationships/notesSlide" Target="../notesSlides/notesSlide17.xml"/><Relationship Id="rId8" Type="http://schemas.openxmlformats.org/officeDocument/2006/relationships/image" Target="../media/image4.jpeg"/><Relationship Id="rId9" Type="http://schemas.openxmlformats.org/officeDocument/2006/relationships/image" Target="../media/image13.png"/><Relationship Id="rId10"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1" Type="http://schemas.openxmlformats.org/officeDocument/2006/relationships/slide" Target="slide8.xml"/><Relationship Id="rId12" Type="http://schemas.openxmlformats.org/officeDocument/2006/relationships/slide" Target="slide9.xml"/><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tags" Target="../tags/tag23.xml"/><Relationship Id="rId2" Type="http://schemas.openxmlformats.org/officeDocument/2006/relationships/tags" Target="../tags/tag24.xml"/><Relationship Id="rId3" Type="http://schemas.openxmlformats.org/officeDocument/2006/relationships/tags" Target="../tags/tag25.xml"/><Relationship Id="rId4" Type="http://schemas.openxmlformats.org/officeDocument/2006/relationships/tags" Target="../tags/tag26.xml"/><Relationship Id="rId5" Type="http://schemas.openxmlformats.org/officeDocument/2006/relationships/tags" Target="../tags/tag27.xml"/><Relationship Id="rId6" Type="http://schemas.openxmlformats.org/officeDocument/2006/relationships/slideLayout" Target="../slideLayouts/slideLayout3.xml"/><Relationship Id="rId7" Type="http://schemas.openxmlformats.org/officeDocument/2006/relationships/notesSlide" Target="../notesSlides/notesSlide19.xml"/><Relationship Id="rId8" Type="http://schemas.openxmlformats.org/officeDocument/2006/relationships/image" Target="../media/image4.jpeg"/><Relationship Id="rId9" Type="http://schemas.openxmlformats.org/officeDocument/2006/relationships/image" Target="../media/image13.png"/><Relationship Id="rId10"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21.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1" Type="http://schemas.openxmlformats.org/officeDocument/2006/relationships/slide" Target="slide11.xml"/><Relationship Id="rId12" Type="http://schemas.openxmlformats.org/officeDocument/2006/relationships/slide" Target="slide2.xml"/><Relationship Id="rId13" Type="http://schemas.openxmlformats.org/officeDocument/2006/relationships/slide" Target="slide9.xml"/><Relationship Id="rId14" Type="http://schemas.openxmlformats.org/officeDocument/2006/relationships/slide" Target="slide14.xml"/><Relationship Id="rId15" Type="http://schemas.openxmlformats.org/officeDocument/2006/relationships/slide" Target="slide23.xml"/><Relationship Id="rId16" Type="http://schemas.openxmlformats.org/officeDocument/2006/relationships/slide" Target="slide12.xml"/><Relationship Id="rId17" Type="http://schemas.openxmlformats.org/officeDocument/2006/relationships/image" Target="../media/image44.png"/><Relationship Id="rId18" Type="http://schemas.openxmlformats.org/officeDocument/2006/relationships/image" Target="../media/image45.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slideLayout" Target="../slideLayouts/slideLayout3.xml"/><Relationship Id="rId8" Type="http://schemas.openxmlformats.org/officeDocument/2006/relationships/notesSlide" Target="../notesSlides/notesSlide23.xml"/><Relationship Id="rId9" Type="http://schemas.openxmlformats.org/officeDocument/2006/relationships/image" Target="../media/image4.jpeg"/><Relationship Id="rId10"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7.emf"/><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1" Type="http://schemas.openxmlformats.org/officeDocument/2006/relationships/slide" Target="slide11.xml"/><Relationship Id="rId12" Type="http://schemas.openxmlformats.org/officeDocument/2006/relationships/slide" Target="slide2.xml"/><Relationship Id="rId13" Type="http://schemas.openxmlformats.org/officeDocument/2006/relationships/slide" Target="slide9.xml"/><Relationship Id="rId14" Type="http://schemas.openxmlformats.org/officeDocument/2006/relationships/slide" Target="slide14.xml"/><Relationship Id="rId15" Type="http://schemas.openxmlformats.org/officeDocument/2006/relationships/slide" Target="slide23.xml"/><Relationship Id="rId16" Type="http://schemas.openxmlformats.org/officeDocument/2006/relationships/slide" Target="slide12.xml"/><Relationship Id="rId17" Type="http://schemas.openxmlformats.org/officeDocument/2006/relationships/image" Target="../media/image45.png"/><Relationship Id="rId18" Type="http://schemas.openxmlformats.org/officeDocument/2006/relationships/image" Target="../media/image44.png"/><Relationship Id="rId1" Type="http://schemas.openxmlformats.org/officeDocument/2006/relationships/tags" Target="../tags/tag34.xml"/><Relationship Id="rId2" Type="http://schemas.openxmlformats.org/officeDocument/2006/relationships/tags" Target="../tags/tag35.xml"/><Relationship Id="rId3" Type="http://schemas.openxmlformats.org/officeDocument/2006/relationships/tags" Target="../tags/tag36.xml"/><Relationship Id="rId4" Type="http://schemas.openxmlformats.org/officeDocument/2006/relationships/tags" Target="../tags/tag37.xml"/><Relationship Id="rId5" Type="http://schemas.openxmlformats.org/officeDocument/2006/relationships/tags" Target="../tags/tag38.xml"/><Relationship Id="rId6" Type="http://schemas.openxmlformats.org/officeDocument/2006/relationships/tags" Target="../tags/tag39.xml"/><Relationship Id="rId7" Type="http://schemas.openxmlformats.org/officeDocument/2006/relationships/slideLayout" Target="../slideLayouts/slideLayout3.xml"/><Relationship Id="rId8" Type="http://schemas.openxmlformats.org/officeDocument/2006/relationships/notesSlide" Target="../notesSlides/notesSlide25.xml"/><Relationship Id="rId9" Type="http://schemas.openxmlformats.org/officeDocument/2006/relationships/image" Target="../media/image4.jpeg"/><Relationship Id="rId10"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1" Type="http://schemas.openxmlformats.org/officeDocument/2006/relationships/slide" Target="slide11.xml"/><Relationship Id="rId12" Type="http://schemas.openxmlformats.org/officeDocument/2006/relationships/slide" Target="slide2.xml"/><Relationship Id="rId13" Type="http://schemas.openxmlformats.org/officeDocument/2006/relationships/slide" Target="slide9.xml"/><Relationship Id="rId14" Type="http://schemas.openxmlformats.org/officeDocument/2006/relationships/slide" Target="slide12.xml"/><Relationship Id="rId15" Type="http://schemas.openxmlformats.org/officeDocument/2006/relationships/slide" Target="slide23.xml"/><Relationship Id="rId16" Type="http://schemas.openxmlformats.org/officeDocument/2006/relationships/image" Target="../media/image45.png"/><Relationship Id="rId17" Type="http://schemas.openxmlformats.org/officeDocument/2006/relationships/image" Target="../media/image44.png"/><Relationship Id="rId1" Type="http://schemas.openxmlformats.org/officeDocument/2006/relationships/tags" Target="../tags/tag40.xml"/><Relationship Id="rId2" Type="http://schemas.openxmlformats.org/officeDocument/2006/relationships/tags" Target="../tags/tag41.xml"/><Relationship Id="rId3" Type="http://schemas.openxmlformats.org/officeDocument/2006/relationships/tags" Target="../tags/tag42.xml"/><Relationship Id="rId4" Type="http://schemas.openxmlformats.org/officeDocument/2006/relationships/tags" Target="../tags/tag43.xml"/><Relationship Id="rId5" Type="http://schemas.openxmlformats.org/officeDocument/2006/relationships/tags" Target="../tags/tag44.xml"/><Relationship Id="rId6" Type="http://schemas.openxmlformats.org/officeDocument/2006/relationships/tags" Target="../tags/tag45.xml"/><Relationship Id="rId7" Type="http://schemas.openxmlformats.org/officeDocument/2006/relationships/slideLayout" Target="../slideLayouts/slideLayout3.xml"/><Relationship Id="rId8" Type="http://schemas.openxmlformats.org/officeDocument/2006/relationships/notesSlide" Target="../notesSlides/notesSlide27.xml"/><Relationship Id="rId9" Type="http://schemas.openxmlformats.org/officeDocument/2006/relationships/image" Target="../media/image4.jpeg"/><Relationship Id="rId10"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0.xml"/><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24.png"/><Relationship Id="rId10" Type="http://schemas.openxmlformats.org/officeDocument/2006/relationships/image" Target="../media/image44.png"/><Relationship Id="rId1" Type="http://schemas.openxmlformats.org/officeDocument/2006/relationships/tags" Target="../tags/tag46.xml"/><Relationship Id="rId2" Type="http://schemas.openxmlformats.org/officeDocument/2006/relationships/tags" Target="../tags/tag4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1.xml"/><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tags" Target="../tags/tag48.xml"/><Relationship Id="rId2" Type="http://schemas.openxmlformats.org/officeDocument/2006/relationships/tags" Target="../tags/tag4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2.xml"/><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5.png"/><Relationship Id="rId1" Type="http://schemas.openxmlformats.org/officeDocument/2006/relationships/tags" Target="../tags/tag50.xml"/><Relationship Id="rId2" Type="http://schemas.openxmlformats.org/officeDocument/2006/relationships/tags" Target="../tags/tag5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emf"/><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58.png"/><Relationship Id="rId5" Type="http://schemas.openxmlformats.org/officeDocument/2006/relationships/image" Target="../media/image44.png"/><Relationship Id="rId1" Type="http://schemas.openxmlformats.org/officeDocument/2006/relationships/tags" Target="../tags/tag52.xml"/><Relationship Id="rId2"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1" Type="http://schemas.openxmlformats.org/officeDocument/2006/relationships/slide" Target="slide11.xml"/><Relationship Id="rId12" Type="http://schemas.openxmlformats.org/officeDocument/2006/relationships/slide" Target="slide2.xml"/><Relationship Id="rId13" Type="http://schemas.openxmlformats.org/officeDocument/2006/relationships/slide" Target="slide9.xml"/><Relationship Id="rId14" Type="http://schemas.openxmlformats.org/officeDocument/2006/relationships/slide" Target="slide12.xml"/><Relationship Id="rId15" Type="http://schemas.openxmlformats.org/officeDocument/2006/relationships/slide" Target="slide23.xml"/><Relationship Id="rId16" Type="http://schemas.openxmlformats.org/officeDocument/2006/relationships/image" Target="../media/image45.png"/><Relationship Id="rId17" Type="http://schemas.openxmlformats.org/officeDocument/2006/relationships/image" Target="../media/image44.png"/><Relationship Id="rId1" Type="http://schemas.openxmlformats.org/officeDocument/2006/relationships/tags" Target="../tags/tag53.xml"/><Relationship Id="rId2" Type="http://schemas.openxmlformats.org/officeDocument/2006/relationships/tags" Target="../tags/tag54.xml"/><Relationship Id="rId3" Type="http://schemas.openxmlformats.org/officeDocument/2006/relationships/tags" Target="../tags/tag55.xml"/><Relationship Id="rId4" Type="http://schemas.openxmlformats.org/officeDocument/2006/relationships/tags" Target="../tags/tag56.xml"/><Relationship Id="rId5" Type="http://schemas.openxmlformats.org/officeDocument/2006/relationships/tags" Target="../tags/tag57.xml"/><Relationship Id="rId6" Type="http://schemas.openxmlformats.org/officeDocument/2006/relationships/tags" Target="../tags/tag58.xml"/><Relationship Id="rId7" Type="http://schemas.openxmlformats.org/officeDocument/2006/relationships/slideLayout" Target="../slideLayouts/slideLayout3.xml"/><Relationship Id="rId8" Type="http://schemas.openxmlformats.org/officeDocument/2006/relationships/notesSlide" Target="../notesSlides/notesSlide38.xml"/><Relationship Id="rId9" Type="http://schemas.openxmlformats.org/officeDocument/2006/relationships/image" Target="../media/image4.jpeg"/><Relationship Id="rId10"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1" Type="http://schemas.openxmlformats.org/officeDocument/2006/relationships/slide" Target="slide11.xml"/><Relationship Id="rId12" Type="http://schemas.openxmlformats.org/officeDocument/2006/relationships/slide" Target="slide2.xml"/><Relationship Id="rId13" Type="http://schemas.openxmlformats.org/officeDocument/2006/relationships/slide" Target="slide9.xml"/><Relationship Id="rId14" Type="http://schemas.openxmlformats.org/officeDocument/2006/relationships/slide" Target="slide12.xml"/><Relationship Id="rId15" Type="http://schemas.openxmlformats.org/officeDocument/2006/relationships/slide" Target="slide23.xml"/><Relationship Id="rId16" Type="http://schemas.openxmlformats.org/officeDocument/2006/relationships/image" Target="../media/image45.png"/><Relationship Id="rId17" Type="http://schemas.openxmlformats.org/officeDocument/2006/relationships/image" Target="../media/image44.png"/><Relationship Id="rId1" Type="http://schemas.openxmlformats.org/officeDocument/2006/relationships/tags" Target="../tags/tag59.xml"/><Relationship Id="rId2" Type="http://schemas.openxmlformats.org/officeDocument/2006/relationships/tags" Target="../tags/tag60.xml"/><Relationship Id="rId3" Type="http://schemas.openxmlformats.org/officeDocument/2006/relationships/tags" Target="../tags/tag61.xml"/><Relationship Id="rId4" Type="http://schemas.openxmlformats.org/officeDocument/2006/relationships/tags" Target="../tags/tag62.xml"/><Relationship Id="rId5" Type="http://schemas.openxmlformats.org/officeDocument/2006/relationships/tags" Target="../tags/tag63.xml"/><Relationship Id="rId6" Type="http://schemas.openxmlformats.org/officeDocument/2006/relationships/tags" Target="../tags/tag64.xml"/><Relationship Id="rId7" Type="http://schemas.openxmlformats.org/officeDocument/2006/relationships/slideLayout" Target="../slideLayouts/slideLayout3.xml"/><Relationship Id="rId8" Type="http://schemas.openxmlformats.org/officeDocument/2006/relationships/notesSlide" Target="../notesSlides/notesSlide45.xml"/><Relationship Id="rId9" Type="http://schemas.openxmlformats.org/officeDocument/2006/relationships/image" Target="../media/image4.jpeg"/><Relationship Id="rId10"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11" Type="http://schemas.openxmlformats.org/officeDocument/2006/relationships/slide" Target="slide11.xml"/><Relationship Id="rId12" Type="http://schemas.openxmlformats.org/officeDocument/2006/relationships/slide" Target="slide2.xml"/><Relationship Id="rId13" Type="http://schemas.openxmlformats.org/officeDocument/2006/relationships/slide" Target="slide9.xml"/><Relationship Id="rId14" Type="http://schemas.openxmlformats.org/officeDocument/2006/relationships/slide" Target="slide12.xml"/><Relationship Id="rId15" Type="http://schemas.openxmlformats.org/officeDocument/2006/relationships/slide" Target="slide23.xml"/><Relationship Id="rId16" Type="http://schemas.openxmlformats.org/officeDocument/2006/relationships/image" Target="../media/image45.png"/><Relationship Id="rId17" Type="http://schemas.openxmlformats.org/officeDocument/2006/relationships/image" Target="../media/image44.png"/><Relationship Id="rId1" Type="http://schemas.openxmlformats.org/officeDocument/2006/relationships/tags" Target="../tags/tag65.xml"/><Relationship Id="rId2" Type="http://schemas.openxmlformats.org/officeDocument/2006/relationships/tags" Target="../tags/tag66.xml"/><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tags" Target="../tags/tag69.xml"/><Relationship Id="rId6" Type="http://schemas.openxmlformats.org/officeDocument/2006/relationships/tags" Target="../tags/tag70.xml"/><Relationship Id="rId7" Type="http://schemas.openxmlformats.org/officeDocument/2006/relationships/slideLayout" Target="../slideLayouts/slideLayout3.xml"/><Relationship Id="rId8" Type="http://schemas.openxmlformats.org/officeDocument/2006/relationships/notesSlide" Target="../notesSlides/notesSlide50.xml"/><Relationship Id="rId9" Type="http://schemas.openxmlformats.org/officeDocument/2006/relationships/image" Target="../media/image4.jpeg"/><Relationship Id="rId10"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21.png"/><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87.emf"/><Relationship Id="rId8" Type="http://schemas.openxmlformats.org/officeDocument/2006/relationships/image" Target="../media/image88.png"/><Relationship Id="rId9" Type="http://schemas.openxmlformats.org/officeDocument/2006/relationships/image" Target="../media/image89.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9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emf"/></Relationships>
</file>

<file path=ppt/slides/_rels/slide62.xml.rels><?xml version="1.0" encoding="UTF-8" standalone="yes"?>
<Relationships xmlns="http://schemas.openxmlformats.org/package/2006/relationships"><Relationship Id="rId3" Type="http://schemas.openxmlformats.org/officeDocument/2006/relationships/image" Target="../media/image98.gif"/><Relationship Id="rId4" Type="http://schemas.openxmlformats.org/officeDocument/2006/relationships/image" Target="../media/image99.jpeg"/><Relationship Id="rId1" Type="http://schemas.openxmlformats.org/officeDocument/2006/relationships/slideLayout" Target="../slideLayouts/slideLayout4.xml"/><Relationship Id="rId2"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jpeg"/><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4.xml"/><Relationship Id="rId2" Type="http://schemas.openxmlformats.org/officeDocument/2006/relationships/image" Target="../media/image10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mailto:mark.mccourt@viakoo.com"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HEB-Arecont180-ParkingLot.jpg" TargetMode="External"/><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71.xml.rels><?xml version="1.0" encoding="UTF-8" standalone="yes"?>
<Relationships xmlns="http://schemas.openxmlformats.org/package/2006/relationships"><Relationship Id="rId3" Type="http://schemas.openxmlformats.org/officeDocument/2006/relationships/hyperlink" Target="HEB-Arecont180-ParkingLot.jpg" TargetMode="External"/><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72.xml.rels><?xml version="1.0" encoding="UTF-8" standalone="yes"?>
<Relationships xmlns="http://schemas.openxmlformats.org/package/2006/relationships"><Relationship Id="rId3" Type="http://schemas.openxmlformats.org/officeDocument/2006/relationships/hyperlink" Target="HEB-Arecont180-ParkingLot.jpg" TargetMode="External"/><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pn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png"/><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1" Type="http://schemas.openxmlformats.org/officeDocument/2006/relationships/slideLayout" Target="../slideLayouts/slideLayout6.xml"/><Relationship Id="rId2" Type="http://schemas.openxmlformats.org/officeDocument/2006/relationships/image" Target="../media/image11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1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7.png"/><Relationship Id="rId3" Type="http://schemas.openxmlformats.org/officeDocument/2006/relationships/image" Target="../media/image128.png"/></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5.xml"/><Relationship Id="rId2" Type="http://schemas.openxmlformats.org/officeDocument/2006/relationships/image" Target="../media/image129.png"/></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5.xml"/><Relationship Id="rId2" Type="http://schemas.openxmlformats.org/officeDocument/2006/relationships/image" Target="../media/image13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5.png"/><Relationship Id="rId3" Type="http://schemas.openxmlformats.org/officeDocument/2006/relationships/image" Target="../media/image136.png"/></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5.xml"/><Relationship Id="rId2" Type="http://schemas.openxmlformats.org/officeDocument/2006/relationships/image" Target="../media/image13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2.png"/><Relationship Id="rId3" Type="http://schemas.openxmlformats.org/officeDocument/2006/relationships/image" Target="../media/image1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jwhitney@arecontvision.com"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us on Social Media</a:t>
            </a:r>
            <a:endParaRPr lang="en-US" dirty="0"/>
          </a:p>
        </p:txBody>
      </p:sp>
      <p:sp>
        <p:nvSpPr>
          <p:cNvPr id="3" name="Content Placeholder 2"/>
          <p:cNvSpPr>
            <a:spLocks noGrp="1"/>
          </p:cNvSpPr>
          <p:nvPr>
            <p:ph idx="4294967295"/>
          </p:nvPr>
        </p:nvSpPr>
        <p:spPr>
          <a:xfrm>
            <a:off x="3352800" y="2724150"/>
            <a:ext cx="2209800" cy="533400"/>
          </a:xfrm>
          <a:prstGeom prst="rect">
            <a:avLst/>
          </a:prstGeom>
        </p:spPr>
        <p:txBody>
          <a:bodyPr>
            <a:normAutofit/>
          </a:bodyPr>
          <a:lstStyle/>
          <a:p>
            <a:pPr marL="114300" indent="0" algn="ctr">
              <a:buNone/>
            </a:pPr>
            <a:r>
              <a:rPr lang="en-US" sz="1100" dirty="0" err="1" smtClean="0"/>
              <a:t>linkedin.com</a:t>
            </a:r>
            <a:r>
              <a:rPr lang="en-US" sz="1100" dirty="0"/>
              <a:t>/company</a:t>
            </a:r>
            <a:r>
              <a:rPr lang="en-US" sz="1100" dirty="0" smtClean="0"/>
              <a:t>/</a:t>
            </a:r>
          </a:p>
          <a:p>
            <a:pPr marL="114300" indent="0" algn="ctr">
              <a:buNone/>
            </a:pPr>
            <a:r>
              <a:rPr lang="en-US" sz="1100" dirty="0" err="1" smtClean="0"/>
              <a:t>arecont</a:t>
            </a:r>
            <a:r>
              <a:rPr lang="en-US" sz="1100" dirty="0"/>
              <a:t>-</a:t>
            </a:r>
            <a:r>
              <a:rPr lang="en-US" sz="1100" dirty="0" smtClean="0"/>
              <a:t>vision</a:t>
            </a:r>
          </a:p>
        </p:txBody>
      </p:sp>
      <p:pic>
        <p:nvPicPr>
          <p:cNvPr id="11" name="Picture 10" descr="Twitter-butt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9400" y="2038350"/>
            <a:ext cx="1981200" cy="505690"/>
          </a:xfrm>
          <a:prstGeom prst="rect">
            <a:avLst/>
          </a:prstGeom>
        </p:spPr>
      </p:pic>
      <p:pic>
        <p:nvPicPr>
          <p:cNvPr id="12" name="Picture 11" descr="linkedi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3800" y="1885950"/>
            <a:ext cx="1600200" cy="638660"/>
          </a:xfrm>
          <a:prstGeom prst="rect">
            <a:avLst/>
          </a:prstGeom>
        </p:spPr>
      </p:pic>
      <p:pic>
        <p:nvPicPr>
          <p:cNvPr id="14" name="Picture 13" descr="LikeUsOnFaceboo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 y="1962150"/>
            <a:ext cx="1905000" cy="588309"/>
          </a:xfrm>
          <a:prstGeom prst="rect">
            <a:avLst/>
          </a:prstGeom>
        </p:spPr>
      </p:pic>
      <p:sp>
        <p:nvSpPr>
          <p:cNvPr id="15" name="Content Placeholder 2"/>
          <p:cNvSpPr txBox="1">
            <a:spLocks/>
          </p:cNvSpPr>
          <p:nvPr/>
        </p:nvSpPr>
        <p:spPr>
          <a:xfrm>
            <a:off x="6629400" y="2724150"/>
            <a:ext cx="1828800" cy="533400"/>
          </a:xfrm>
          <a:prstGeom prst="rect">
            <a:avLst/>
          </a:prstGeom>
        </p:spPr>
        <p:txBody>
          <a:bodyPr vert="horz" lIns="91440" tIns="45720" rIns="91440" bIns="45720" rtlCol="0">
            <a:normAutofit fontScale="85000" lnSpcReduction="10000"/>
          </a:bodyPr>
          <a:lstStyle>
            <a:lvl1pPr marL="285750" indent="-171450" algn="l" defTabSz="914400" rtl="0" eaLnBrk="1" latinLnBrk="0" hangingPunct="1">
              <a:lnSpc>
                <a:spcPct val="120000"/>
              </a:lnSpc>
              <a:spcBef>
                <a:spcPct val="20000"/>
              </a:spcBef>
              <a:buClr>
                <a:srgbClr val="E10209"/>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gn="ctr">
              <a:buFont typeface="Arial"/>
              <a:buNone/>
            </a:pPr>
            <a:r>
              <a:rPr lang="en-US" dirty="0" err="1" smtClean="0"/>
              <a:t>twitter.com</a:t>
            </a:r>
            <a:r>
              <a:rPr lang="en-US" dirty="0" smtClean="0"/>
              <a:t>/</a:t>
            </a:r>
            <a:r>
              <a:rPr lang="en-US" dirty="0" err="1" smtClean="0"/>
              <a:t>arecontvision</a:t>
            </a:r>
            <a:endParaRPr lang="en-US" dirty="0" smtClean="0"/>
          </a:p>
          <a:p>
            <a:pPr marL="114300" indent="0" algn="ctr">
              <a:buFont typeface="Arial"/>
              <a:buNone/>
            </a:pPr>
            <a:r>
              <a:rPr lang="en-US" dirty="0" smtClean="0"/>
              <a:t>@</a:t>
            </a:r>
            <a:r>
              <a:rPr lang="en-US" dirty="0" err="1" smtClean="0"/>
              <a:t>arecontvision</a:t>
            </a:r>
            <a:endParaRPr lang="en-US" dirty="0" smtClean="0"/>
          </a:p>
          <a:p>
            <a:pPr marL="114300" indent="0">
              <a:buFont typeface="Arial"/>
              <a:buNone/>
            </a:pPr>
            <a:endParaRPr lang="en-US" dirty="0" smtClean="0"/>
          </a:p>
          <a:p>
            <a:pPr marL="114300" indent="0">
              <a:buFont typeface="Arial"/>
              <a:buNone/>
            </a:pPr>
            <a:endParaRPr lang="en-US" dirty="0" smtClean="0"/>
          </a:p>
          <a:p>
            <a:pPr marL="114300" indent="0">
              <a:buFont typeface="Arial"/>
              <a:buNone/>
            </a:pPr>
            <a:endParaRPr lang="en-US" dirty="0" smtClean="0"/>
          </a:p>
        </p:txBody>
      </p:sp>
      <p:sp>
        <p:nvSpPr>
          <p:cNvPr id="16" name="Content Placeholder 2"/>
          <p:cNvSpPr txBox="1">
            <a:spLocks/>
          </p:cNvSpPr>
          <p:nvPr/>
        </p:nvSpPr>
        <p:spPr>
          <a:xfrm>
            <a:off x="304800" y="2647950"/>
            <a:ext cx="2362200" cy="533400"/>
          </a:xfrm>
          <a:prstGeom prst="rect">
            <a:avLst/>
          </a:prstGeom>
        </p:spPr>
        <p:txBody>
          <a:bodyPr vert="horz" lIns="91440" tIns="45720" rIns="91440" bIns="45720" rtlCol="0">
            <a:normAutofit/>
          </a:bodyPr>
          <a:lstStyle>
            <a:lvl1pPr marL="285750" indent="-171450" algn="l" defTabSz="914400" rtl="0" eaLnBrk="1" latinLnBrk="0" hangingPunct="1">
              <a:lnSpc>
                <a:spcPct val="120000"/>
              </a:lnSpc>
              <a:spcBef>
                <a:spcPct val="20000"/>
              </a:spcBef>
              <a:buClr>
                <a:srgbClr val="E10209"/>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gn="ctr">
              <a:buFont typeface="Arial"/>
              <a:buNone/>
            </a:pPr>
            <a:r>
              <a:rPr lang="en-US" sz="1100" dirty="0" err="1" smtClean="0"/>
              <a:t>facebook.com</a:t>
            </a:r>
            <a:r>
              <a:rPr lang="en-US" sz="1100" dirty="0" smtClean="0"/>
              <a:t>/</a:t>
            </a:r>
          </a:p>
          <a:p>
            <a:pPr marL="114300" indent="0" algn="ctr">
              <a:buFont typeface="Arial"/>
              <a:buNone/>
            </a:pPr>
            <a:r>
              <a:rPr lang="en-US" sz="1100" dirty="0" err="1" smtClean="0"/>
              <a:t>arecontvision</a:t>
            </a:r>
            <a:endParaRPr lang="en-US" sz="1100" dirty="0" smtClean="0"/>
          </a:p>
          <a:p>
            <a:pPr marL="114300" indent="0">
              <a:buFont typeface="Arial"/>
              <a:buNone/>
            </a:pPr>
            <a:endParaRPr lang="en-US" dirty="0" smtClean="0"/>
          </a:p>
          <a:p>
            <a:pPr marL="114300" indent="0">
              <a:buFont typeface="Arial"/>
              <a:buNone/>
            </a:pPr>
            <a:endParaRPr lang="en-US" dirty="0" smtClean="0"/>
          </a:p>
          <a:p>
            <a:pPr marL="114300" indent="0">
              <a:buFont typeface="Arial"/>
              <a:buNone/>
            </a:pPr>
            <a:endParaRPr lang="en-US" dirty="0" smtClean="0"/>
          </a:p>
        </p:txBody>
      </p:sp>
      <p:sp>
        <p:nvSpPr>
          <p:cNvPr id="4" name="TextBox 3"/>
          <p:cNvSpPr txBox="1"/>
          <p:nvPr/>
        </p:nvSpPr>
        <p:spPr>
          <a:xfrm>
            <a:off x="1447800" y="3943350"/>
            <a:ext cx="6019800" cy="523220"/>
          </a:xfrm>
          <a:prstGeom prst="rect">
            <a:avLst/>
          </a:prstGeom>
          <a:noFill/>
        </p:spPr>
        <p:txBody>
          <a:bodyPr wrap="square" rtlCol="0">
            <a:spAutoFit/>
          </a:bodyPr>
          <a:lstStyle/>
          <a:p>
            <a:pPr algn="ctr"/>
            <a:r>
              <a:rPr lang="en-US" sz="2800" dirty="0" smtClean="0"/>
              <a:t>The webinar will start soon…</a:t>
            </a:r>
            <a:endParaRPr lang="en-US" sz="2800" dirty="0"/>
          </a:p>
        </p:txBody>
      </p:sp>
    </p:spTree>
    <p:extLst>
      <p:ext uri="{BB962C8B-B14F-4D97-AF65-F5344CB8AC3E}">
        <p14:creationId xmlns:p14="http://schemas.microsoft.com/office/powerpoint/2010/main" val="861134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Q15 Action</a:t>
            </a:r>
            <a:endParaRPr lang="en-US" dirty="0"/>
          </a:p>
        </p:txBody>
      </p:sp>
      <p:sp>
        <p:nvSpPr>
          <p:cNvPr id="3" name="Content Placeholder 2"/>
          <p:cNvSpPr>
            <a:spLocks noGrp="1"/>
          </p:cNvSpPr>
          <p:nvPr>
            <p:ph idx="4294967295"/>
          </p:nvPr>
        </p:nvSpPr>
        <p:spPr>
          <a:xfrm>
            <a:off x="228600" y="742950"/>
            <a:ext cx="8686800" cy="4191000"/>
          </a:xfrm>
          <a:prstGeom prst="rect">
            <a:avLst/>
          </a:prstGeom>
        </p:spPr>
        <p:txBody>
          <a:bodyPr>
            <a:noAutofit/>
          </a:bodyPr>
          <a:lstStyle/>
          <a:p>
            <a:r>
              <a:rPr lang="en-US" sz="2000" dirty="0" smtClean="0"/>
              <a:t>Preparation for ASIS 2015, Fall Training Programs, and important seminars with partners.</a:t>
            </a:r>
          </a:p>
          <a:p>
            <a:r>
              <a:rPr lang="en-US" sz="2000" dirty="0" smtClean="0"/>
              <a:t>New support programs in place will drive better service for our customers.</a:t>
            </a:r>
          </a:p>
          <a:p>
            <a:r>
              <a:rPr lang="en-US" sz="2000" dirty="0" smtClean="0"/>
              <a:t>Many new products will start shipping now!</a:t>
            </a:r>
          </a:p>
          <a:p>
            <a:pPr marL="114300" indent="0">
              <a:buNone/>
            </a:pPr>
            <a:endParaRPr lang="en-US" sz="2000" dirty="0" smtClean="0"/>
          </a:p>
          <a:p>
            <a:pPr marL="114300" indent="0" algn="ctr">
              <a:buNone/>
            </a:pPr>
            <a:r>
              <a:rPr lang="en-US" sz="2800" dirty="0" smtClean="0"/>
              <a:t>3Q15 WILL BE GREAT!</a:t>
            </a:r>
          </a:p>
          <a:p>
            <a:pPr marL="114300" indent="0">
              <a:buNone/>
            </a:pPr>
            <a:endParaRPr lang="en-US" sz="2800" dirty="0"/>
          </a:p>
        </p:txBody>
      </p:sp>
    </p:spTree>
    <p:extLst>
      <p:ext uri="{BB962C8B-B14F-4D97-AF65-F5344CB8AC3E}">
        <p14:creationId xmlns:p14="http://schemas.microsoft.com/office/powerpoint/2010/main" val="321536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24667" y="-42863"/>
            <a:ext cx="9220200" cy="5186363"/>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21996"/>
          <a:stretch/>
        </p:blipFill>
        <p:spPr>
          <a:xfrm>
            <a:off x="-594782" y="4469488"/>
            <a:ext cx="9802282" cy="599862"/>
          </a:xfrm>
          <a:prstGeom prst="rect">
            <a:avLst/>
          </a:prstGeom>
        </p:spPr>
      </p:pic>
      <p:sp>
        <p:nvSpPr>
          <p:cNvPr id="1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b="1" dirty="0" smtClean="0">
                <a:solidFill>
                  <a:srgbClr val="E10209"/>
                </a:solidFill>
                <a:effectLst/>
              </a:rPr>
              <a:t>Product Update</a:t>
            </a:r>
            <a:endParaRPr lang="en-US" sz="2500" b="1" dirty="0">
              <a:solidFill>
                <a:srgbClr val="E10209"/>
              </a:solidFill>
              <a:effectLst/>
            </a:endParaRPr>
          </a:p>
        </p:txBody>
      </p:sp>
      <p:sp>
        <p:nvSpPr>
          <p:cNvPr id="1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200" dirty="0" smtClean="0">
              <a:solidFill>
                <a:schemeClr val="tx1">
                  <a:lumMod val="75000"/>
                  <a:lumOff val="25000"/>
                </a:schemeClr>
              </a:solidFill>
              <a:latin typeface="+mn-lt"/>
              <a:cs typeface="Arial Black"/>
            </a:endParaRPr>
          </a:p>
        </p:txBody>
      </p:sp>
      <p:sp>
        <p:nvSpPr>
          <p:cNvPr id="8" name="Subtitle 3"/>
          <p:cNvSpPr txBox="1">
            <a:spLocks/>
          </p:cNvSpPr>
          <p:nvPr/>
        </p:nvSpPr>
        <p:spPr>
          <a:xfrm>
            <a:off x="510103" y="2734221"/>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a:solidFill>
                  <a:schemeClr val="tx1">
                    <a:lumMod val="85000"/>
                    <a:lumOff val="15000"/>
                  </a:schemeClr>
                </a:solidFill>
                <a:latin typeface="Arial Black"/>
                <a:cs typeface="Arial Black"/>
              </a:rPr>
              <a:t>Brad Donaldson &amp; Jennifer </a:t>
            </a:r>
            <a:r>
              <a:rPr lang="en-US" sz="1200" dirty="0" err="1" smtClean="0">
                <a:solidFill>
                  <a:schemeClr val="tx1">
                    <a:lumMod val="85000"/>
                    <a:lumOff val="15000"/>
                  </a:schemeClr>
                </a:solidFill>
                <a:latin typeface="Arial Black"/>
                <a:cs typeface="Arial Black"/>
              </a:rPr>
              <a:t>Hackenburg</a:t>
            </a:r>
            <a:endParaRPr lang="en-US" sz="1200" dirty="0">
              <a:solidFill>
                <a:schemeClr val="tx1">
                  <a:lumMod val="85000"/>
                  <a:lumOff val="15000"/>
                </a:schemeClr>
              </a:solidFill>
              <a:latin typeface="Arial Black"/>
              <a:cs typeface="Arial Black"/>
            </a:endParaRPr>
          </a:p>
        </p:txBody>
      </p:sp>
    </p:spTree>
    <p:extLst>
      <p:ext uri="{BB962C8B-B14F-4D97-AF65-F5344CB8AC3E}">
        <p14:creationId xmlns:p14="http://schemas.microsoft.com/office/powerpoint/2010/main" val="3285517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6200" y="-19050"/>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200" dirty="0">
              <a:solidFill>
                <a:schemeClr val="tx1">
                  <a:lumMod val="85000"/>
                  <a:lumOff val="15000"/>
                </a:schemeClr>
              </a:solidFill>
              <a:latin typeface="Arial Black"/>
              <a:cs typeface="Arial Black"/>
            </a:endParaRPr>
          </a:p>
        </p:txBody>
      </p:sp>
      <p:sp>
        <p:nvSpPr>
          <p:cNvPr id="4" name="Title 1"/>
          <p:cNvSpPr txBox="1">
            <a:spLocks/>
          </p:cNvSpPr>
          <p:nvPr/>
        </p:nvSpPr>
        <p:spPr>
          <a:xfrm>
            <a:off x="457200" y="1885950"/>
            <a:ext cx="83058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b="1" dirty="0" err="1" smtClean="0">
                <a:solidFill>
                  <a:srgbClr val="E10209"/>
                </a:solidFill>
                <a:effectLst/>
                <a:latin typeface="Arial"/>
                <a:cs typeface="Arial"/>
              </a:rPr>
              <a:t>Micro</a:t>
            </a:r>
            <a:r>
              <a:rPr lang="en-US" sz="2500" dirty="0" err="1" smtClean="0">
                <a:solidFill>
                  <a:schemeClr val="tx1">
                    <a:lumMod val="85000"/>
                    <a:lumOff val="15000"/>
                  </a:schemeClr>
                </a:solidFill>
                <a:effectLst/>
                <a:latin typeface="Arial"/>
                <a:cs typeface="Arial"/>
              </a:rPr>
              <a:t>Dome</a:t>
            </a:r>
            <a:r>
              <a:rPr lang="en-US" sz="1400" baseline="70000" dirty="0" smtClean="0">
                <a:solidFill>
                  <a:srgbClr val="262626"/>
                </a:solidFill>
                <a:effectLst/>
                <a:latin typeface="Arial"/>
                <a:cs typeface="Arial"/>
              </a:rPr>
              <a:t>®</a:t>
            </a:r>
            <a:r>
              <a:rPr lang="en-US" sz="2500" dirty="0" smtClean="0">
                <a:solidFill>
                  <a:schemeClr val="tx1">
                    <a:lumMod val="85000"/>
                    <a:lumOff val="15000"/>
                  </a:schemeClr>
                </a:solidFill>
                <a:effectLst/>
                <a:latin typeface="Arial"/>
                <a:cs typeface="Arial"/>
              </a:rPr>
              <a:t> G2 </a:t>
            </a:r>
            <a:r>
              <a:rPr lang="en-US" sz="2500" dirty="0">
                <a:solidFill>
                  <a:schemeClr val="tx1">
                    <a:lumMod val="85000"/>
                    <a:lumOff val="15000"/>
                  </a:schemeClr>
                </a:solidFill>
                <a:effectLst/>
                <a:latin typeface="Arial"/>
                <a:cs typeface="Arial"/>
              </a:rPr>
              <a:t>Product Presentation</a:t>
            </a:r>
          </a:p>
        </p:txBody>
      </p:sp>
      <p:pic>
        <p:nvPicPr>
          <p:cNvPr id="8" name="Picture 7" descr="AVLogo_2014_Long-Red-Line.png"/>
          <p:cNvPicPr>
            <a:picLocks noChangeAspect="1"/>
          </p:cNvPicPr>
          <p:nvPr/>
        </p:nvPicPr>
        <p:blipFill rotWithShape="1">
          <a:blip r:embed="rId4"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Tree>
    <p:extLst>
      <p:ext uri="{BB962C8B-B14F-4D97-AF65-F5344CB8AC3E}">
        <p14:creationId xmlns:p14="http://schemas.microsoft.com/office/powerpoint/2010/main" val="406528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10" presetClass="entr" presetSubtype="0" fill="hold" grpId="0" nodeType="withEffect" nodePh="1">
                                  <p:stCondLst>
                                    <p:cond delay="0"/>
                                  </p:stCondLst>
                                  <p:endCondLst>
                                    <p:cond evt="begin" delay="0">
                                      <p:tn val="12"/>
                                    </p:cond>
                                  </p:end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9"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9" name="TextBox 13000">
            <a:hlinkClick r:id="rId10" action="ppaction://hlinksldjump"/>
          </p:cNvPr>
          <p:cNvSpPr txBox="1">
            <a:spLocks noChangeArrowheads="1"/>
          </p:cNvSpPr>
          <p:nvPr>
            <p:custDataLst>
              <p:tags r:id="rId1"/>
            </p:custDataLst>
          </p:nvPr>
        </p:nvSpPr>
        <p:spPr bwMode="auto">
          <a:xfrm>
            <a:off x="516261" y="1044526"/>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smtClean="0">
                <a:solidFill>
                  <a:schemeClr val="bg1"/>
                </a:solidFill>
              </a:rPr>
              <a:t>Product Introduction</a:t>
            </a:r>
            <a:endParaRPr lang="en-US" dirty="0">
              <a:solidFill>
                <a:schemeClr val="bg1"/>
              </a:solidFill>
            </a:endParaRPr>
          </a:p>
        </p:txBody>
      </p:sp>
      <p:sp>
        <p:nvSpPr>
          <p:cNvPr id="13" name="TextBox 12">
            <a:hlinkClick r:id="rId11" action="ppaction://hlinksldjump"/>
          </p:cNvPr>
          <p:cNvSpPr txBox="1">
            <a:spLocks noChangeArrowheads="1"/>
          </p:cNvSpPr>
          <p:nvPr>
            <p:custDataLst>
              <p:tags r:id="rId2"/>
            </p:custDataLst>
          </p:nvPr>
        </p:nvSpPr>
        <p:spPr bwMode="auto">
          <a:xfrm>
            <a:off x="513960" y="1544290"/>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2" action="ppaction://hlinksldjump"/>
          </p:cNvPr>
          <p:cNvSpPr txBox="1">
            <a:spLocks noChangeArrowheads="1"/>
          </p:cNvSpPr>
          <p:nvPr>
            <p:custDataLst>
              <p:tags r:id="rId3"/>
            </p:custDataLst>
          </p:nvPr>
        </p:nvSpPr>
        <p:spPr bwMode="auto">
          <a:xfrm>
            <a:off x="516261" y="2571750"/>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 action="ppaction://noaction"/>
          </p:cNvPr>
          <p:cNvSpPr txBox="1">
            <a:spLocks noChangeArrowheads="1"/>
          </p:cNvSpPr>
          <p:nvPr>
            <p:custDataLst>
              <p:tags r:id="rId4"/>
            </p:custDataLst>
          </p:nvPr>
        </p:nvSpPr>
        <p:spPr bwMode="auto">
          <a:xfrm>
            <a:off x="516261" y="3075806"/>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3" action="ppaction://hlinksldjump"/>
          </p:cNvPr>
          <p:cNvSpPr txBox="1">
            <a:spLocks noChangeArrowheads="1"/>
          </p:cNvSpPr>
          <p:nvPr>
            <p:custDataLst>
              <p:tags r:id="rId5"/>
            </p:custDataLst>
          </p:nvPr>
        </p:nvSpPr>
        <p:spPr bwMode="auto">
          <a:xfrm>
            <a:off x="516260" y="2049314"/>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4097" name="Picture 16" descr="Description: MicroDome_G2_Surface_Fron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33800" y="9715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17" descr="Description: MicroDome_G2_Flush_LeftHero.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476750" y="-1714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47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152400" y="-19050"/>
            <a:ext cx="7543800" cy="590550"/>
          </a:xfrm>
        </p:spPr>
        <p:txBody>
          <a:bodyPr/>
          <a:lstStyle/>
          <a:p>
            <a:r>
              <a:rPr lang="en-US" b="1" dirty="0" err="1" smtClean="0">
                <a:solidFill>
                  <a:srgbClr val="E10209"/>
                </a:solidFill>
                <a:cs typeface="Arial"/>
              </a:rPr>
              <a:t>Micro</a:t>
            </a:r>
            <a:r>
              <a:rPr lang="en-US" dirty="0" err="1" smtClean="0">
                <a:cs typeface="Arial"/>
              </a:rPr>
              <a:t>Dome</a:t>
            </a:r>
            <a:r>
              <a:rPr lang="en-US" sz="1100" baseline="70000" dirty="0" smtClean="0">
                <a:solidFill>
                  <a:srgbClr val="262626"/>
                </a:solidFill>
                <a:cs typeface="Arial"/>
              </a:rPr>
              <a:t>®</a:t>
            </a:r>
            <a:r>
              <a:rPr lang="en-US" dirty="0" smtClean="0">
                <a:cs typeface="Arial"/>
              </a:rPr>
              <a:t> G2 </a:t>
            </a:r>
            <a:r>
              <a:rPr lang="en-US" dirty="0"/>
              <a:t>Release Objective</a:t>
            </a:r>
          </a:p>
        </p:txBody>
      </p:sp>
      <p:pic>
        <p:nvPicPr>
          <p:cNvPr id="14" name="Picture 13" descr="ONVIF Profile 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4781550"/>
            <a:ext cx="864074" cy="175644"/>
          </a:xfrm>
          <a:prstGeom prst="rect">
            <a:avLst/>
          </a:prstGeom>
        </p:spPr>
      </p:pic>
      <p:pic>
        <p:nvPicPr>
          <p:cNvPr id="16" name="Picture 15" descr="psia_logo_fina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9074" y="4767619"/>
            <a:ext cx="698460" cy="223508"/>
          </a:xfrm>
          <a:prstGeom prst="rect">
            <a:avLst/>
          </a:prstGeom>
        </p:spPr>
      </p:pic>
      <p:sp>
        <p:nvSpPr>
          <p:cNvPr id="13" name="Rectangle 12"/>
          <p:cNvSpPr/>
          <p:nvPr/>
        </p:nvSpPr>
        <p:spPr>
          <a:xfrm>
            <a:off x="5139268" y="1504950"/>
            <a:ext cx="228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6248400" y="361950"/>
            <a:ext cx="3291242" cy="2362200"/>
            <a:chOff x="4514850" y="57150"/>
            <a:chExt cx="5410200" cy="3883025"/>
          </a:xfrm>
        </p:grpSpPr>
        <p:pic>
          <p:nvPicPr>
            <p:cNvPr id="18" name="Picture 16" descr="Description: MicroDome_G2_Surface_Fron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4850" y="12001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Description: MicroDome_G2_Flush_LeftHer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57800" y="571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228600" y="742950"/>
            <a:ext cx="6781800" cy="707886"/>
          </a:xfrm>
          <a:prstGeom prst="rect">
            <a:avLst/>
          </a:prstGeom>
          <a:noFill/>
        </p:spPr>
        <p:txBody>
          <a:bodyPr wrap="square" rtlCol="0">
            <a:spAutoFit/>
          </a:bodyPr>
          <a:lstStyle/>
          <a:p>
            <a:endParaRPr lang="en-US" sz="800" dirty="0"/>
          </a:p>
          <a:p>
            <a:r>
              <a:rPr lang="en-US" sz="1600" dirty="0" smtClean="0"/>
              <a:t>Now in its 2</a:t>
            </a:r>
            <a:r>
              <a:rPr lang="en-US" sz="1600" baseline="30000" dirty="0" smtClean="0"/>
              <a:t>nd</a:t>
            </a:r>
            <a:r>
              <a:rPr lang="en-US" sz="1600" dirty="0" smtClean="0"/>
              <a:t> generation, the </a:t>
            </a:r>
            <a:r>
              <a:rPr lang="en-US" sz="1600" b="1" dirty="0" err="1" smtClean="0">
                <a:solidFill>
                  <a:srgbClr val="CD0920"/>
                </a:solidFill>
              </a:rPr>
              <a:t>Micro</a:t>
            </a:r>
            <a:r>
              <a:rPr lang="en-US" sz="1600" dirty="0" err="1" smtClean="0"/>
              <a:t>Dome</a:t>
            </a:r>
            <a:r>
              <a:rPr lang="en-US" sz="1400" baseline="70000" dirty="0" smtClean="0">
                <a:solidFill>
                  <a:srgbClr val="262626"/>
                </a:solidFill>
                <a:cs typeface="Arial"/>
              </a:rPr>
              <a:t>®</a:t>
            </a:r>
            <a:r>
              <a:rPr lang="en-US" sz="1600" dirty="0" smtClean="0">
                <a:solidFill>
                  <a:schemeClr val="tx1">
                    <a:lumMod val="65000"/>
                    <a:lumOff val="35000"/>
                  </a:schemeClr>
                </a:solidFill>
              </a:rPr>
              <a:t> </a:t>
            </a:r>
            <a:r>
              <a:rPr lang="en-US" sz="1600" dirty="0" smtClean="0">
                <a:solidFill>
                  <a:srgbClr val="000000"/>
                </a:solidFill>
              </a:rPr>
              <a:t>Series has been upgraded with the latest features.</a:t>
            </a:r>
            <a:endParaRPr lang="en-US" sz="2400" baseline="58000" dirty="0">
              <a:solidFill>
                <a:srgbClr val="000000"/>
              </a:solidFill>
              <a:latin typeface="Arial"/>
              <a:cs typeface="Arial"/>
            </a:endParaRPr>
          </a:p>
        </p:txBody>
      </p:sp>
      <p:sp>
        <p:nvSpPr>
          <p:cNvPr id="20" name="Content Placeholder 2"/>
          <p:cNvSpPr txBox="1">
            <a:spLocks/>
          </p:cNvSpPr>
          <p:nvPr/>
        </p:nvSpPr>
        <p:spPr>
          <a:xfrm>
            <a:off x="304800" y="1657350"/>
            <a:ext cx="4876800" cy="1600200"/>
          </a:xfrm>
          <a:prstGeom prst="rect">
            <a:avLst/>
          </a:prstGeom>
        </p:spPr>
        <p:txBody>
          <a:bodyPr vert="horz" lIns="91440" tIns="45720" rIns="91440" bIns="45720" numCol="1" rtlCol="0">
            <a:noAutofit/>
          </a:bodyPr>
          <a:lstStyle>
            <a:lvl1pPr marL="285750" indent="-171450" algn="l" defTabSz="914400" rtl="0" eaLnBrk="1" latinLnBrk="0" hangingPunct="1">
              <a:lnSpc>
                <a:spcPct val="120000"/>
              </a:lnSpc>
              <a:spcBef>
                <a:spcPct val="20000"/>
              </a:spcBef>
              <a:buClr>
                <a:srgbClr val="E10209"/>
              </a:buClr>
              <a:buSzPct val="100000"/>
              <a:buFont typeface="Arial"/>
              <a:buChar char="•"/>
              <a:tabLst/>
              <a:defRPr sz="16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5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40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300" kern="1200" baseline="0">
                <a:solidFill>
                  <a:schemeClr val="tx1">
                    <a:lumMod val="75000"/>
                    <a:lumOff val="25000"/>
                  </a:schemeClr>
                </a:solidFill>
                <a:latin typeface="Arial" pitchFamily="34" charset="0"/>
                <a:ea typeface="+mn-ea"/>
                <a:cs typeface="+mn-cs"/>
              </a:defRPr>
            </a:lvl4pPr>
            <a:lvl5pPr marL="2000250" marR="0" indent="-171450" algn="l" defTabSz="914400" rtl="0" eaLnBrk="1" fontAlgn="auto" latinLnBrk="0" hangingPunct="1">
              <a:lnSpc>
                <a:spcPct val="120000"/>
              </a:lnSpc>
              <a:spcBef>
                <a:spcPct val="20000"/>
              </a:spcBef>
              <a:spcAft>
                <a:spcPts val="0"/>
              </a:spcAft>
              <a:buClrTx/>
              <a:buSzTx/>
              <a:buFont typeface="Arial"/>
              <a:buChar char="•"/>
              <a:tabLst/>
              <a:defRPr sz="120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1150" kern="1200" baseline="0">
                <a:solidFill>
                  <a:schemeClr val="tx1">
                    <a:lumMod val="85000"/>
                    <a:lumOff val="15000"/>
                  </a:schemeClr>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1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marL="114300" indent="0">
              <a:buClr>
                <a:srgbClr val="CD0920"/>
              </a:buClr>
              <a:buNone/>
            </a:pPr>
            <a:r>
              <a:rPr lang="en-US" b="1" dirty="0" smtClean="0">
                <a:solidFill>
                  <a:schemeClr val="tx1"/>
                </a:solidFill>
                <a:ea typeface="+mj-ea"/>
                <a:cs typeface="+mj-cs"/>
              </a:rPr>
              <a:t>New </a:t>
            </a:r>
            <a:r>
              <a:rPr lang="en-US" b="1" dirty="0" err="1" smtClean="0">
                <a:solidFill>
                  <a:srgbClr val="CD0920"/>
                </a:solidFill>
                <a:ea typeface="+mj-ea"/>
                <a:cs typeface="+mj-cs"/>
              </a:rPr>
              <a:t>Micro</a:t>
            </a:r>
            <a:r>
              <a:rPr lang="en-US" b="1" dirty="0" err="1" smtClean="0">
                <a:solidFill>
                  <a:schemeClr val="tx1">
                    <a:lumMod val="85000"/>
                    <a:lumOff val="15000"/>
                  </a:schemeClr>
                </a:solidFill>
                <a:ea typeface="+mj-ea"/>
                <a:cs typeface="+mj-cs"/>
              </a:rPr>
              <a:t>Dome</a:t>
            </a:r>
            <a:r>
              <a:rPr lang="en-US" baseline="70000" dirty="0" smtClean="0">
                <a:solidFill>
                  <a:srgbClr val="262626"/>
                </a:solidFill>
                <a:cs typeface="Arial"/>
              </a:rPr>
              <a:t>®</a:t>
            </a:r>
            <a:r>
              <a:rPr lang="en-US" b="1" dirty="0" smtClean="0">
                <a:solidFill>
                  <a:schemeClr val="tx1">
                    <a:lumMod val="85000"/>
                    <a:lumOff val="15000"/>
                  </a:schemeClr>
                </a:solidFill>
                <a:ea typeface="+mj-ea"/>
                <a:cs typeface="+mj-cs"/>
              </a:rPr>
              <a:t> G2 Features:</a:t>
            </a:r>
          </a:p>
          <a:p>
            <a:r>
              <a:rPr lang="en-US" dirty="0" err="1"/>
              <a:t>NightView</a:t>
            </a:r>
            <a:r>
              <a:rPr lang="en-US" baseline="30000" dirty="0"/>
              <a:t>™</a:t>
            </a:r>
            <a:r>
              <a:rPr lang="en-US" dirty="0"/>
              <a:t> Technology on 1.2MP Model</a:t>
            </a:r>
          </a:p>
          <a:p>
            <a:r>
              <a:rPr lang="en-US" dirty="0" smtClean="0"/>
              <a:t>Remote Focus </a:t>
            </a:r>
          </a:p>
          <a:p>
            <a:r>
              <a:rPr lang="en-US" dirty="0" err="1" smtClean="0"/>
              <a:t>CorridorView</a:t>
            </a:r>
            <a:r>
              <a:rPr lang="en-US" baseline="30000" dirty="0"/>
              <a:t>™</a:t>
            </a:r>
            <a:endParaRPr lang="en-US" dirty="0"/>
          </a:p>
          <a:p>
            <a:r>
              <a:rPr lang="en-US" dirty="0" smtClean="0"/>
              <a:t>3-Axis Gimbal</a:t>
            </a:r>
          </a:p>
        </p:txBody>
      </p:sp>
    </p:spTree>
    <p:extLst>
      <p:ext uri="{BB962C8B-B14F-4D97-AF65-F5344CB8AC3E}">
        <p14:creationId xmlns:p14="http://schemas.microsoft.com/office/powerpoint/2010/main" val="248155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9"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9" name="TextBox 13000">
            <a:hlinkClick r:id="rId10" action="ppaction://hlinksldjump"/>
          </p:cNvPr>
          <p:cNvSpPr txBox="1">
            <a:spLocks noChangeArrowheads="1"/>
          </p:cNvSpPr>
          <p:nvPr>
            <p:custDataLst>
              <p:tags r:id="rId1"/>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smtClean="0">
                <a:solidFill>
                  <a:schemeClr val="bg1"/>
                </a:solidFill>
              </a:rPr>
              <a:t>Product Introduction</a:t>
            </a:r>
            <a:endParaRPr lang="en-US" dirty="0">
              <a:solidFill>
                <a:schemeClr val="bg1"/>
              </a:solidFill>
            </a:endParaRPr>
          </a:p>
        </p:txBody>
      </p:sp>
      <p:sp>
        <p:nvSpPr>
          <p:cNvPr id="13" name="TextBox 12">
            <a:hlinkClick r:id="rId11" action="ppaction://hlinksldjump"/>
          </p:cNvPr>
          <p:cNvSpPr txBox="1">
            <a:spLocks noChangeArrowheads="1"/>
          </p:cNvSpPr>
          <p:nvPr>
            <p:custDataLst>
              <p:tags r:id="rId2"/>
            </p:custDataLst>
          </p:nvPr>
        </p:nvSpPr>
        <p:spPr bwMode="auto">
          <a:xfrm>
            <a:off x="513960" y="1544290"/>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2" action="ppaction://hlinksldjump"/>
          </p:cNvPr>
          <p:cNvSpPr txBox="1">
            <a:spLocks noChangeArrowheads="1"/>
          </p:cNvSpPr>
          <p:nvPr>
            <p:custDataLst>
              <p:tags r:id="rId3"/>
            </p:custDataLst>
          </p:nvPr>
        </p:nvSpPr>
        <p:spPr bwMode="auto">
          <a:xfrm>
            <a:off x="516261" y="257175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 action="ppaction://noaction"/>
          </p:cNvPr>
          <p:cNvSpPr txBox="1">
            <a:spLocks noChangeArrowheads="1"/>
          </p:cNvSpPr>
          <p:nvPr>
            <p:custDataLst>
              <p:tags r:id="rId4"/>
            </p:custDataLst>
          </p:nvPr>
        </p:nvSpPr>
        <p:spPr bwMode="auto">
          <a:xfrm>
            <a:off x="516261" y="307580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3" action="ppaction://hlinksldjump"/>
          </p:cNvPr>
          <p:cNvSpPr txBox="1">
            <a:spLocks noChangeArrowheads="1"/>
          </p:cNvSpPr>
          <p:nvPr>
            <p:custDataLst>
              <p:tags r:id="rId5"/>
            </p:custDataLst>
          </p:nvPr>
        </p:nvSpPr>
        <p:spPr bwMode="auto">
          <a:xfrm>
            <a:off x="516260" y="2049314"/>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8" name="Picture 16" descr="Description: MicroDome_G2_Surface_Fron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33800" y="9715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Description: MicroDome_G2_Flush_LeftHero.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476750" y="-1714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4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152400" y="-19050"/>
            <a:ext cx="7543800" cy="590550"/>
          </a:xfrm>
        </p:spPr>
        <p:txBody>
          <a:bodyPr/>
          <a:lstStyle/>
          <a:p>
            <a:r>
              <a:rPr lang="en-US" b="1" dirty="0" err="1" smtClean="0">
                <a:solidFill>
                  <a:srgbClr val="E10209"/>
                </a:solidFill>
                <a:cs typeface="Arial"/>
              </a:rPr>
              <a:t>Micro</a:t>
            </a:r>
            <a:r>
              <a:rPr lang="en-US" dirty="0" err="1" smtClean="0">
                <a:solidFill>
                  <a:srgbClr val="262626"/>
                </a:solidFill>
                <a:cs typeface="Arial"/>
              </a:rPr>
              <a:t>Dome</a:t>
            </a:r>
            <a:r>
              <a:rPr lang="en-US" sz="1100" baseline="70000" dirty="0" smtClean="0">
                <a:solidFill>
                  <a:srgbClr val="262626"/>
                </a:solidFill>
                <a:latin typeface="Arial"/>
                <a:cs typeface="Arial"/>
              </a:rPr>
              <a:t>®</a:t>
            </a:r>
            <a:r>
              <a:rPr lang="en-US" dirty="0" smtClean="0">
                <a:solidFill>
                  <a:srgbClr val="262626"/>
                </a:solidFill>
                <a:cs typeface="Arial"/>
              </a:rPr>
              <a:t> </a:t>
            </a:r>
            <a:r>
              <a:rPr lang="en-US" dirty="0" smtClean="0"/>
              <a:t>Product Series Matrix</a:t>
            </a:r>
            <a:endParaRPr lang="en-US" dirty="0"/>
          </a:p>
        </p:txBody>
      </p:sp>
      <p:sp>
        <p:nvSpPr>
          <p:cNvPr id="13" name="Rounded Rectangle 12"/>
          <p:cNvSpPr/>
          <p:nvPr/>
        </p:nvSpPr>
        <p:spPr>
          <a:xfrm>
            <a:off x="76200" y="742950"/>
            <a:ext cx="6934200" cy="432435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796355"/>
            <a:ext cx="6629400" cy="4224748"/>
          </a:xfrm>
          <a:prstGeom prst="rect">
            <a:avLst/>
          </a:prstGeom>
        </p:spPr>
      </p:pic>
      <p:sp>
        <p:nvSpPr>
          <p:cNvPr id="14" name="Rectangle 13"/>
          <p:cNvSpPr/>
          <p:nvPr/>
        </p:nvSpPr>
        <p:spPr>
          <a:xfrm>
            <a:off x="1371601" y="819150"/>
            <a:ext cx="533400" cy="4572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286001" y="819150"/>
            <a:ext cx="533400" cy="4572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310468" y="819150"/>
            <a:ext cx="533400" cy="4572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275668" y="819150"/>
            <a:ext cx="533400" cy="4572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308602" y="819150"/>
            <a:ext cx="533400" cy="4572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324600" y="819150"/>
            <a:ext cx="533400" cy="4572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94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9"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9" name="TextBox 13000">
            <a:hlinkClick r:id="rId10" action="ppaction://hlinksldjump"/>
          </p:cNvPr>
          <p:cNvSpPr txBox="1">
            <a:spLocks noChangeArrowheads="1"/>
          </p:cNvSpPr>
          <p:nvPr>
            <p:custDataLst>
              <p:tags r:id="rId1"/>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smtClean="0">
                <a:solidFill>
                  <a:schemeClr val="bg1"/>
                </a:solidFill>
              </a:rPr>
              <a:t>Product Introduction</a:t>
            </a:r>
            <a:endParaRPr lang="en-US" dirty="0">
              <a:solidFill>
                <a:schemeClr val="bg1"/>
              </a:solidFill>
            </a:endParaRPr>
          </a:p>
        </p:txBody>
      </p:sp>
      <p:sp>
        <p:nvSpPr>
          <p:cNvPr id="13" name="TextBox 12">
            <a:hlinkClick r:id="rId11" action="ppaction://hlinksldjump"/>
          </p:cNvPr>
          <p:cNvSpPr txBox="1">
            <a:spLocks noChangeArrowheads="1"/>
          </p:cNvSpPr>
          <p:nvPr>
            <p:custDataLst>
              <p:tags r:id="rId2"/>
            </p:custDataLst>
          </p:nvPr>
        </p:nvSpPr>
        <p:spPr bwMode="auto">
          <a:xfrm>
            <a:off x="513960" y="154429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2" action="ppaction://hlinksldjump"/>
          </p:cNvPr>
          <p:cNvSpPr txBox="1">
            <a:spLocks noChangeArrowheads="1"/>
          </p:cNvSpPr>
          <p:nvPr>
            <p:custDataLst>
              <p:tags r:id="rId3"/>
            </p:custDataLst>
          </p:nvPr>
        </p:nvSpPr>
        <p:spPr bwMode="auto">
          <a:xfrm>
            <a:off x="516261" y="257175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 action="ppaction://noaction"/>
          </p:cNvPr>
          <p:cNvSpPr txBox="1">
            <a:spLocks noChangeArrowheads="1"/>
          </p:cNvSpPr>
          <p:nvPr>
            <p:custDataLst>
              <p:tags r:id="rId4"/>
            </p:custDataLst>
          </p:nvPr>
        </p:nvSpPr>
        <p:spPr bwMode="auto">
          <a:xfrm>
            <a:off x="516261" y="307580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2" action="ppaction://hlinksldjump"/>
          </p:cNvPr>
          <p:cNvSpPr txBox="1">
            <a:spLocks noChangeArrowheads="1"/>
          </p:cNvSpPr>
          <p:nvPr>
            <p:custDataLst>
              <p:tags r:id="rId5"/>
            </p:custDataLst>
          </p:nvPr>
        </p:nvSpPr>
        <p:spPr bwMode="auto">
          <a:xfrm>
            <a:off x="516260" y="2049314"/>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8" name="Picture 16" descr="Description: MicroDome_G2_Surface_Fron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33800" y="9715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Description: MicroDome_G2_Flush_LeftHero.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476750" y="-1714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03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4294967295"/>
          </p:nvPr>
        </p:nvSpPr>
        <p:spPr>
          <a:xfrm>
            <a:off x="228600" y="650112"/>
            <a:ext cx="3352800" cy="3979038"/>
          </a:xfrm>
          <a:prstGeom prst="rect">
            <a:avLst/>
          </a:prstGeom>
        </p:spPr>
        <p:txBody>
          <a:bodyPr>
            <a:noAutofit/>
          </a:bodyPr>
          <a:lstStyle/>
          <a:p>
            <a:pPr marL="114300" indent="0">
              <a:lnSpc>
                <a:spcPct val="130000"/>
              </a:lnSpc>
              <a:buNone/>
            </a:pPr>
            <a:r>
              <a:rPr lang="en-US" sz="2400" b="1" dirty="0" err="1" smtClean="0">
                <a:solidFill>
                  <a:srgbClr val="E10209"/>
                </a:solidFill>
                <a:cs typeface="Arial"/>
              </a:rPr>
              <a:t>Micro</a:t>
            </a:r>
            <a:r>
              <a:rPr lang="en-US" sz="2400" dirty="0" err="1" smtClean="0">
                <a:solidFill>
                  <a:srgbClr val="262626"/>
                </a:solidFill>
                <a:cs typeface="Arial"/>
              </a:rPr>
              <a:t>Dome</a:t>
            </a:r>
            <a:r>
              <a:rPr lang="en-US" sz="1400" baseline="70000" dirty="0" smtClean="0">
                <a:solidFill>
                  <a:srgbClr val="262626"/>
                </a:solidFill>
                <a:latin typeface="Arial"/>
                <a:cs typeface="Arial"/>
              </a:rPr>
              <a:t>®</a:t>
            </a:r>
            <a:r>
              <a:rPr lang="en-US" sz="2400" dirty="0" smtClean="0">
                <a:solidFill>
                  <a:srgbClr val="262626"/>
                </a:solidFill>
                <a:cs typeface="Arial"/>
              </a:rPr>
              <a:t> G2</a:t>
            </a:r>
            <a:endParaRPr lang="en-US" sz="2400" dirty="0">
              <a:solidFill>
                <a:srgbClr val="262626"/>
              </a:solidFill>
              <a:cs typeface="Arial"/>
            </a:endParaRPr>
          </a:p>
          <a:p>
            <a:pPr marL="114300" indent="0">
              <a:lnSpc>
                <a:spcPct val="50000"/>
              </a:lnSpc>
              <a:buClr>
                <a:srgbClr val="CD0920"/>
              </a:buClr>
              <a:buNone/>
            </a:pPr>
            <a:r>
              <a:rPr lang="en-US" b="1" dirty="0" smtClean="0"/>
              <a:t> </a:t>
            </a:r>
          </a:p>
          <a:p>
            <a:pPr marL="114300" indent="0">
              <a:lnSpc>
                <a:spcPct val="70000"/>
              </a:lnSpc>
              <a:buClr>
                <a:srgbClr val="CD0920"/>
              </a:buClr>
              <a:buNone/>
            </a:pPr>
            <a:r>
              <a:rPr lang="en-US" sz="1400" b="1" dirty="0" smtClean="0"/>
              <a:t>Series Features:</a:t>
            </a:r>
            <a:endParaRPr lang="en-US" sz="1200" b="1" dirty="0" smtClean="0">
              <a:latin typeface="+mn-lt"/>
            </a:endParaRPr>
          </a:p>
          <a:p>
            <a:pPr>
              <a:lnSpc>
                <a:spcPct val="110000"/>
              </a:lnSpc>
            </a:pPr>
            <a:r>
              <a:rPr lang="da-DK" sz="1100" dirty="0"/>
              <a:t>1.2</a:t>
            </a:r>
            <a:r>
              <a:rPr lang="da-DK" sz="1100" dirty="0" smtClean="0"/>
              <a:t>–5MP </a:t>
            </a:r>
            <a:r>
              <a:rPr lang="da-DK" sz="1100" dirty="0"/>
              <a:t>Models</a:t>
            </a:r>
          </a:p>
          <a:p>
            <a:pPr>
              <a:lnSpc>
                <a:spcPct val="110000"/>
              </a:lnSpc>
            </a:pPr>
            <a:r>
              <a:rPr lang="da-DK" sz="1100" dirty="0" smtClean="0"/>
              <a:t>True </a:t>
            </a:r>
            <a:r>
              <a:rPr lang="da-DK" sz="1100" dirty="0"/>
              <a:t>Day/</a:t>
            </a:r>
            <a:r>
              <a:rPr lang="da-DK" sz="1100" dirty="0" err="1"/>
              <a:t>Night</a:t>
            </a:r>
            <a:r>
              <a:rPr lang="da-DK" sz="1100" dirty="0"/>
              <a:t> </a:t>
            </a:r>
            <a:r>
              <a:rPr lang="da-DK" sz="1100" dirty="0" smtClean="0"/>
              <a:t>with </a:t>
            </a:r>
            <a:r>
              <a:rPr lang="da-DK" sz="1100" dirty="0" err="1" smtClean="0"/>
              <a:t>Mechanical</a:t>
            </a:r>
            <a:r>
              <a:rPr lang="da-DK" sz="1100" dirty="0" smtClean="0"/>
              <a:t> </a:t>
            </a:r>
            <a:r>
              <a:rPr lang="da-DK" sz="1100" dirty="0"/>
              <a:t>IR Cut </a:t>
            </a:r>
            <a:r>
              <a:rPr lang="da-DK" sz="1100" dirty="0" smtClean="0"/>
              <a:t>Filter</a:t>
            </a:r>
          </a:p>
          <a:p>
            <a:pPr>
              <a:lnSpc>
                <a:spcPct val="110000"/>
              </a:lnSpc>
            </a:pPr>
            <a:r>
              <a:rPr lang="da-DK" sz="1100" dirty="0" err="1" smtClean="0"/>
              <a:t>CorridorView</a:t>
            </a:r>
            <a:r>
              <a:rPr lang="en-US" sz="1100" baseline="30000" dirty="0"/>
              <a:t>™</a:t>
            </a:r>
            <a:endParaRPr lang="da-DK" sz="1100" dirty="0"/>
          </a:p>
          <a:p>
            <a:pPr>
              <a:lnSpc>
                <a:spcPct val="110000"/>
              </a:lnSpc>
            </a:pPr>
            <a:r>
              <a:rPr lang="da-DK" sz="1100" dirty="0" smtClean="0"/>
              <a:t>Dual Encoder H.264/MJPEG</a:t>
            </a:r>
          </a:p>
          <a:p>
            <a:pPr>
              <a:lnSpc>
                <a:spcPct val="110000"/>
              </a:lnSpc>
            </a:pPr>
            <a:r>
              <a:rPr lang="da-DK" sz="1100" dirty="0" err="1" smtClean="0"/>
              <a:t>Privacy</a:t>
            </a:r>
            <a:r>
              <a:rPr lang="da-DK" sz="1100" dirty="0" smtClean="0"/>
              <a:t> </a:t>
            </a:r>
            <a:r>
              <a:rPr lang="da-DK" sz="1100" dirty="0" err="1" smtClean="0"/>
              <a:t>Masking</a:t>
            </a:r>
            <a:r>
              <a:rPr lang="da-DK" sz="1100" dirty="0" smtClean="0"/>
              <a:t>, </a:t>
            </a:r>
            <a:r>
              <a:rPr lang="da-DK" sz="1100" dirty="0"/>
              <a:t>Motion </a:t>
            </a:r>
            <a:r>
              <a:rPr lang="da-DK" sz="1100" dirty="0" err="1"/>
              <a:t>Detection</a:t>
            </a:r>
            <a:r>
              <a:rPr lang="da-DK" sz="1100" dirty="0"/>
              <a:t>, Flexible </a:t>
            </a:r>
            <a:r>
              <a:rPr lang="da-DK" sz="1100" dirty="0" err="1"/>
              <a:t>Cropping</a:t>
            </a:r>
            <a:r>
              <a:rPr lang="da-DK" sz="1100" dirty="0"/>
              <a:t>, Bit Rate Control, </a:t>
            </a:r>
            <a:r>
              <a:rPr lang="da-DK" sz="1100" dirty="0" err="1"/>
              <a:t>Multi-Streaming</a:t>
            </a:r>
            <a:r>
              <a:rPr lang="da-DK" sz="1100" dirty="0"/>
              <a:t>, </a:t>
            </a:r>
            <a:r>
              <a:rPr lang="da-DK" sz="1100" dirty="0" err="1"/>
              <a:t>Forensic</a:t>
            </a:r>
            <a:r>
              <a:rPr lang="da-DK" sz="1100" dirty="0"/>
              <a:t> </a:t>
            </a:r>
            <a:r>
              <a:rPr lang="da-DK" sz="1100" dirty="0" err="1" smtClean="0"/>
              <a:t>Zooming</a:t>
            </a:r>
            <a:r>
              <a:rPr lang="da-DK" sz="1100" dirty="0"/>
              <a:t> </a:t>
            </a:r>
            <a:endParaRPr lang="da-DK" sz="1100" dirty="0" smtClean="0"/>
          </a:p>
          <a:p>
            <a:pPr>
              <a:lnSpc>
                <a:spcPct val="110000"/>
              </a:lnSpc>
            </a:pPr>
            <a:r>
              <a:rPr lang="da-DK" sz="1100" dirty="0" smtClean="0"/>
              <a:t>Remote Focus </a:t>
            </a:r>
          </a:p>
          <a:p>
            <a:pPr>
              <a:lnSpc>
                <a:spcPct val="110000"/>
              </a:lnSpc>
            </a:pPr>
            <a:r>
              <a:rPr lang="da-DK" sz="1100" dirty="0" smtClean="0"/>
              <a:t>All-in-One H.264 Total </a:t>
            </a:r>
            <a:r>
              <a:rPr lang="da-DK" sz="1100" dirty="0" err="1" smtClean="0"/>
              <a:t>PoE</a:t>
            </a:r>
            <a:r>
              <a:rPr lang="da-DK" sz="1100" dirty="0" smtClean="0"/>
              <a:t> Solution</a:t>
            </a:r>
          </a:p>
          <a:p>
            <a:pPr>
              <a:lnSpc>
                <a:spcPct val="110000"/>
              </a:lnSpc>
            </a:pPr>
            <a:r>
              <a:rPr lang="da-DK" sz="1100" dirty="0" err="1" smtClean="0"/>
              <a:t>Suitable</a:t>
            </a:r>
            <a:r>
              <a:rPr lang="da-DK" sz="1100" dirty="0" smtClean="0"/>
              <a:t> </a:t>
            </a:r>
            <a:r>
              <a:rPr lang="da-DK" sz="1100" dirty="0"/>
              <a:t>for </a:t>
            </a:r>
            <a:r>
              <a:rPr lang="da-DK" sz="1100" dirty="0" err="1"/>
              <a:t>Indoor</a:t>
            </a:r>
            <a:r>
              <a:rPr lang="da-DK" sz="1100" dirty="0"/>
              <a:t> </a:t>
            </a:r>
            <a:r>
              <a:rPr lang="da-DK" sz="1100" dirty="0" smtClean="0"/>
              <a:t>or </a:t>
            </a:r>
            <a:r>
              <a:rPr lang="da-DK" sz="1100" dirty="0" err="1" smtClean="0"/>
              <a:t>Outdoor</a:t>
            </a:r>
            <a:r>
              <a:rPr lang="da-DK" sz="1100" dirty="0" smtClean="0"/>
              <a:t> Applications </a:t>
            </a:r>
          </a:p>
          <a:p>
            <a:pPr>
              <a:lnSpc>
                <a:spcPct val="110000"/>
              </a:lnSpc>
            </a:pPr>
            <a:r>
              <a:rPr lang="da-DK" sz="1100" dirty="0" smtClean="0"/>
              <a:t>Made in the USA</a:t>
            </a:r>
            <a:endParaRPr lang="da-DK" sz="1100" dirty="0"/>
          </a:p>
          <a:p>
            <a:pPr>
              <a:lnSpc>
                <a:spcPct val="110000"/>
              </a:lnSpc>
            </a:pPr>
            <a:endParaRPr lang="da-DK" sz="1100" dirty="0"/>
          </a:p>
          <a:p>
            <a:endParaRPr lang="da-DK" sz="1100" dirty="0"/>
          </a:p>
          <a:p>
            <a:endParaRPr lang="da-DK" sz="1200" dirty="0"/>
          </a:p>
        </p:txBody>
      </p:sp>
      <p:sp>
        <p:nvSpPr>
          <p:cNvPr id="4" name="Content Placeholder 2"/>
          <p:cNvSpPr txBox="1">
            <a:spLocks/>
          </p:cNvSpPr>
          <p:nvPr/>
        </p:nvSpPr>
        <p:spPr>
          <a:xfrm>
            <a:off x="4114800" y="1251450"/>
            <a:ext cx="2667000" cy="33015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buNone/>
            </a:pPr>
            <a:r>
              <a:rPr lang="da-DK" sz="1400" b="1" dirty="0" smtClean="0"/>
              <a:t>Model Dependent Features:</a:t>
            </a:r>
          </a:p>
          <a:p>
            <a:pPr>
              <a:lnSpc>
                <a:spcPct val="110000"/>
              </a:lnSpc>
            </a:pPr>
            <a:r>
              <a:rPr lang="en-US" sz="1100" dirty="0" err="1" smtClean="0">
                <a:solidFill>
                  <a:schemeClr val="tx1"/>
                </a:solidFill>
              </a:rPr>
              <a:t>NightView</a:t>
            </a:r>
            <a:r>
              <a:rPr lang="en-US" sz="1100" baseline="30000" dirty="0" smtClean="0">
                <a:solidFill>
                  <a:schemeClr val="tx1"/>
                </a:solidFill>
              </a:rPr>
              <a:t>™ </a:t>
            </a:r>
            <a:r>
              <a:rPr lang="en-US" sz="1100" dirty="0" smtClean="0"/>
              <a:t>Technology on the 1.2MP Model</a:t>
            </a:r>
          </a:p>
          <a:p>
            <a:pPr>
              <a:lnSpc>
                <a:spcPct val="110000"/>
              </a:lnSpc>
            </a:pPr>
            <a:r>
              <a:rPr lang="en-US" sz="1100" dirty="0" smtClean="0"/>
              <a:t>True </a:t>
            </a:r>
            <a:r>
              <a:rPr lang="en-US" sz="1100" dirty="0"/>
              <a:t>WDR up to 100dB </a:t>
            </a:r>
            <a:r>
              <a:rPr lang="en-US" sz="1100" dirty="0" smtClean="0"/>
              <a:t>on some 1080p and 3MP Models</a:t>
            </a:r>
          </a:p>
          <a:p>
            <a:pPr>
              <a:lnSpc>
                <a:spcPct val="110000"/>
              </a:lnSpc>
            </a:pPr>
            <a:r>
              <a:rPr lang="en-US" sz="1100" dirty="0" smtClean="0"/>
              <a:t>Binning </a:t>
            </a:r>
            <a:r>
              <a:rPr lang="en-US" sz="1100" dirty="0"/>
              <a:t>Mode for Strong Low Light Performance on </a:t>
            </a:r>
            <a:r>
              <a:rPr lang="en-US" sz="1100" dirty="0" smtClean="0"/>
              <a:t>3MP</a:t>
            </a:r>
            <a:r>
              <a:rPr lang="en-US" sz="1100" dirty="0"/>
              <a:t> </a:t>
            </a:r>
            <a:r>
              <a:rPr lang="en-US" sz="1100" dirty="0" smtClean="0"/>
              <a:t>and 5MP </a:t>
            </a:r>
            <a:r>
              <a:rPr lang="en-US" sz="1100" dirty="0"/>
              <a:t>Models</a:t>
            </a:r>
            <a:endParaRPr lang="en-US" sz="1100" b="1" dirty="0"/>
          </a:p>
          <a:p>
            <a:pPr>
              <a:lnSpc>
                <a:spcPct val="110000"/>
              </a:lnSpc>
            </a:pPr>
            <a:r>
              <a:rPr lang="en-US" sz="1100" dirty="0" smtClean="0"/>
              <a:t>Casino </a:t>
            </a:r>
            <a:r>
              <a:rPr lang="en-US" sz="1100" dirty="0"/>
              <a:t>Mode</a:t>
            </a:r>
            <a:r>
              <a:rPr lang="en-US" sz="1100" baseline="30000" dirty="0"/>
              <a:t>™</a:t>
            </a:r>
            <a:r>
              <a:rPr lang="en-US" sz="1100" dirty="0"/>
              <a:t> on </a:t>
            </a:r>
            <a:r>
              <a:rPr lang="en-US" sz="1100" dirty="0" smtClean="0"/>
              <a:t>some 1080p Models </a:t>
            </a:r>
          </a:p>
        </p:txBody>
      </p:sp>
      <p:sp>
        <p:nvSpPr>
          <p:cNvPr id="8" name="Title 6"/>
          <p:cNvSpPr>
            <a:spLocks noGrp="1"/>
          </p:cNvSpPr>
          <p:nvPr>
            <p:ph type="title"/>
          </p:nvPr>
        </p:nvSpPr>
        <p:spPr>
          <a:xfrm>
            <a:off x="152400" y="-19050"/>
            <a:ext cx="7543800" cy="590550"/>
          </a:xfrm>
        </p:spPr>
        <p:txBody>
          <a:bodyPr/>
          <a:lstStyle/>
          <a:p>
            <a:r>
              <a:rPr lang="en-US" dirty="0" smtClean="0"/>
              <a:t>Feature Overview</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857750"/>
            <a:ext cx="838200" cy="150574"/>
          </a:xfrm>
          <a:prstGeom prst="rect">
            <a:avLst/>
          </a:prstGeom>
        </p:spPr>
      </p:pic>
      <p:pic>
        <p:nvPicPr>
          <p:cNvPr id="7" name="Picture 6" descr="ONVIF Profile 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9000" y="4781550"/>
            <a:ext cx="864074" cy="175644"/>
          </a:xfrm>
          <a:prstGeom prst="rect">
            <a:avLst/>
          </a:prstGeom>
        </p:spPr>
      </p:pic>
      <p:pic>
        <p:nvPicPr>
          <p:cNvPr id="9" name="Picture 8" descr="psia_logo_final.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9074" y="4767619"/>
            <a:ext cx="698460" cy="223508"/>
          </a:xfrm>
          <a:prstGeom prst="rect">
            <a:avLst/>
          </a:prstGeom>
        </p:spPr>
      </p:pic>
      <p:grpSp>
        <p:nvGrpSpPr>
          <p:cNvPr id="11" name="Group 10"/>
          <p:cNvGrpSpPr/>
          <p:nvPr/>
        </p:nvGrpSpPr>
        <p:grpSpPr>
          <a:xfrm>
            <a:off x="6248400" y="361950"/>
            <a:ext cx="3291242" cy="2362200"/>
            <a:chOff x="4514850" y="57150"/>
            <a:chExt cx="5410200" cy="3883025"/>
          </a:xfrm>
        </p:grpSpPr>
        <p:pic>
          <p:nvPicPr>
            <p:cNvPr id="12" name="Picture 16" descr="Description: MicroDome_G2_Surface_Fron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4850" y="12001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Description: MicroDome_G2_Flush_LeftHero.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57800" y="571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33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deoFrame_Swoosh_Black.jpg"/>
          <p:cNvPicPr>
            <a:picLocks noChangeAspect="1"/>
          </p:cNvPicPr>
          <p:nvPr/>
        </p:nvPicPr>
        <p:blipFill rotWithShape="1">
          <a:blip r:embed="rId5" cstate="screen">
            <a:extLst>
              <a:ext uri="{28A0092B-C50C-407E-A947-70E740481C1C}">
                <a14:useLocalDpi xmlns:a14="http://schemas.microsoft.com/office/drawing/2010/main"/>
              </a:ext>
            </a:extLst>
          </a:blip>
          <a:srcRect b="-29104"/>
          <a:stretch/>
        </p:blipFill>
        <p:spPr>
          <a:xfrm>
            <a:off x="3886200" y="673100"/>
            <a:ext cx="5920325" cy="6089650"/>
          </a:xfrm>
          <a:prstGeom prst="ellipse">
            <a:avLst/>
          </a:prstGeom>
          <a:ln>
            <a:noFill/>
          </a:ln>
          <a:effectLst>
            <a:softEdge rad="711200"/>
          </a:effectLst>
        </p:spPr>
      </p:pic>
      <p:pic>
        <p:nvPicPr>
          <p:cNvPr id="17" name="Picture 16" descr="VideoFrame_Swoosh_Black.jpg"/>
          <p:cNvPicPr>
            <a:picLocks noChangeAspect="1"/>
          </p:cNvPicPr>
          <p:nvPr/>
        </p:nvPicPr>
        <p:blipFill rotWithShape="1">
          <a:blip r:embed="rId6" cstate="screen">
            <a:extLst>
              <a:ext uri="{28A0092B-C50C-407E-A947-70E740481C1C}">
                <a14:useLocalDpi xmlns:a14="http://schemas.microsoft.com/office/drawing/2010/main"/>
              </a:ext>
            </a:extLst>
          </a:blip>
          <a:srcRect b="-19904"/>
          <a:stretch/>
        </p:blipFill>
        <p:spPr>
          <a:xfrm>
            <a:off x="4419600" y="895350"/>
            <a:ext cx="5920325" cy="6089650"/>
          </a:xfrm>
          <a:prstGeom prst="ellipse">
            <a:avLst/>
          </a:prstGeom>
          <a:solidFill>
            <a:schemeClr val="accent3">
              <a:lumMod val="60000"/>
              <a:lumOff val="40000"/>
            </a:schemeClr>
          </a:solidFill>
          <a:ln>
            <a:noFill/>
          </a:ln>
          <a:effectLst>
            <a:softEdge rad="457200"/>
          </a:effectLst>
        </p:spPr>
      </p:pic>
      <p:sp>
        <p:nvSpPr>
          <p:cNvPr id="9" name="Oval 8"/>
          <p:cNvSpPr/>
          <p:nvPr/>
        </p:nvSpPr>
        <p:spPr>
          <a:xfrm>
            <a:off x="4572000" y="648743"/>
            <a:ext cx="5461000" cy="3828007"/>
          </a:xfrm>
          <a:prstGeom prst="ellipse">
            <a:avLst/>
          </a:prstGeom>
          <a:solidFill>
            <a:schemeClr val="tx1">
              <a:lumMod val="85000"/>
              <a:lumOff val="15000"/>
            </a:schemeClr>
          </a:solidFill>
          <a:effectLst>
            <a:outerShdw blurRad="40000" dist="23000" dir="5400000" rotWithShape="0">
              <a:srgbClr val="000000">
                <a:alpha val="35000"/>
              </a:srgbClr>
            </a:outerShdw>
            <a:softEdge rad="1231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a:spLocks noGrp="1"/>
          </p:cNvSpPr>
          <p:nvPr>
            <p:ph idx="4294967295"/>
          </p:nvPr>
        </p:nvSpPr>
        <p:spPr>
          <a:xfrm>
            <a:off x="234950" y="1809750"/>
            <a:ext cx="3651250" cy="2819400"/>
          </a:xfrm>
          <a:prstGeom prst="rect">
            <a:avLst/>
          </a:prstGeom>
        </p:spPr>
        <p:txBody>
          <a:bodyPr>
            <a:noAutofit/>
          </a:bodyPr>
          <a:lstStyle/>
          <a:p>
            <a:pPr marL="114300" indent="0">
              <a:buClr>
                <a:srgbClr val="CD0920"/>
              </a:buClr>
              <a:buNone/>
            </a:pPr>
            <a:r>
              <a:rPr lang="en-US" sz="1600" b="1" dirty="0" smtClean="0">
                <a:solidFill>
                  <a:schemeClr val="tx1"/>
                </a:solidFill>
                <a:ea typeface="+mj-ea"/>
                <a:cs typeface="+mj-cs"/>
              </a:rPr>
              <a:t>Highlights:</a:t>
            </a:r>
          </a:p>
          <a:p>
            <a:pPr marL="285750" lvl="1">
              <a:buClr>
                <a:srgbClr val="CD0920"/>
              </a:buClr>
              <a:buFont typeface="Arial" pitchFamily="34" charset="0"/>
              <a:buChar char="•"/>
            </a:pPr>
            <a:r>
              <a:rPr lang="en-US" sz="1400" dirty="0">
                <a:solidFill>
                  <a:schemeClr val="tx1"/>
                </a:solidFill>
              </a:rPr>
              <a:t>Excellent low light sensitivity</a:t>
            </a:r>
          </a:p>
          <a:p>
            <a:pPr marL="285750" lvl="1">
              <a:buClr>
                <a:srgbClr val="CD0920"/>
              </a:buClr>
              <a:buFont typeface="Arial" pitchFamily="34" charset="0"/>
              <a:buChar char="•"/>
            </a:pPr>
            <a:r>
              <a:rPr lang="en-US" sz="1400" spc="-20" dirty="0" smtClean="0">
                <a:solidFill>
                  <a:schemeClr val="tx1"/>
                </a:solidFill>
              </a:rPr>
              <a:t>Maintains color images, with fine details </a:t>
            </a:r>
            <a:r>
              <a:rPr lang="en-US" sz="1400" spc="-20" dirty="0">
                <a:solidFill>
                  <a:schemeClr val="tx1"/>
                </a:solidFill>
              </a:rPr>
              <a:t>in </a:t>
            </a:r>
            <a:r>
              <a:rPr lang="en-US" sz="1400" spc="-20" dirty="0" smtClean="0">
                <a:solidFill>
                  <a:schemeClr val="tx1"/>
                </a:solidFill>
              </a:rPr>
              <a:t>very low light</a:t>
            </a:r>
          </a:p>
          <a:p>
            <a:pPr marL="285750" lvl="1">
              <a:buClr>
                <a:srgbClr val="CD0920"/>
              </a:buClr>
              <a:buFont typeface="Arial" pitchFamily="34" charset="0"/>
              <a:buChar char="•"/>
            </a:pPr>
            <a:r>
              <a:rPr lang="en-US" sz="1400" spc="-20" dirty="0" smtClean="0">
                <a:solidFill>
                  <a:schemeClr val="tx1"/>
                </a:solidFill>
              </a:rPr>
              <a:t>Delivers detailed color images where other cameras show no image at all </a:t>
            </a:r>
          </a:p>
          <a:p>
            <a:pPr marL="285750" lvl="1">
              <a:buClr>
                <a:srgbClr val="CD0920"/>
              </a:buClr>
              <a:buFont typeface="Arial" pitchFamily="34" charset="0"/>
              <a:buChar char="•"/>
            </a:pPr>
            <a:r>
              <a:rPr lang="en-US" sz="1400" dirty="0" smtClean="0">
                <a:solidFill>
                  <a:schemeClr val="tx1"/>
                </a:solidFill>
                <a:ea typeface="+mj-ea"/>
                <a:cs typeface="+mj-cs"/>
              </a:rPr>
              <a:t>Maintains low bit rate </a:t>
            </a:r>
            <a:r>
              <a:rPr lang="en-US" sz="1400" dirty="0">
                <a:solidFill>
                  <a:schemeClr val="tx1"/>
                </a:solidFill>
                <a:ea typeface="+mj-ea"/>
                <a:cs typeface="+mj-cs"/>
              </a:rPr>
              <a:t>and </a:t>
            </a:r>
            <a:r>
              <a:rPr lang="en-US" sz="1400" dirty="0" smtClean="0">
                <a:solidFill>
                  <a:schemeClr val="tx1"/>
                </a:solidFill>
                <a:ea typeface="+mj-ea"/>
                <a:cs typeface="+mj-cs"/>
              </a:rPr>
              <a:t>storage requirements without compromising video quality</a:t>
            </a:r>
          </a:p>
        </p:txBody>
      </p:sp>
      <p:sp>
        <p:nvSpPr>
          <p:cNvPr id="30" name="Title 2"/>
          <p:cNvSpPr txBox="1">
            <a:spLocks/>
          </p:cNvSpPr>
          <p:nvPr/>
        </p:nvSpPr>
        <p:spPr>
          <a:xfrm>
            <a:off x="298450" y="73696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3200" b="1" dirty="0" err="1" smtClean="0">
                <a:solidFill>
                  <a:schemeClr val="tx1"/>
                </a:solidFill>
              </a:rPr>
              <a:t>Night</a:t>
            </a:r>
            <a:r>
              <a:rPr lang="en-US" sz="3200" dirty="0" err="1" smtClean="0">
                <a:solidFill>
                  <a:schemeClr val="tx1">
                    <a:lumMod val="50000"/>
                    <a:lumOff val="50000"/>
                  </a:schemeClr>
                </a:solidFill>
              </a:rPr>
              <a:t>View</a:t>
            </a:r>
            <a:r>
              <a:rPr lang="en-US" sz="2800" baseline="30000" dirty="0" smtClean="0">
                <a:solidFill>
                  <a:srgbClr val="262626"/>
                </a:solidFill>
              </a:rPr>
              <a:t>™</a:t>
            </a:r>
            <a:r>
              <a:rPr lang="en-US" sz="3200" dirty="0" smtClean="0">
                <a:solidFill>
                  <a:srgbClr val="262626"/>
                </a:solidFill>
              </a:rPr>
              <a:t> Technology</a:t>
            </a:r>
            <a:endParaRPr lang="en-US" sz="3200" baseline="30000" dirty="0">
              <a:solidFill>
                <a:srgbClr val="262626"/>
              </a:solidFill>
            </a:endParaRPr>
          </a:p>
        </p:txBody>
      </p:sp>
      <p:sp>
        <p:nvSpPr>
          <p:cNvPr id="6" name="Rectangle 5"/>
          <p:cNvSpPr/>
          <p:nvPr/>
        </p:nvSpPr>
        <p:spPr>
          <a:xfrm>
            <a:off x="4114800" y="516255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6200000">
            <a:off x="6781800" y="2374900"/>
            <a:ext cx="5867400" cy="114300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854706" y="4823768"/>
            <a:ext cx="2123004" cy="230832"/>
          </a:xfrm>
          <a:prstGeom prst="rect">
            <a:avLst/>
          </a:prstGeom>
          <a:noFill/>
        </p:spPr>
        <p:txBody>
          <a:bodyPr wrap="square" rtlCol="0">
            <a:spAutoFit/>
          </a:bodyPr>
          <a:lstStyle/>
          <a:p>
            <a:pPr algn="r"/>
            <a:r>
              <a:rPr lang="en-US" sz="900" b="1" dirty="0" err="1" smtClean="0">
                <a:solidFill>
                  <a:schemeClr val="bg1">
                    <a:lumMod val="75000"/>
                  </a:schemeClr>
                </a:solidFill>
              </a:rPr>
              <a:t>Night</a:t>
            </a:r>
            <a:r>
              <a:rPr lang="en-US" sz="900" dirty="0" err="1" smtClean="0">
                <a:solidFill>
                  <a:schemeClr val="bg1">
                    <a:lumMod val="75000"/>
                  </a:schemeClr>
                </a:solidFill>
              </a:rPr>
              <a:t>View</a:t>
            </a:r>
            <a:r>
              <a:rPr lang="en-US" sz="900" baseline="30000" dirty="0" smtClean="0">
                <a:solidFill>
                  <a:schemeClr val="bg1">
                    <a:lumMod val="75000"/>
                  </a:schemeClr>
                </a:solidFill>
              </a:rPr>
              <a:t>™</a:t>
            </a:r>
            <a:endParaRPr lang="en-US" sz="900" baseline="30000" dirty="0">
              <a:solidFill>
                <a:schemeClr val="bg1">
                  <a:lumMod val="75000"/>
                </a:schemeClr>
              </a:solidFill>
            </a:endParaRPr>
          </a:p>
        </p:txBody>
      </p:sp>
      <p:sp>
        <p:nvSpPr>
          <p:cNvPr id="28" name="TextBox 27"/>
          <p:cNvSpPr txBox="1"/>
          <p:nvPr/>
        </p:nvSpPr>
        <p:spPr>
          <a:xfrm>
            <a:off x="4876799" y="4823768"/>
            <a:ext cx="1905001" cy="230832"/>
          </a:xfrm>
          <a:prstGeom prst="rect">
            <a:avLst/>
          </a:prstGeom>
          <a:noFill/>
        </p:spPr>
        <p:txBody>
          <a:bodyPr wrap="square" rtlCol="0">
            <a:spAutoFit/>
          </a:bodyPr>
          <a:lstStyle/>
          <a:p>
            <a:pPr algn="r"/>
            <a:r>
              <a:rPr lang="en-US" sz="900" dirty="0" smtClean="0">
                <a:solidFill>
                  <a:schemeClr val="bg1">
                    <a:lumMod val="75000"/>
                  </a:schemeClr>
                </a:solidFill>
              </a:rPr>
              <a:t>Standard</a:t>
            </a:r>
            <a:endParaRPr lang="en-US" sz="900" dirty="0">
              <a:solidFill>
                <a:schemeClr val="bg1">
                  <a:lumMod val="75000"/>
                </a:schemeClr>
              </a:solidFill>
            </a:endParaRPr>
          </a:p>
        </p:txBody>
      </p:sp>
      <p:sp>
        <p:nvSpPr>
          <p:cNvPr id="29" name="Title 2"/>
          <p:cNvSpPr txBox="1">
            <a:spLocks/>
          </p:cNvSpPr>
          <p:nvPr/>
        </p:nvSpPr>
        <p:spPr>
          <a:xfrm>
            <a:off x="152400" y="-190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smtClean="0">
                <a:solidFill>
                  <a:schemeClr val="tx1">
                    <a:lumMod val="75000"/>
                    <a:lumOff val="25000"/>
                  </a:schemeClr>
                </a:solidFill>
              </a:rPr>
              <a:t>New </a:t>
            </a:r>
            <a:r>
              <a:rPr lang="en-US" b="1" dirty="0" err="1">
                <a:solidFill>
                  <a:srgbClr val="E10209"/>
                </a:solidFill>
                <a:cs typeface="Arial"/>
              </a:rPr>
              <a:t>Micro</a:t>
            </a:r>
            <a:r>
              <a:rPr lang="en-US" dirty="0" err="1">
                <a:cs typeface="Arial"/>
              </a:rPr>
              <a:t>Dome</a:t>
            </a:r>
            <a:r>
              <a:rPr lang="en-US" sz="1100" baseline="70000" dirty="0">
                <a:solidFill>
                  <a:srgbClr val="262626"/>
                </a:solidFill>
                <a:cs typeface="Arial"/>
              </a:rPr>
              <a:t>®</a:t>
            </a:r>
            <a:r>
              <a:rPr lang="en-US" dirty="0">
                <a:cs typeface="Arial"/>
              </a:rPr>
              <a:t> G2 </a:t>
            </a:r>
            <a:r>
              <a:rPr lang="en-US" dirty="0" smtClean="0">
                <a:solidFill>
                  <a:schemeClr val="tx1">
                    <a:lumMod val="75000"/>
                    <a:lumOff val="25000"/>
                  </a:schemeClr>
                </a:solidFill>
              </a:rPr>
              <a:t>Feature</a:t>
            </a:r>
            <a:endParaRPr lang="en-US" dirty="0">
              <a:solidFill>
                <a:schemeClr val="tx1">
                  <a:lumMod val="75000"/>
                  <a:lumOff val="25000"/>
                </a:schemeClr>
              </a:solidFill>
            </a:endParaRPr>
          </a:p>
        </p:txBody>
      </p:sp>
      <p:grpSp>
        <p:nvGrpSpPr>
          <p:cNvPr id="23" name="Group 22"/>
          <p:cNvGrpSpPr/>
          <p:nvPr/>
        </p:nvGrpSpPr>
        <p:grpSpPr>
          <a:xfrm>
            <a:off x="8441136" y="2571750"/>
            <a:ext cx="457200" cy="457200"/>
            <a:chOff x="7541918" y="708826"/>
            <a:chExt cx="381000" cy="381000"/>
          </a:xfrm>
        </p:grpSpPr>
        <p:sp>
          <p:nvSpPr>
            <p:cNvPr id="24" name="Rectangle 23"/>
            <p:cNvSpPr/>
            <p:nvPr/>
          </p:nvSpPr>
          <p:spPr>
            <a:xfrm>
              <a:off x="7541918" y="708826"/>
              <a:ext cx="381000" cy="381000"/>
            </a:xfrm>
            <a:prstGeom prst="rect">
              <a:avLst/>
            </a:prstGeom>
            <a:solidFill>
              <a:schemeClr val="bg1"/>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STELLAR_icon.png"/>
            <p:cNvPicPr>
              <a:picLocks noChangeAspect="1"/>
            </p:cNvPicPr>
            <p:nvPr/>
          </p:nvPicPr>
          <p:blipFill rotWithShape="1">
            <a:blip r:embed="rId7" cstate="screen">
              <a:extLst>
                <a:ext uri="{28A0092B-C50C-407E-A947-70E740481C1C}">
                  <a14:useLocalDpi xmlns:a14="http://schemas.microsoft.com/office/drawing/2010/main"/>
                </a:ext>
              </a:extLst>
            </a:blip>
            <a:srcRect t="-2359"/>
            <a:stretch/>
          </p:blipFill>
          <p:spPr>
            <a:xfrm>
              <a:off x="7588158" y="761856"/>
              <a:ext cx="286381" cy="276293"/>
            </a:xfrm>
            <a:prstGeom prst="rect">
              <a:avLst/>
            </a:prstGeom>
          </p:spPr>
        </p:pic>
      </p:grpSp>
      <p:sp>
        <p:nvSpPr>
          <p:cNvPr id="27" name="TextBox 26"/>
          <p:cNvSpPr txBox="1"/>
          <p:nvPr/>
        </p:nvSpPr>
        <p:spPr>
          <a:xfrm>
            <a:off x="5791200" y="3028950"/>
            <a:ext cx="2209800" cy="230832"/>
          </a:xfrm>
          <a:prstGeom prst="rect">
            <a:avLst/>
          </a:prstGeom>
          <a:noFill/>
        </p:spPr>
        <p:txBody>
          <a:bodyPr wrap="square" rtlCol="0">
            <a:spAutoFit/>
          </a:bodyPr>
          <a:lstStyle/>
          <a:p>
            <a:pPr algn="ctr"/>
            <a:r>
              <a:rPr lang="en-US" sz="900" dirty="0" smtClean="0">
                <a:solidFill>
                  <a:schemeClr val="bg1"/>
                </a:solidFill>
              </a:rPr>
              <a:t>Color Mode Comparison at 0.02 Lux</a:t>
            </a:r>
            <a:endParaRPr lang="en-US" sz="900" dirty="0">
              <a:solidFill>
                <a:schemeClr val="bg1"/>
              </a:solidFill>
            </a:endParaRPr>
          </a:p>
        </p:txBody>
      </p:sp>
      <p:pic>
        <p:nvPicPr>
          <p:cNvPr id="35" name="Picture 16" descr="Description: MicroDome_G2_Surface_Front.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11600" y="9715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Description: MicroDome_G2_Flush_LeftHero.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76750" y="-23813"/>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ightView1.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864100" y="3257550"/>
            <a:ext cx="1917700" cy="1536700"/>
          </a:xfrm>
          <a:prstGeom prst="rect">
            <a:avLst/>
          </a:prstGeom>
        </p:spPr>
      </p:pic>
      <p:pic>
        <p:nvPicPr>
          <p:cNvPr id="16" name="Picture 15" descr="NightView2.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997700" y="3257550"/>
            <a:ext cx="1917700" cy="1536700"/>
          </a:xfrm>
          <a:prstGeom prst="rect">
            <a:avLst/>
          </a:prstGeom>
        </p:spPr>
      </p:pic>
      <p:sp>
        <p:nvSpPr>
          <p:cNvPr id="33" name="Rectangle 32"/>
          <p:cNvSpPr/>
          <p:nvPr>
            <p:custDataLst>
              <p:tags r:id="rId1"/>
            </p:custDataLst>
          </p:nvPr>
        </p:nvSpPr>
        <p:spPr>
          <a:xfrm>
            <a:off x="6963365" y="4442918"/>
            <a:ext cx="1939335" cy="380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chemeClr val="accent1"/>
              </a:buClr>
              <a:defRPr/>
            </a:pPr>
            <a:r>
              <a:rPr lang="en-GB" sz="800" dirty="0" err="1" smtClean="0">
                <a:solidFill>
                  <a:schemeClr val="bg1"/>
                </a:solidFill>
              </a:rPr>
              <a:t>NightView</a:t>
            </a:r>
            <a:r>
              <a:rPr lang="en-GB" sz="800" dirty="0" smtClean="0">
                <a:solidFill>
                  <a:schemeClr val="bg1"/>
                </a:solidFill>
              </a:rPr>
              <a:t>™ images display less noise even in very low light</a:t>
            </a:r>
            <a:endParaRPr lang="en-GB" sz="800" dirty="0">
              <a:solidFill>
                <a:schemeClr val="bg1"/>
              </a:solidFill>
            </a:endParaRPr>
          </a:p>
        </p:txBody>
      </p:sp>
      <p:sp>
        <p:nvSpPr>
          <p:cNvPr id="34" name="Rectangle 33"/>
          <p:cNvSpPr/>
          <p:nvPr>
            <p:custDataLst>
              <p:tags r:id="rId2"/>
            </p:custDataLst>
          </p:nvPr>
        </p:nvSpPr>
        <p:spPr>
          <a:xfrm>
            <a:off x="4829764" y="4442858"/>
            <a:ext cx="1939336"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chemeClr val="accent1"/>
              </a:buClr>
              <a:defRPr/>
            </a:pPr>
            <a:r>
              <a:rPr lang="en-GB" sz="800" dirty="0" smtClean="0">
                <a:solidFill>
                  <a:schemeClr val="bg1"/>
                </a:solidFill>
              </a:rPr>
              <a:t>Standard cameras miss details in low light conditions</a:t>
            </a:r>
            <a:endParaRPr lang="en-GB" sz="800" dirty="0">
              <a:solidFill>
                <a:schemeClr val="bg1"/>
              </a:solidFill>
            </a:endParaRPr>
          </a:p>
        </p:txBody>
      </p:sp>
    </p:spTree>
    <p:extLst>
      <p:ext uri="{BB962C8B-B14F-4D97-AF65-F5344CB8AC3E}">
        <p14:creationId xmlns:p14="http://schemas.microsoft.com/office/powerpoint/2010/main" val="123937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24667" y="-42861"/>
            <a:ext cx="9220200" cy="5186363"/>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21996"/>
          <a:stretch/>
        </p:blipFill>
        <p:spPr>
          <a:xfrm>
            <a:off x="-594782" y="4469488"/>
            <a:ext cx="9802282" cy="599862"/>
          </a:xfrm>
          <a:prstGeom prst="rect">
            <a:avLst/>
          </a:prstGeom>
        </p:spPr>
      </p:pic>
      <p:sp>
        <p:nvSpPr>
          <p:cNvPr id="7" name="Subtitle 3"/>
          <p:cNvSpPr txBox="1">
            <a:spLocks/>
          </p:cNvSpPr>
          <p:nvPr/>
        </p:nvSpPr>
        <p:spPr>
          <a:xfrm>
            <a:off x="457200" y="31051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Customer Webinar</a:t>
            </a:r>
          </a:p>
          <a:p>
            <a:pPr algn="l"/>
            <a:r>
              <a:rPr lang="en-US" sz="1200" dirty="0" smtClean="0">
                <a:solidFill>
                  <a:schemeClr val="tx1">
                    <a:lumMod val="75000"/>
                    <a:lumOff val="25000"/>
                  </a:schemeClr>
                </a:solidFill>
                <a:latin typeface="Arial Black"/>
                <a:cs typeface="Arial Black"/>
              </a:rPr>
              <a:t>19 August 2015</a:t>
            </a:r>
          </a:p>
        </p:txBody>
      </p:sp>
      <p:sp>
        <p:nvSpPr>
          <p:cNvPr id="8" name="Title 1"/>
          <p:cNvSpPr txBox="1">
            <a:spLocks/>
          </p:cNvSpPr>
          <p:nvPr/>
        </p:nvSpPr>
        <p:spPr>
          <a:xfrm>
            <a:off x="457200" y="1047750"/>
            <a:ext cx="9144000" cy="1676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chemeClr val="tx1">
                    <a:lumMod val="85000"/>
                    <a:lumOff val="15000"/>
                  </a:schemeClr>
                </a:solidFill>
                <a:effectLst/>
                <a:latin typeface="Arial"/>
                <a:cs typeface="Arial"/>
              </a:rPr>
              <a:t>Increase Your Business with Arecont Vision</a:t>
            </a:r>
          </a:p>
          <a:p>
            <a:r>
              <a:rPr lang="en-US" sz="2500" spc="-60" dirty="0" smtClean="0">
                <a:solidFill>
                  <a:schemeClr val="tx1">
                    <a:lumMod val="85000"/>
                    <a:lumOff val="15000"/>
                  </a:schemeClr>
                </a:solidFill>
                <a:effectLst/>
                <a:latin typeface="Arial"/>
                <a:cs typeface="Arial"/>
              </a:rPr>
              <a:t>Megapixel IP Technology:</a:t>
            </a:r>
          </a:p>
          <a:p>
            <a:endParaRPr lang="en-US" sz="2500" spc="-60" dirty="0" smtClean="0">
              <a:solidFill>
                <a:srgbClr val="C00000"/>
              </a:solidFill>
              <a:effectLst/>
              <a:latin typeface="Arial"/>
              <a:cs typeface="Arial"/>
            </a:endParaRPr>
          </a:p>
          <a:p>
            <a:r>
              <a:rPr lang="en-US" sz="2500" b="1" spc="-60" dirty="0" smtClean="0">
                <a:solidFill>
                  <a:schemeClr val="tx1">
                    <a:lumMod val="85000"/>
                    <a:lumOff val="15000"/>
                  </a:schemeClr>
                </a:solidFill>
                <a:effectLst/>
                <a:latin typeface="Arial"/>
                <a:cs typeface="Arial"/>
              </a:rPr>
              <a:t>Arecont Vision Update</a:t>
            </a:r>
          </a:p>
          <a:p>
            <a:r>
              <a:rPr lang="en-US" altLang="zh-CN" sz="2500" b="1" dirty="0" smtClean="0">
                <a:solidFill>
                  <a:srgbClr val="E10209"/>
                </a:solidFill>
                <a:effectLst/>
              </a:rPr>
              <a:t>More Coverage, Fewer Cameras</a:t>
            </a:r>
            <a:endParaRPr lang="en-US" sz="2500" b="1" dirty="0">
              <a:solidFill>
                <a:srgbClr val="E10209"/>
              </a:solidFill>
              <a:effectLst/>
            </a:endParaRPr>
          </a:p>
        </p:txBody>
      </p:sp>
    </p:spTree>
    <p:extLst>
      <p:ext uri="{BB962C8B-B14F-4D97-AF65-F5344CB8AC3E}">
        <p14:creationId xmlns:p14="http://schemas.microsoft.com/office/powerpoint/2010/main" val="3553145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2952750"/>
            <a:ext cx="894570" cy="1060450"/>
          </a:xfrm>
          <a:prstGeom prst="rect">
            <a:avLst/>
          </a:prstGeom>
        </p:spPr>
      </p:pic>
      <p:sp>
        <p:nvSpPr>
          <p:cNvPr id="30" name="Title 2"/>
          <p:cNvSpPr txBox="1">
            <a:spLocks/>
          </p:cNvSpPr>
          <p:nvPr/>
        </p:nvSpPr>
        <p:spPr>
          <a:xfrm>
            <a:off x="298450" y="5143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2000" b="1" dirty="0" smtClean="0">
                <a:solidFill>
                  <a:srgbClr val="000000"/>
                </a:solidFill>
              </a:rPr>
              <a:t>Remote Focus</a:t>
            </a:r>
            <a:endParaRPr lang="en-US" sz="2800" baseline="30000" dirty="0">
              <a:solidFill>
                <a:srgbClr val="000000"/>
              </a:solidFill>
            </a:endParaRPr>
          </a:p>
        </p:txBody>
      </p:sp>
      <p:sp>
        <p:nvSpPr>
          <p:cNvPr id="3" name="TextBox 2"/>
          <p:cNvSpPr txBox="1"/>
          <p:nvPr/>
        </p:nvSpPr>
        <p:spPr>
          <a:xfrm>
            <a:off x="292100" y="1047750"/>
            <a:ext cx="8470900" cy="584776"/>
          </a:xfrm>
          <a:prstGeom prst="rect">
            <a:avLst/>
          </a:prstGeom>
          <a:noFill/>
        </p:spPr>
        <p:txBody>
          <a:bodyPr wrap="square" rtlCol="0">
            <a:spAutoFit/>
          </a:bodyPr>
          <a:lstStyle/>
          <a:p>
            <a:r>
              <a:rPr lang="en-US" sz="1600" i="1" dirty="0" smtClean="0">
                <a:solidFill>
                  <a:schemeClr val="tx1">
                    <a:lumMod val="75000"/>
                    <a:lumOff val="25000"/>
                  </a:schemeClr>
                </a:solidFill>
                <a:latin typeface="Times New Roman"/>
                <a:cs typeface="Times New Roman"/>
              </a:rPr>
              <a:t>Ideal for making installation easier</a:t>
            </a:r>
            <a:r>
              <a:rPr lang="en-US" sz="1400" i="1" dirty="0" smtClean="0">
                <a:solidFill>
                  <a:schemeClr val="tx1">
                    <a:lumMod val="75000"/>
                    <a:lumOff val="25000"/>
                  </a:schemeClr>
                </a:solidFill>
                <a:latin typeface="Times New Roman"/>
                <a:cs typeface="Times New Roman"/>
              </a:rPr>
              <a:t>. </a:t>
            </a:r>
            <a:endParaRPr lang="en-US" sz="1400" i="1" dirty="0">
              <a:solidFill>
                <a:schemeClr val="tx1">
                  <a:lumMod val="75000"/>
                  <a:lumOff val="25000"/>
                </a:schemeClr>
              </a:solidFill>
              <a:latin typeface="Times New Roman"/>
              <a:cs typeface="Times New Roman"/>
            </a:endParaRPr>
          </a:p>
          <a:p>
            <a:endParaRPr lang="en-US" sz="1600" i="1" dirty="0">
              <a:solidFill>
                <a:schemeClr val="tx1">
                  <a:lumMod val="75000"/>
                  <a:lumOff val="25000"/>
                </a:schemeClr>
              </a:solidFill>
              <a:latin typeface="Times New Roman"/>
              <a:cs typeface="Times New Roman"/>
            </a:endParaRPr>
          </a:p>
        </p:txBody>
      </p:sp>
      <p:sp>
        <p:nvSpPr>
          <p:cNvPr id="19" name="Content Placeholder 2"/>
          <p:cNvSpPr>
            <a:spLocks noGrp="1"/>
          </p:cNvSpPr>
          <p:nvPr>
            <p:ph idx="4294967295"/>
          </p:nvPr>
        </p:nvSpPr>
        <p:spPr>
          <a:xfrm>
            <a:off x="234950" y="1657350"/>
            <a:ext cx="37274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Highlights:</a:t>
            </a:r>
          </a:p>
          <a:p>
            <a:pPr marL="285750" lvl="1">
              <a:buClr>
                <a:srgbClr val="CD0920"/>
              </a:buClr>
              <a:buFont typeface="Arial" pitchFamily="34" charset="0"/>
              <a:buChar char="•"/>
            </a:pPr>
            <a:r>
              <a:rPr lang="en-US" sz="1400" dirty="0" smtClean="0">
                <a:solidFill>
                  <a:srgbClr val="000000"/>
                </a:solidFill>
              </a:rPr>
              <a:t>Makes installation easier </a:t>
            </a:r>
          </a:p>
          <a:p>
            <a:pPr marL="285750" lvl="1">
              <a:buClr>
                <a:srgbClr val="CD0920"/>
              </a:buClr>
              <a:buFont typeface="Arial" pitchFamily="34" charset="0"/>
              <a:buChar char="•"/>
            </a:pPr>
            <a:r>
              <a:rPr lang="en-US" sz="1400" dirty="0">
                <a:solidFill>
                  <a:srgbClr val="000000"/>
                </a:solidFill>
              </a:rPr>
              <a:t>A</a:t>
            </a:r>
            <a:r>
              <a:rPr lang="en-US" sz="1400" dirty="0" smtClean="0">
                <a:solidFill>
                  <a:srgbClr val="000000"/>
                </a:solidFill>
              </a:rPr>
              <a:t>llows </a:t>
            </a:r>
            <a:r>
              <a:rPr lang="en-US" sz="1400" dirty="0">
                <a:solidFill>
                  <a:srgbClr val="000000"/>
                </a:solidFill>
              </a:rPr>
              <a:t>the installer to focus the camera from the comfort of their desk </a:t>
            </a:r>
            <a:r>
              <a:rPr lang="en-US" sz="1400" dirty="0" err="1">
                <a:solidFill>
                  <a:srgbClr val="000000"/>
                </a:solidFill>
              </a:rPr>
              <a:t>vs</a:t>
            </a:r>
            <a:r>
              <a:rPr lang="en-US" sz="1400" dirty="0">
                <a:solidFill>
                  <a:srgbClr val="000000"/>
                </a:solidFill>
              </a:rPr>
              <a:t> trying to locally focus the camera from a </a:t>
            </a:r>
            <a:r>
              <a:rPr lang="en-US" sz="1400" dirty="0" smtClean="0">
                <a:solidFill>
                  <a:srgbClr val="000000"/>
                </a:solidFill>
              </a:rPr>
              <a:t>ladder</a:t>
            </a:r>
          </a:p>
          <a:p>
            <a:pPr marL="285750" lvl="1">
              <a:buClr>
                <a:srgbClr val="CD0920"/>
              </a:buClr>
              <a:buFont typeface="Arial" pitchFamily="34" charset="0"/>
              <a:buChar char="•"/>
            </a:pPr>
            <a:r>
              <a:rPr lang="en-US" sz="1400" dirty="0" smtClean="0">
                <a:solidFill>
                  <a:srgbClr val="000000"/>
                </a:solidFill>
              </a:rPr>
              <a:t>Eliminates the use of ladders, lifts, or bucket trucks in the event a camera requires adjustment throughout the product’s life cycle</a:t>
            </a:r>
            <a:endParaRPr lang="en-US" sz="1400" dirty="0">
              <a:solidFill>
                <a:srgbClr val="000000"/>
              </a:solidFill>
            </a:endParaRPr>
          </a:p>
          <a:p>
            <a:pPr marL="285750" lvl="1">
              <a:buClr>
                <a:srgbClr val="CD0920"/>
              </a:buClr>
              <a:buFont typeface="Arial" pitchFamily="34" charset="0"/>
              <a:buChar char="•"/>
            </a:pPr>
            <a:endParaRPr lang="en-US" sz="1400" dirty="0" smtClean="0"/>
          </a:p>
        </p:txBody>
      </p:sp>
      <p:sp>
        <p:nvSpPr>
          <p:cNvPr id="29" name="Title 1"/>
          <p:cNvSpPr>
            <a:spLocks noGrp="1"/>
          </p:cNvSpPr>
          <p:nvPr>
            <p:ph type="title"/>
          </p:nvPr>
        </p:nvSpPr>
        <p:spPr>
          <a:xfrm>
            <a:off x="152400" y="0"/>
            <a:ext cx="7543800" cy="590550"/>
          </a:xfrm>
        </p:spPr>
        <p:txBody>
          <a:bodyPr/>
          <a:lstStyle/>
          <a:p>
            <a:r>
              <a:rPr lang="en-US" dirty="0">
                <a:solidFill>
                  <a:schemeClr val="tx1">
                    <a:lumMod val="75000"/>
                    <a:lumOff val="25000"/>
                  </a:schemeClr>
                </a:solidFill>
              </a:rPr>
              <a:t>New </a:t>
            </a:r>
            <a:r>
              <a:rPr lang="en-US" b="1" dirty="0" err="1" smtClean="0">
                <a:solidFill>
                  <a:srgbClr val="E10209"/>
                </a:solidFill>
                <a:cs typeface="Arial"/>
              </a:rPr>
              <a:t>Micro</a:t>
            </a:r>
            <a:r>
              <a:rPr lang="en-US" dirty="0" err="1" smtClean="0">
                <a:cs typeface="Arial"/>
              </a:rPr>
              <a:t>Dome</a:t>
            </a:r>
            <a:r>
              <a:rPr lang="en-US" sz="1100" baseline="70000" dirty="0" smtClean="0">
                <a:solidFill>
                  <a:srgbClr val="262626"/>
                </a:solidFill>
                <a:cs typeface="Arial"/>
              </a:rPr>
              <a:t>®</a:t>
            </a:r>
            <a:r>
              <a:rPr lang="en-US" dirty="0" smtClean="0">
                <a:cs typeface="Arial"/>
              </a:rPr>
              <a:t> G2 </a:t>
            </a:r>
            <a:r>
              <a:rPr lang="en-US" dirty="0">
                <a:solidFill>
                  <a:schemeClr val="tx1">
                    <a:lumMod val="75000"/>
                    <a:lumOff val="25000"/>
                  </a:schemeClr>
                </a:solidFill>
              </a:rPr>
              <a:t>Feature</a:t>
            </a:r>
          </a:p>
        </p:txBody>
      </p:sp>
      <p:sp>
        <p:nvSpPr>
          <p:cNvPr id="16" name="Rounded Rectangle 15"/>
          <p:cNvSpPr/>
          <p:nvPr/>
        </p:nvSpPr>
        <p:spPr>
          <a:xfrm>
            <a:off x="4074075" y="2988220"/>
            <a:ext cx="1219200" cy="16002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0200" y="3060700"/>
            <a:ext cx="1077803" cy="1416050"/>
          </a:xfrm>
          <a:prstGeom prst="rect">
            <a:avLst/>
          </a:prstGeom>
        </p:spPr>
      </p:pic>
      <p:sp>
        <p:nvSpPr>
          <p:cNvPr id="15" name="Rounded Rectangle 14"/>
          <p:cNvSpPr/>
          <p:nvPr/>
        </p:nvSpPr>
        <p:spPr>
          <a:xfrm>
            <a:off x="4724400" y="2114550"/>
            <a:ext cx="1143000" cy="13716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zzz</a:t>
            </a:r>
            <a:endParaRPr lang="en-US" sz="2400" b="1" dirty="0"/>
          </a:p>
        </p:txBody>
      </p:sp>
      <p:pic>
        <p:nvPicPr>
          <p:cNvPr id="7" name="Picture 6"/>
          <p:cNvPicPr>
            <a:picLocks noChangeAspect="1"/>
          </p:cNvPicPr>
          <p:nvPr/>
        </p:nvPicPr>
        <p:blipFill>
          <a:blip r:embed="rId5"/>
          <a:stretch>
            <a:fillRect/>
          </a:stretch>
        </p:blipFill>
        <p:spPr>
          <a:xfrm>
            <a:off x="4817534" y="2173816"/>
            <a:ext cx="973712" cy="1250950"/>
          </a:xfrm>
          <a:prstGeom prst="rect">
            <a:avLst/>
          </a:prstGeom>
        </p:spPr>
      </p:pic>
      <p:sp>
        <p:nvSpPr>
          <p:cNvPr id="17" name="Rectangle 16"/>
          <p:cNvSpPr/>
          <p:nvPr/>
        </p:nvSpPr>
        <p:spPr>
          <a:xfrm>
            <a:off x="8221133" y="2089149"/>
            <a:ext cx="774700" cy="457200"/>
          </a:xfrm>
          <a:prstGeom prst="rect">
            <a:avLst/>
          </a:prstGeom>
          <a:solidFill>
            <a:srgbClr val="FFFFFF"/>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8229600" y="2114550"/>
            <a:ext cx="719364" cy="387350"/>
          </a:xfrm>
          <a:prstGeom prst="rect">
            <a:avLst/>
          </a:prstGeom>
        </p:spPr>
      </p:pic>
      <p:grpSp>
        <p:nvGrpSpPr>
          <p:cNvPr id="18" name="Group 17"/>
          <p:cNvGrpSpPr/>
          <p:nvPr/>
        </p:nvGrpSpPr>
        <p:grpSpPr>
          <a:xfrm>
            <a:off x="6248400" y="361950"/>
            <a:ext cx="3291242" cy="2362200"/>
            <a:chOff x="4514850" y="57150"/>
            <a:chExt cx="5410200" cy="3883025"/>
          </a:xfrm>
        </p:grpSpPr>
        <p:pic>
          <p:nvPicPr>
            <p:cNvPr id="20" name="Picture 16" descr="Description: MicroDome_G2_Surface_Front.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4850" y="12001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 descr="Description: MicroDome_G2_Flush_LeftHer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57800" y="571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682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298450" y="5143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2000" b="1" dirty="0" smtClean="0">
                <a:solidFill>
                  <a:srgbClr val="000000"/>
                </a:solidFill>
              </a:rPr>
              <a:t>CorridorView</a:t>
            </a:r>
            <a:r>
              <a:rPr lang="en-US" sz="1800" b="1" baseline="46000" dirty="0" smtClean="0">
                <a:solidFill>
                  <a:srgbClr val="000000"/>
                </a:solidFill>
              </a:rPr>
              <a:t>TM</a:t>
            </a:r>
            <a:endParaRPr lang="en-US" sz="2800" baseline="30000" dirty="0">
              <a:solidFill>
                <a:srgbClr val="000000"/>
              </a:solidFill>
            </a:endParaRPr>
          </a:p>
        </p:txBody>
      </p:sp>
      <p:sp>
        <p:nvSpPr>
          <p:cNvPr id="3" name="TextBox 2"/>
          <p:cNvSpPr txBox="1"/>
          <p:nvPr/>
        </p:nvSpPr>
        <p:spPr>
          <a:xfrm>
            <a:off x="292100" y="1047750"/>
            <a:ext cx="6337300" cy="830997"/>
          </a:xfrm>
          <a:prstGeom prst="rect">
            <a:avLst/>
          </a:prstGeom>
          <a:noFill/>
        </p:spPr>
        <p:txBody>
          <a:bodyPr wrap="square" rtlCol="0">
            <a:spAutoFit/>
          </a:bodyPr>
          <a:lstStyle/>
          <a:p>
            <a:r>
              <a:rPr lang="en-US" sz="1600" i="1" dirty="0" smtClean="0">
                <a:solidFill>
                  <a:schemeClr val="tx1">
                    <a:lumMod val="75000"/>
                    <a:lumOff val="25000"/>
                  </a:schemeClr>
                </a:solidFill>
                <a:latin typeface="Times New Roman"/>
                <a:cs typeface="Times New Roman"/>
              </a:rPr>
              <a:t>Ideal for </a:t>
            </a:r>
            <a:r>
              <a:rPr lang="en-US" sz="1600" i="1" dirty="0">
                <a:solidFill>
                  <a:schemeClr val="tx1">
                    <a:lumMod val="75000"/>
                    <a:lumOff val="25000"/>
                  </a:schemeClr>
                </a:solidFill>
                <a:latin typeface="Times New Roman"/>
                <a:cs typeface="Times New Roman"/>
              </a:rPr>
              <a:t>narrow hallways where pixels are often wasted </a:t>
            </a:r>
            <a:r>
              <a:rPr lang="en-US" sz="1600" i="1" dirty="0" smtClean="0">
                <a:solidFill>
                  <a:schemeClr val="tx1">
                    <a:lumMod val="75000"/>
                    <a:lumOff val="25000"/>
                  </a:schemeClr>
                </a:solidFill>
                <a:latin typeface="Times New Roman"/>
                <a:cs typeface="Times New Roman"/>
              </a:rPr>
              <a:t>due to capturing </a:t>
            </a:r>
            <a:r>
              <a:rPr lang="en-US" sz="1600" i="1" dirty="0">
                <a:solidFill>
                  <a:schemeClr val="tx1">
                    <a:lumMod val="75000"/>
                    <a:lumOff val="25000"/>
                  </a:schemeClr>
                </a:solidFill>
                <a:latin typeface="Times New Roman"/>
                <a:cs typeface="Times New Roman"/>
              </a:rPr>
              <a:t>the surrounding walls</a:t>
            </a:r>
            <a:r>
              <a:rPr lang="en-US" sz="1400" i="1" dirty="0">
                <a:solidFill>
                  <a:schemeClr val="tx1">
                    <a:lumMod val="75000"/>
                    <a:lumOff val="25000"/>
                  </a:schemeClr>
                </a:solidFill>
                <a:latin typeface="Times New Roman"/>
                <a:cs typeface="Times New Roman"/>
              </a:rPr>
              <a:t>. </a:t>
            </a:r>
          </a:p>
          <a:p>
            <a:endParaRPr lang="en-US" sz="1600" i="1" dirty="0">
              <a:solidFill>
                <a:schemeClr val="tx1">
                  <a:lumMod val="75000"/>
                  <a:lumOff val="25000"/>
                </a:schemeClr>
              </a:solidFill>
              <a:latin typeface="Times New Roman"/>
              <a:cs typeface="Times New Roman"/>
            </a:endParaRPr>
          </a:p>
        </p:txBody>
      </p:sp>
      <p:sp>
        <p:nvSpPr>
          <p:cNvPr id="19" name="Content Placeholder 2"/>
          <p:cNvSpPr>
            <a:spLocks noGrp="1"/>
          </p:cNvSpPr>
          <p:nvPr>
            <p:ph idx="4294967295"/>
          </p:nvPr>
        </p:nvSpPr>
        <p:spPr>
          <a:xfrm>
            <a:off x="234950" y="1657350"/>
            <a:ext cx="37274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Highlights:</a:t>
            </a:r>
          </a:p>
          <a:p>
            <a:pPr marL="285750" lvl="1">
              <a:buClr>
                <a:srgbClr val="CD0920"/>
              </a:buClr>
              <a:buFont typeface="Arial" pitchFamily="34" charset="0"/>
              <a:buChar char="•"/>
            </a:pPr>
            <a:r>
              <a:rPr lang="en-US" sz="1400" dirty="0" smtClean="0">
                <a:solidFill>
                  <a:srgbClr val="000000"/>
                </a:solidFill>
              </a:rPr>
              <a:t>Enables </a:t>
            </a:r>
            <a:r>
              <a:rPr lang="en-US" sz="1400" dirty="0">
                <a:solidFill>
                  <a:srgbClr val="000000"/>
                </a:solidFill>
              </a:rPr>
              <a:t>cameras to rotate or flip pixels in 90° </a:t>
            </a:r>
            <a:r>
              <a:rPr lang="en-US" sz="1400" dirty="0" smtClean="0">
                <a:solidFill>
                  <a:srgbClr val="000000"/>
                </a:solidFill>
              </a:rPr>
              <a:t>increments</a:t>
            </a:r>
          </a:p>
          <a:p>
            <a:pPr marL="285750" lvl="1">
              <a:buClr>
                <a:srgbClr val="CD0920"/>
              </a:buClr>
              <a:buFont typeface="Arial" pitchFamily="34" charset="0"/>
              <a:buChar char="•"/>
            </a:pPr>
            <a:r>
              <a:rPr lang="en-US" sz="1400" dirty="0" smtClean="0">
                <a:solidFill>
                  <a:srgbClr val="000000"/>
                </a:solidFill>
              </a:rPr>
              <a:t>Allows you to monitor narrow applications at high resolution while using efficient bitrates</a:t>
            </a:r>
          </a:p>
        </p:txBody>
      </p:sp>
      <p:sp>
        <p:nvSpPr>
          <p:cNvPr id="29" name="Title 1"/>
          <p:cNvSpPr>
            <a:spLocks noGrp="1"/>
          </p:cNvSpPr>
          <p:nvPr>
            <p:ph type="title"/>
          </p:nvPr>
        </p:nvSpPr>
        <p:spPr>
          <a:xfrm>
            <a:off x="152400" y="-19050"/>
            <a:ext cx="7543800" cy="590550"/>
          </a:xfrm>
        </p:spPr>
        <p:txBody>
          <a:bodyPr/>
          <a:lstStyle/>
          <a:p>
            <a:r>
              <a:rPr lang="en-US" dirty="0">
                <a:solidFill>
                  <a:schemeClr val="tx1">
                    <a:lumMod val="75000"/>
                    <a:lumOff val="25000"/>
                  </a:schemeClr>
                </a:solidFill>
              </a:rPr>
              <a:t>New </a:t>
            </a:r>
            <a:r>
              <a:rPr lang="en-US" b="1" dirty="0" err="1">
                <a:solidFill>
                  <a:srgbClr val="E10209"/>
                </a:solidFill>
                <a:cs typeface="Arial"/>
              </a:rPr>
              <a:t>Micro</a:t>
            </a:r>
            <a:r>
              <a:rPr lang="en-US" dirty="0" err="1">
                <a:cs typeface="Arial"/>
              </a:rPr>
              <a:t>Dome</a:t>
            </a:r>
            <a:r>
              <a:rPr lang="en-US" sz="1100" baseline="70000" dirty="0">
                <a:solidFill>
                  <a:srgbClr val="262626"/>
                </a:solidFill>
                <a:cs typeface="Arial"/>
              </a:rPr>
              <a:t>®</a:t>
            </a:r>
            <a:r>
              <a:rPr lang="en-US" dirty="0">
                <a:cs typeface="Arial"/>
              </a:rPr>
              <a:t> G2 </a:t>
            </a:r>
            <a:r>
              <a:rPr lang="en-US" dirty="0">
                <a:solidFill>
                  <a:schemeClr val="tx1">
                    <a:lumMod val="75000"/>
                    <a:lumOff val="25000"/>
                  </a:schemeClr>
                </a:solidFill>
              </a:rPr>
              <a:t>Feature</a:t>
            </a:r>
          </a:p>
        </p:txBody>
      </p:sp>
      <p:grpSp>
        <p:nvGrpSpPr>
          <p:cNvPr id="4" name="Group 3"/>
          <p:cNvGrpSpPr/>
          <p:nvPr/>
        </p:nvGrpSpPr>
        <p:grpSpPr>
          <a:xfrm>
            <a:off x="8305800" y="2114550"/>
            <a:ext cx="457200" cy="533400"/>
            <a:chOff x="8610600" y="1809750"/>
            <a:chExt cx="381000" cy="381000"/>
          </a:xfrm>
        </p:grpSpPr>
        <p:sp>
          <p:nvSpPr>
            <p:cNvPr id="16" name="Rectangle 15"/>
            <p:cNvSpPr/>
            <p:nvPr/>
          </p:nvSpPr>
          <p:spPr>
            <a:xfrm>
              <a:off x="8610600" y="1809750"/>
              <a:ext cx="381000" cy="381000"/>
            </a:xfrm>
            <a:prstGeom prst="rect">
              <a:avLst/>
            </a:prstGeom>
            <a:solidFill>
              <a:srgbClr val="FFFFFF"/>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8610600" y="1885950"/>
              <a:ext cx="381000" cy="268941"/>
            </a:xfrm>
            <a:prstGeom prst="rect">
              <a:avLst/>
            </a:prstGeom>
          </p:spPr>
        </p:pic>
      </p:grpSp>
      <p:grpSp>
        <p:nvGrpSpPr>
          <p:cNvPr id="10" name="Group 9"/>
          <p:cNvGrpSpPr/>
          <p:nvPr/>
        </p:nvGrpSpPr>
        <p:grpSpPr>
          <a:xfrm>
            <a:off x="6248400" y="361950"/>
            <a:ext cx="3291242" cy="2362200"/>
            <a:chOff x="4514850" y="57150"/>
            <a:chExt cx="5410200" cy="3883025"/>
          </a:xfrm>
        </p:grpSpPr>
        <p:pic>
          <p:nvPicPr>
            <p:cNvPr id="11" name="Picture 16" descr="Description: MicroDome_G2_Surface_Fron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4850" y="12001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Description: MicroDome_G2_Flush_LeftHer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7800" y="571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817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298450" y="5143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2000" b="1" dirty="0" smtClean="0">
                <a:solidFill>
                  <a:srgbClr val="000000"/>
                </a:solidFill>
              </a:rPr>
              <a:t>Wide Dynamic Range (WDR)</a:t>
            </a:r>
            <a:endParaRPr lang="en-US" sz="2000" baseline="30000" dirty="0">
              <a:solidFill>
                <a:srgbClr val="000000"/>
              </a:solidFill>
            </a:endParaRPr>
          </a:p>
        </p:txBody>
      </p:sp>
      <p:sp>
        <p:nvSpPr>
          <p:cNvPr id="3" name="TextBox 2"/>
          <p:cNvSpPr txBox="1"/>
          <p:nvPr/>
        </p:nvSpPr>
        <p:spPr>
          <a:xfrm>
            <a:off x="292100" y="971550"/>
            <a:ext cx="5651500" cy="830997"/>
          </a:xfrm>
          <a:prstGeom prst="rect">
            <a:avLst/>
          </a:prstGeom>
          <a:noFill/>
        </p:spPr>
        <p:txBody>
          <a:bodyPr wrap="square" rtlCol="0">
            <a:spAutoFit/>
          </a:bodyPr>
          <a:lstStyle/>
          <a:p>
            <a:r>
              <a:rPr lang="en-US" sz="1600" i="1" dirty="0" smtClean="0">
                <a:solidFill>
                  <a:schemeClr val="tx1">
                    <a:lumMod val="75000"/>
                    <a:lumOff val="25000"/>
                  </a:schemeClr>
                </a:solidFill>
                <a:latin typeface="Times New Roman"/>
                <a:cs typeface="Times New Roman"/>
              </a:rPr>
              <a:t>Simultaneously </a:t>
            </a:r>
            <a:r>
              <a:rPr lang="en-US" sz="1600" i="1" dirty="0">
                <a:solidFill>
                  <a:schemeClr val="tx1">
                    <a:lumMod val="75000"/>
                    <a:lumOff val="25000"/>
                  </a:schemeClr>
                </a:solidFill>
                <a:latin typeface="Times New Roman"/>
                <a:cs typeface="Times New Roman"/>
              </a:rPr>
              <a:t>produces details in both light and darks areas. </a:t>
            </a:r>
            <a:r>
              <a:rPr lang="en-US" sz="1600" i="1" dirty="0" smtClean="0">
                <a:solidFill>
                  <a:schemeClr val="tx1">
                    <a:lumMod val="75000"/>
                    <a:lumOff val="25000"/>
                  </a:schemeClr>
                </a:solidFill>
                <a:latin typeface="Times New Roman"/>
                <a:cs typeface="Times New Roman"/>
              </a:rPr>
              <a:t>The </a:t>
            </a:r>
            <a:r>
              <a:rPr lang="en-US" sz="1600" i="1" dirty="0">
                <a:solidFill>
                  <a:schemeClr val="tx1">
                    <a:lumMod val="75000"/>
                    <a:lumOff val="25000"/>
                  </a:schemeClr>
                </a:solidFill>
                <a:latin typeface="Times New Roman"/>
                <a:cs typeface="Times New Roman"/>
              </a:rPr>
              <a:t>result is a perfect exposure regardless of fluctuations in back and front light. </a:t>
            </a:r>
          </a:p>
        </p:txBody>
      </p:sp>
      <p:sp>
        <p:nvSpPr>
          <p:cNvPr id="19" name="Content Placeholder 2"/>
          <p:cNvSpPr>
            <a:spLocks noGrp="1"/>
          </p:cNvSpPr>
          <p:nvPr>
            <p:ph idx="4294967295"/>
          </p:nvPr>
        </p:nvSpPr>
        <p:spPr>
          <a:xfrm>
            <a:off x="234950" y="1809750"/>
            <a:ext cx="48704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Highlights:</a:t>
            </a:r>
          </a:p>
          <a:p>
            <a:pPr marL="285750" lvl="1">
              <a:buClr>
                <a:srgbClr val="CD0920"/>
              </a:buClr>
              <a:buFont typeface="Arial" pitchFamily="34" charset="0"/>
              <a:buChar char="•"/>
            </a:pPr>
            <a:r>
              <a:rPr lang="en-US" sz="1400" dirty="0" smtClean="0">
                <a:solidFill>
                  <a:srgbClr val="000000"/>
                </a:solidFill>
              </a:rPr>
              <a:t>Enables </a:t>
            </a:r>
            <a:r>
              <a:rPr lang="en-US" sz="1400" dirty="0">
                <a:solidFill>
                  <a:srgbClr val="000000"/>
                </a:solidFill>
              </a:rPr>
              <a:t>cameras to overcome </a:t>
            </a:r>
            <a:r>
              <a:rPr lang="en-US" sz="1400" dirty="0" smtClean="0">
                <a:solidFill>
                  <a:srgbClr val="000000"/>
                </a:solidFill>
              </a:rPr>
              <a:t>difficult lighting </a:t>
            </a:r>
            <a:r>
              <a:rPr lang="en-US" sz="1400" dirty="0">
                <a:solidFill>
                  <a:srgbClr val="000000"/>
                </a:solidFill>
              </a:rPr>
              <a:t>conditions </a:t>
            </a:r>
            <a:r>
              <a:rPr lang="en-US" sz="1400" dirty="0" smtClean="0">
                <a:solidFill>
                  <a:srgbClr val="000000"/>
                </a:solidFill>
              </a:rPr>
              <a:t>due to:</a:t>
            </a:r>
          </a:p>
          <a:p>
            <a:pPr marL="685800" lvl="2">
              <a:buClr>
                <a:srgbClr val="CD0920"/>
              </a:buClr>
            </a:pPr>
            <a:r>
              <a:rPr lang="en-US" sz="1400" dirty="0" smtClean="0">
                <a:solidFill>
                  <a:srgbClr val="000000"/>
                </a:solidFill>
              </a:rPr>
              <a:t>Strong backlighting</a:t>
            </a:r>
          </a:p>
          <a:p>
            <a:pPr marL="685800" lvl="2">
              <a:buClr>
                <a:srgbClr val="CD0920"/>
              </a:buClr>
            </a:pPr>
            <a:r>
              <a:rPr lang="en-US" sz="1400" dirty="0" smtClean="0">
                <a:solidFill>
                  <a:srgbClr val="000000"/>
                </a:solidFill>
              </a:rPr>
              <a:t>Dark shadows</a:t>
            </a:r>
            <a:endParaRPr lang="en-US" sz="1400" dirty="0">
              <a:solidFill>
                <a:srgbClr val="000000"/>
              </a:solidFill>
            </a:endParaRPr>
          </a:p>
          <a:p>
            <a:pPr marL="685800" lvl="2">
              <a:buClr>
                <a:srgbClr val="CD0920"/>
              </a:buClr>
            </a:pPr>
            <a:r>
              <a:rPr lang="en-US" sz="1400" dirty="0" smtClean="0">
                <a:solidFill>
                  <a:srgbClr val="000000"/>
                </a:solidFill>
              </a:rPr>
              <a:t>Reflections </a:t>
            </a:r>
            <a:r>
              <a:rPr lang="en-US" sz="1400" dirty="0">
                <a:solidFill>
                  <a:srgbClr val="000000"/>
                </a:solidFill>
              </a:rPr>
              <a:t>from wet flooring </a:t>
            </a:r>
            <a:r>
              <a:rPr lang="en-US" sz="1400" dirty="0" smtClean="0">
                <a:solidFill>
                  <a:srgbClr val="000000"/>
                </a:solidFill>
              </a:rPr>
              <a:t>or puddles</a:t>
            </a:r>
          </a:p>
          <a:p>
            <a:pPr marL="685800" lvl="2">
              <a:buClr>
                <a:srgbClr val="CD0920"/>
              </a:buClr>
            </a:pPr>
            <a:r>
              <a:rPr lang="en-US" sz="1400" dirty="0" smtClean="0">
                <a:solidFill>
                  <a:srgbClr val="000000"/>
                </a:solidFill>
              </a:rPr>
              <a:t>Contrast </a:t>
            </a:r>
            <a:r>
              <a:rPr lang="en-US" sz="1400" dirty="0">
                <a:solidFill>
                  <a:srgbClr val="000000"/>
                </a:solidFill>
              </a:rPr>
              <a:t>due to fog, mist, </a:t>
            </a:r>
            <a:r>
              <a:rPr lang="en-US" sz="1400" dirty="0" smtClean="0">
                <a:solidFill>
                  <a:srgbClr val="000000"/>
                </a:solidFill>
              </a:rPr>
              <a:t>or glare</a:t>
            </a:r>
          </a:p>
        </p:txBody>
      </p:sp>
      <p:sp>
        <p:nvSpPr>
          <p:cNvPr id="29" name="Title 1"/>
          <p:cNvSpPr>
            <a:spLocks noGrp="1"/>
          </p:cNvSpPr>
          <p:nvPr>
            <p:ph type="title"/>
          </p:nvPr>
        </p:nvSpPr>
        <p:spPr>
          <a:xfrm>
            <a:off x="152400" y="0"/>
            <a:ext cx="7543800" cy="590550"/>
          </a:xfrm>
        </p:spPr>
        <p:txBody>
          <a:bodyPr/>
          <a:lstStyle/>
          <a:p>
            <a:r>
              <a:rPr lang="en-US" b="1" dirty="0" err="1" smtClean="0">
                <a:solidFill>
                  <a:srgbClr val="E10209"/>
                </a:solidFill>
                <a:cs typeface="Arial"/>
              </a:rPr>
              <a:t>Micro</a:t>
            </a:r>
            <a:r>
              <a:rPr lang="en-US" dirty="0" err="1" smtClean="0">
                <a:cs typeface="Arial"/>
              </a:rPr>
              <a:t>Dome</a:t>
            </a:r>
            <a:r>
              <a:rPr lang="en-US" sz="1100" baseline="70000" dirty="0">
                <a:solidFill>
                  <a:srgbClr val="262626"/>
                </a:solidFill>
                <a:cs typeface="Arial"/>
              </a:rPr>
              <a:t>®</a:t>
            </a:r>
            <a:r>
              <a:rPr lang="en-US" dirty="0">
                <a:cs typeface="Arial"/>
              </a:rPr>
              <a:t> </a:t>
            </a:r>
            <a:r>
              <a:rPr lang="en-US" dirty="0" smtClean="0">
                <a:cs typeface="Arial"/>
              </a:rPr>
              <a:t>G2</a:t>
            </a:r>
            <a:endParaRPr lang="en-US" dirty="0">
              <a:solidFill>
                <a:schemeClr val="tx1">
                  <a:lumMod val="75000"/>
                  <a:lumOff val="25000"/>
                </a:schemeClr>
              </a:solidFill>
            </a:endParaRPr>
          </a:p>
        </p:txBody>
      </p:sp>
      <p:grpSp>
        <p:nvGrpSpPr>
          <p:cNvPr id="10" name="Group 9"/>
          <p:cNvGrpSpPr/>
          <p:nvPr/>
        </p:nvGrpSpPr>
        <p:grpSpPr>
          <a:xfrm>
            <a:off x="8382000" y="2114550"/>
            <a:ext cx="457200" cy="457200"/>
            <a:chOff x="3733800" y="590550"/>
            <a:chExt cx="381000" cy="381000"/>
          </a:xfrm>
        </p:grpSpPr>
        <p:sp>
          <p:nvSpPr>
            <p:cNvPr id="11" name="Rectangle 10"/>
            <p:cNvSpPr/>
            <p:nvPr/>
          </p:nvSpPr>
          <p:spPr>
            <a:xfrm>
              <a:off x="3733800" y="590550"/>
              <a:ext cx="381000" cy="381000"/>
            </a:xfrm>
            <a:prstGeom prst="rect">
              <a:avLst/>
            </a:prstGeom>
            <a:solidFill>
              <a:schemeClr val="bg1"/>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MegaBall_Icons.png"/>
            <p:cNvPicPr>
              <a:picLocks noChangeAspect="1"/>
            </p:cNvPicPr>
            <p:nvPr/>
          </p:nvPicPr>
          <p:blipFill rotWithShape="1">
            <a:blip r:embed="rId3" cstate="screen">
              <a:extLst>
                <a:ext uri="{28A0092B-C50C-407E-A947-70E740481C1C}">
                  <a14:useLocalDpi xmlns:a14="http://schemas.microsoft.com/office/drawing/2010/main"/>
                </a:ext>
              </a:extLst>
            </a:blip>
            <a:srcRect t="-10484"/>
            <a:stretch/>
          </p:blipFill>
          <p:spPr>
            <a:xfrm>
              <a:off x="3746252" y="601502"/>
              <a:ext cx="350435" cy="343650"/>
            </a:xfrm>
            <a:prstGeom prst="rect">
              <a:avLst/>
            </a:prstGeom>
          </p:spPr>
        </p:pic>
      </p:grpSp>
      <p:grpSp>
        <p:nvGrpSpPr>
          <p:cNvPr id="13" name="Group 12"/>
          <p:cNvGrpSpPr/>
          <p:nvPr/>
        </p:nvGrpSpPr>
        <p:grpSpPr>
          <a:xfrm>
            <a:off x="6248400" y="361950"/>
            <a:ext cx="3291242" cy="2362200"/>
            <a:chOff x="4514850" y="57150"/>
            <a:chExt cx="5410200" cy="3883025"/>
          </a:xfrm>
        </p:grpSpPr>
        <p:pic>
          <p:nvPicPr>
            <p:cNvPr id="14" name="Picture 16" descr="Description: MicroDome_G2_Surface_Fron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4850" y="12001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Description: MicroDome_G2_Flush_LeftHer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7800" y="571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356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495800" y="1866900"/>
            <a:ext cx="4267200" cy="321945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1" name="Rounded Rectangle 20"/>
          <p:cNvSpPr/>
          <p:nvPr/>
        </p:nvSpPr>
        <p:spPr>
          <a:xfrm>
            <a:off x="76200" y="1866900"/>
            <a:ext cx="4267200" cy="321945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cxnSp>
        <p:nvCxnSpPr>
          <p:cNvPr id="9" name="Straight Connector 8"/>
          <p:cNvCxnSpPr/>
          <p:nvPr/>
        </p:nvCxnSpPr>
        <p:spPr>
          <a:xfrm>
            <a:off x="4419600" y="952500"/>
            <a:ext cx="0" cy="4191000"/>
          </a:xfrm>
          <a:prstGeom prst="line">
            <a:avLst/>
          </a:prstGeom>
          <a:ln w="3175"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76200" y="666750"/>
            <a:ext cx="4343400" cy="9144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buNone/>
            </a:pPr>
            <a:r>
              <a:rPr lang="en-US" sz="1600" b="1" dirty="0" smtClean="0">
                <a:solidFill>
                  <a:schemeClr val="tx1">
                    <a:lumMod val="85000"/>
                    <a:lumOff val="15000"/>
                  </a:schemeClr>
                </a:solidFill>
                <a:cs typeface="Arial" pitchFamily="34" charset="0"/>
              </a:rPr>
              <a:t>Standard Camera</a:t>
            </a:r>
          </a:p>
          <a:p>
            <a:pPr>
              <a:lnSpc>
                <a:spcPct val="110000"/>
              </a:lnSpc>
            </a:pPr>
            <a:r>
              <a:rPr lang="en-US" sz="1600" dirty="0" smtClean="0"/>
              <a:t>Color washed </a:t>
            </a:r>
            <a:r>
              <a:rPr lang="en-US" sz="1600" dirty="0"/>
              <a:t>o</a:t>
            </a:r>
            <a:r>
              <a:rPr lang="en-US" sz="1600" dirty="0" smtClean="0"/>
              <a:t>ut and can’t </a:t>
            </a:r>
            <a:r>
              <a:rPr lang="en-US" sz="1600" dirty="0"/>
              <a:t>c</a:t>
            </a:r>
            <a:r>
              <a:rPr lang="en-US" sz="1600" dirty="0" smtClean="0"/>
              <a:t>learly </a:t>
            </a:r>
            <a:r>
              <a:rPr lang="en-US" sz="1600" dirty="0"/>
              <a:t>s</a:t>
            </a:r>
            <a:r>
              <a:rPr lang="en-US" sz="1600" dirty="0" smtClean="0"/>
              <a:t>ee </a:t>
            </a:r>
            <a:r>
              <a:rPr lang="en-US" sz="1600" dirty="0"/>
              <a:t>b</a:t>
            </a:r>
            <a:r>
              <a:rPr lang="en-US" sz="1600" dirty="0" smtClean="0"/>
              <a:t>right </a:t>
            </a:r>
            <a:r>
              <a:rPr lang="en-US" sz="1600" dirty="0"/>
              <a:t>l</a:t>
            </a:r>
            <a:r>
              <a:rPr lang="en-US" sz="1600" dirty="0" smtClean="0"/>
              <a:t>ight </a:t>
            </a:r>
            <a:r>
              <a:rPr lang="en-US" sz="1600" dirty="0"/>
              <a:t>a</a:t>
            </a:r>
            <a:r>
              <a:rPr lang="en-US" sz="1600" dirty="0" smtClean="0"/>
              <a:t>reas </a:t>
            </a:r>
            <a:r>
              <a:rPr lang="en-US" sz="1600" dirty="0"/>
              <a:t>u</a:t>
            </a:r>
            <a:r>
              <a:rPr lang="en-US" sz="1600" dirty="0" smtClean="0"/>
              <a:t>nder </a:t>
            </a:r>
            <a:r>
              <a:rPr lang="en-US" sz="1600" dirty="0"/>
              <a:t>s</a:t>
            </a:r>
            <a:r>
              <a:rPr lang="en-US" sz="1600" dirty="0" smtClean="0"/>
              <a:t>trong </a:t>
            </a:r>
            <a:r>
              <a:rPr lang="en-US" sz="1600" dirty="0"/>
              <a:t>s</a:t>
            </a:r>
            <a:r>
              <a:rPr lang="en-US" sz="1600" dirty="0" smtClean="0"/>
              <a:t>unshine</a:t>
            </a:r>
          </a:p>
        </p:txBody>
      </p:sp>
      <p:sp>
        <p:nvSpPr>
          <p:cNvPr id="20" name="Content Placeholder 2"/>
          <p:cNvSpPr txBox="1">
            <a:spLocks/>
          </p:cNvSpPr>
          <p:nvPr/>
        </p:nvSpPr>
        <p:spPr>
          <a:xfrm>
            <a:off x="4648200" y="666750"/>
            <a:ext cx="4343400" cy="9144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buNone/>
            </a:pPr>
            <a:r>
              <a:rPr lang="en-US" sz="1600" b="1" dirty="0" smtClean="0">
                <a:solidFill>
                  <a:schemeClr val="tx1">
                    <a:lumMod val="85000"/>
                    <a:lumOff val="15000"/>
                  </a:schemeClr>
                </a:solidFill>
                <a:cs typeface="Arial" pitchFamily="34" charset="0"/>
              </a:rPr>
              <a:t>True WDR Camera</a:t>
            </a:r>
            <a:endParaRPr lang="en-US" sz="1600" b="1" dirty="0">
              <a:solidFill>
                <a:schemeClr val="tx1">
                  <a:lumMod val="85000"/>
                  <a:lumOff val="15000"/>
                </a:schemeClr>
              </a:solidFill>
              <a:cs typeface="Arial" pitchFamily="34" charset="0"/>
            </a:endParaRPr>
          </a:p>
          <a:p>
            <a:pPr>
              <a:lnSpc>
                <a:spcPct val="110000"/>
              </a:lnSpc>
            </a:pPr>
            <a:r>
              <a:rPr lang="en-US" sz="1600" dirty="0" smtClean="0"/>
              <a:t>Vivid color and can clearly </a:t>
            </a:r>
            <a:r>
              <a:rPr lang="en-US" sz="1600" dirty="0"/>
              <a:t>s</a:t>
            </a:r>
            <a:r>
              <a:rPr lang="en-US" sz="1600" dirty="0" smtClean="0"/>
              <a:t>ee </a:t>
            </a:r>
            <a:r>
              <a:rPr lang="en-US" sz="1600" dirty="0"/>
              <a:t>s</a:t>
            </a:r>
            <a:r>
              <a:rPr lang="en-US" sz="1600" dirty="0" smtClean="0"/>
              <a:t>haded and bright </a:t>
            </a:r>
            <a:r>
              <a:rPr lang="en-US" sz="1600" dirty="0"/>
              <a:t>l</a:t>
            </a:r>
            <a:r>
              <a:rPr lang="en-US" sz="1600" dirty="0" smtClean="0"/>
              <a:t>ight </a:t>
            </a:r>
            <a:r>
              <a:rPr lang="en-US" sz="1600" dirty="0"/>
              <a:t>a</a:t>
            </a:r>
            <a:r>
              <a:rPr lang="en-US" sz="1600" dirty="0" smtClean="0"/>
              <a:t>reas </a:t>
            </a:r>
            <a:r>
              <a:rPr lang="en-US" sz="1600" dirty="0"/>
              <a:t>u</a:t>
            </a:r>
            <a:r>
              <a:rPr lang="en-US" sz="1600" dirty="0" smtClean="0"/>
              <a:t>nder </a:t>
            </a:r>
            <a:r>
              <a:rPr lang="en-US" sz="1600" dirty="0"/>
              <a:t>s</a:t>
            </a:r>
            <a:r>
              <a:rPr lang="en-US" sz="1600" dirty="0" smtClean="0"/>
              <a:t>trong </a:t>
            </a:r>
            <a:r>
              <a:rPr lang="en-US" sz="1600" dirty="0"/>
              <a:t>s</a:t>
            </a:r>
            <a:r>
              <a:rPr lang="en-US" sz="1600" dirty="0" smtClean="0"/>
              <a:t>unshine</a:t>
            </a:r>
          </a:p>
        </p:txBody>
      </p:sp>
      <p:pic>
        <p:nvPicPr>
          <p:cNvPr id="18" name="Picture 17" descr="AV3116DN - Showroom 01 - WDR OFF.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962150"/>
            <a:ext cx="4117481" cy="3022600"/>
          </a:xfrm>
          <a:prstGeom prst="rect">
            <a:avLst/>
          </a:prstGeom>
          <a:ln w="3175" cmpd="sng">
            <a:noFill/>
          </a:ln>
          <a:effectLst>
            <a:outerShdw blurRad="63500" dist="38100" dir="5400000" algn="t" rotWithShape="0">
              <a:prstClr val="black">
                <a:alpha val="30000"/>
              </a:prstClr>
            </a:outerShdw>
          </a:effectLst>
        </p:spPr>
      </p:pic>
      <p:pic>
        <p:nvPicPr>
          <p:cNvPr id="19" name="Picture 18" descr="AV3116DN - Showroom 01 - WDR 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1962150"/>
            <a:ext cx="4117481" cy="3022600"/>
          </a:xfrm>
          <a:prstGeom prst="rect">
            <a:avLst/>
          </a:prstGeom>
          <a:ln w="3175" cmpd="sng">
            <a:noFill/>
          </a:ln>
          <a:effectLst>
            <a:outerShdw blurRad="63500" dist="38100" dir="5400000" algn="t" rotWithShape="0">
              <a:prstClr val="black">
                <a:alpha val="30000"/>
              </a:prstClr>
            </a:outerShdw>
          </a:effectLst>
        </p:spPr>
      </p:pic>
      <p:grpSp>
        <p:nvGrpSpPr>
          <p:cNvPr id="12" name="Group 11"/>
          <p:cNvGrpSpPr/>
          <p:nvPr/>
        </p:nvGrpSpPr>
        <p:grpSpPr>
          <a:xfrm>
            <a:off x="8534400" y="4400550"/>
            <a:ext cx="457200" cy="457200"/>
            <a:chOff x="3733800" y="590550"/>
            <a:chExt cx="381000" cy="381000"/>
          </a:xfrm>
        </p:grpSpPr>
        <p:sp>
          <p:nvSpPr>
            <p:cNvPr id="13" name="Rectangle 12"/>
            <p:cNvSpPr/>
            <p:nvPr/>
          </p:nvSpPr>
          <p:spPr>
            <a:xfrm>
              <a:off x="3733800" y="590550"/>
              <a:ext cx="381000" cy="381000"/>
            </a:xfrm>
            <a:prstGeom prst="rect">
              <a:avLst/>
            </a:prstGeom>
            <a:solidFill>
              <a:schemeClr val="bg1"/>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MegaBall_Icons.png"/>
            <p:cNvPicPr>
              <a:picLocks noChangeAspect="1"/>
            </p:cNvPicPr>
            <p:nvPr/>
          </p:nvPicPr>
          <p:blipFill rotWithShape="1">
            <a:blip r:embed="rId5" cstate="screen">
              <a:extLst>
                <a:ext uri="{28A0092B-C50C-407E-A947-70E740481C1C}">
                  <a14:useLocalDpi xmlns:a14="http://schemas.microsoft.com/office/drawing/2010/main"/>
                </a:ext>
              </a:extLst>
            </a:blip>
            <a:srcRect t="-10484"/>
            <a:stretch/>
          </p:blipFill>
          <p:spPr>
            <a:xfrm>
              <a:off x="3746252" y="601502"/>
              <a:ext cx="350435" cy="343650"/>
            </a:xfrm>
            <a:prstGeom prst="rect">
              <a:avLst/>
            </a:prstGeom>
          </p:spPr>
        </p:pic>
      </p:grpSp>
      <p:sp>
        <p:nvSpPr>
          <p:cNvPr id="15" name="Title 1"/>
          <p:cNvSpPr>
            <a:spLocks noGrp="1"/>
          </p:cNvSpPr>
          <p:nvPr>
            <p:ph type="title"/>
          </p:nvPr>
        </p:nvSpPr>
        <p:spPr/>
        <p:txBody>
          <a:bodyPr/>
          <a:lstStyle/>
          <a:p>
            <a:r>
              <a:rPr lang="en-US" sz="1800" dirty="0" smtClean="0">
                <a:solidFill>
                  <a:srgbClr val="000000"/>
                </a:solidFill>
              </a:rPr>
              <a:t>WDR</a:t>
            </a:r>
            <a:endParaRPr lang="en-US" sz="1800" dirty="0">
              <a:solidFill>
                <a:srgbClr val="000000"/>
              </a:solidFill>
            </a:endParaRPr>
          </a:p>
        </p:txBody>
      </p:sp>
      <p:sp>
        <p:nvSpPr>
          <p:cNvPr id="23" name="TextBox 22"/>
          <p:cNvSpPr txBox="1"/>
          <p:nvPr/>
        </p:nvSpPr>
        <p:spPr>
          <a:xfrm>
            <a:off x="4572000" y="4781550"/>
            <a:ext cx="1361004" cy="230832"/>
          </a:xfrm>
          <a:prstGeom prst="rect">
            <a:avLst/>
          </a:prstGeom>
          <a:solidFill>
            <a:srgbClr val="D9D9D9"/>
          </a:solidFill>
        </p:spPr>
        <p:txBody>
          <a:bodyPr wrap="square" rtlCol="0">
            <a:spAutoFit/>
          </a:bodyPr>
          <a:lstStyle/>
          <a:p>
            <a:pPr algn="ctr"/>
            <a:r>
              <a:rPr lang="en-US" sz="900" dirty="0" smtClean="0">
                <a:solidFill>
                  <a:srgbClr val="000000"/>
                </a:solidFill>
              </a:rPr>
              <a:t>True WDR Camera</a:t>
            </a:r>
            <a:endParaRPr lang="en-US" sz="900" baseline="30000" dirty="0">
              <a:solidFill>
                <a:srgbClr val="000000"/>
              </a:solidFill>
            </a:endParaRPr>
          </a:p>
        </p:txBody>
      </p:sp>
      <p:sp>
        <p:nvSpPr>
          <p:cNvPr id="24" name="TextBox 23"/>
          <p:cNvSpPr txBox="1"/>
          <p:nvPr/>
        </p:nvSpPr>
        <p:spPr>
          <a:xfrm>
            <a:off x="152400" y="4781550"/>
            <a:ext cx="1143000" cy="230832"/>
          </a:xfrm>
          <a:prstGeom prst="rect">
            <a:avLst/>
          </a:prstGeom>
          <a:solidFill>
            <a:schemeClr val="bg1">
              <a:lumMod val="85000"/>
            </a:schemeClr>
          </a:solidFill>
        </p:spPr>
        <p:txBody>
          <a:bodyPr wrap="square" rtlCol="0">
            <a:spAutoFit/>
          </a:bodyPr>
          <a:lstStyle/>
          <a:p>
            <a:pPr algn="ctr"/>
            <a:r>
              <a:rPr lang="en-US" sz="900" dirty="0" smtClean="0"/>
              <a:t>Standard Camera</a:t>
            </a:r>
            <a:endParaRPr lang="en-US" sz="900" dirty="0"/>
          </a:p>
        </p:txBody>
      </p:sp>
    </p:spTree>
    <p:extLst>
      <p:ext uri="{BB962C8B-B14F-4D97-AF65-F5344CB8AC3E}">
        <p14:creationId xmlns:p14="http://schemas.microsoft.com/office/powerpoint/2010/main" val="323582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9"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9" name="TextBox 13000">
            <a:hlinkClick r:id="rId10" action="ppaction://hlinksldjump"/>
          </p:cNvPr>
          <p:cNvSpPr txBox="1">
            <a:spLocks noChangeArrowheads="1"/>
          </p:cNvSpPr>
          <p:nvPr>
            <p:custDataLst>
              <p:tags r:id="rId1"/>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a:solidFill>
                  <a:schemeClr val="bg1"/>
                </a:solidFill>
              </a:rPr>
              <a:t>Product Introduction</a:t>
            </a:r>
          </a:p>
        </p:txBody>
      </p:sp>
      <p:sp>
        <p:nvSpPr>
          <p:cNvPr id="13" name="TextBox 12">
            <a:hlinkClick r:id="rId11" action="ppaction://hlinksldjump"/>
          </p:cNvPr>
          <p:cNvSpPr txBox="1">
            <a:spLocks noChangeArrowheads="1"/>
          </p:cNvSpPr>
          <p:nvPr>
            <p:custDataLst>
              <p:tags r:id="rId2"/>
            </p:custDataLst>
          </p:nvPr>
        </p:nvSpPr>
        <p:spPr bwMode="auto">
          <a:xfrm>
            <a:off x="513960" y="154429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2" action="ppaction://hlinksldjump"/>
          </p:cNvPr>
          <p:cNvSpPr txBox="1">
            <a:spLocks noChangeArrowheads="1"/>
          </p:cNvSpPr>
          <p:nvPr>
            <p:custDataLst>
              <p:tags r:id="rId3"/>
            </p:custDataLst>
          </p:nvPr>
        </p:nvSpPr>
        <p:spPr bwMode="auto">
          <a:xfrm>
            <a:off x="516261" y="2571750"/>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 action="ppaction://noaction"/>
          </p:cNvPr>
          <p:cNvSpPr txBox="1">
            <a:spLocks noChangeArrowheads="1"/>
          </p:cNvSpPr>
          <p:nvPr>
            <p:custDataLst>
              <p:tags r:id="rId4"/>
            </p:custDataLst>
          </p:nvPr>
        </p:nvSpPr>
        <p:spPr bwMode="auto">
          <a:xfrm>
            <a:off x="516261" y="307580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2" action="ppaction://hlinksldjump"/>
          </p:cNvPr>
          <p:cNvSpPr txBox="1">
            <a:spLocks noChangeArrowheads="1"/>
          </p:cNvSpPr>
          <p:nvPr>
            <p:custDataLst>
              <p:tags r:id="rId5"/>
            </p:custDataLst>
          </p:nvPr>
        </p:nvSpPr>
        <p:spPr bwMode="auto">
          <a:xfrm>
            <a:off x="516260" y="2049314"/>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8" name="Picture 16" descr="Description: MicroDome_G2_Surface_Fron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33800" y="9715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Description: MicroDome_G2_Flush_LeftHero.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476750" y="-1714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9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9050"/>
            <a:ext cx="7543800" cy="590550"/>
          </a:xfrm>
        </p:spPr>
        <p:txBody>
          <a:bodyPr/>
          <a:lstStyle/>
          <a:p>
            <a:r>
              <a:rPr lang="en-US" dirty="0" smtClean="0">
                <a:solidFill>
                  <a:schemeClr val="tx1">
                    <a:lumMod val="75000"/>
                    <a:lumOff val="25000"/>
                  </a:schemeClr>
                </a:solidFill>
              </a:rPr>
              <a:t>Installation</a:t>
            </a:r>
            <a:endParaRPr lang="en-US" dirty="0">
              <a:solidFill>
                <a:schemeClr val="tx1">
                  <a:lumMod val="75000"/>
                  <a:lumOff val="25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895350"/>
            <a:ext cx="2474265" cy="2571750"/>
          </a:xfrm>
          <a:prstGeom prst="rect">
            <a:avLst/>
          </a:prstGeom>
        </p:spPr>
      </p:pic>
      <p:sp>
        <p:nvSpPr>
          <p:cNvPr id="46" name="Line Callout 3 (Accent Bar) 45"/>
          <p:cNvSpPr/>
          <p:nvPr/>
        </p:nvSpPr>
        <p:spPr>
          <a:xfrm rot="10800000" flipH="1">
            <a:off x="4876800" y="1657350"/>
            <a:ext cx="381000" cy="252185"/>
          </a:xfrm>
          <a:prstGeom prst="accentCallout3">
            <a:avLst>
              <a:gd name="adj1" fmla="val 51906"/>
              <a:gd name="adj2" fmla="val 32706"/>
              <a:gd name="adj3" fmla="val 51906"/>
              <a:gd name="adj4" fmla="val -16254"/>
              <a:gd name="adj5" fmla="val 162033"/>
              <a:gd name="adj6" fmla="val -16667"/>
              <a:gd name="adj7" fmla="val 150281"/>
              <a:gd name="adj8" fmla="val 384621"/>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7" name="Oval 46"/>
          <p:cNvSpPr/>
          <p:nvPr/>
        </p:nvSpPr>
        <p:spPr>
          <a:xfrm>
            <a:off x="6324600" y="15049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5029200" y="1571536"/>
            <a:ext cx="914400" cy="369332"/>
          </a:xfrm>
          <a:prstGeom prst="rect">
            <a:avLst/>
          </a:prstGeom>
          <a:noFill/>
        </p:spPr>
        <p:txBody>
          <a:bodyPr wrap="square" rtlCol="0">
            <a:spAutoFit/>
          </a:bodyPr>
          <a:lstStyle/>
          <a:p>
            <a:r>
              <a:rPr lang="en-US" sz="900" dirty="0" smtClean="0">
                <a:solidFill>
                  <a:schemeClr val="tx1">
                    <a:lumMod val="85000"/>
                    <a:lumOff val="15000"/>
                  </a:schemeClr>
                </a:solidFill>
              </a:rPr>
              <a:t>Remote Focus</a:t>
            </a:r>
          </a:p>
        </p:txBody>
      </p:sp>
      <p:sp>
        <p:nvSpPr>
          <p:cNvPr id="37" name="Content Placeholder 2"/>
          <p:cNvSpPr txBox="1">
            <a:spLocks/>
          </p:cNvSpPr>
          <p:nvPr/>
        </p:nvSpPr>
        <p:spPr>
          <a:xfrm>
            <a:off x="228600" y="3034998"/>
            <a:ext cx="4114800" cy="2356152"/>
          </a:xfrm>
          <a:prstGeom prst="rect">
            <a:avLst/>
          </a:prstGeom>
        </p:spPr>
        <p:txBody>
          <a:bodyPr vert="horz" lIns="91440" tIns="45720" rIns="91440" bIns="45720" numCol="1" rtlCol="0">
            <a:noAutofit/>
          </a:bodyPr>
          <a:lstStyle>
            <a:lvl1pPr marL="285750" indent="-171450" algn="l" defTabSz="914400" rtl="0" eaLnBrk="1" latinLnBrk="0" hangingPunct="1">
              <a:lnSpc>
                <a:spcPct val="120000"/>
              </a:lnSpc>
              <a:spcBef>
                <a:spcPct val="20000"/>
              </a:spcBef>
              <a:buClr>
                <a:srgbClr val="E10209"/>
              </a:buClr>
              <a:buSzPct val="100000"/>
              <a:buFont typeface="Arial"/>
              <a:buChar char="•"/>
              <a:tabLst/>
              <a:defRPr sz="16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5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40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300" kern="1200" baseline="0">
                <a:solidFill>
                  <a:schemeClr val="tx1">
                    <a:lumMod val="75000"/>
                    <a:lumOff val="25000"/>
                  </a:schemeClr>
                </a:solidFill>
                <a:latin typeface="Arial" pitchFamily="34" charset="0"/>
                <a:ea typeface="+mn-ea"/>
                <a:cs typeface="+mn-cs"/>
              </a:defRPr>
            </a:lvl4pPr>
            <a:lvl5pPr marL="2000250" marR="0" indent="-171450" algn="l" defTabSz="914400" rtl="0" eaLnBrk="1" fontAlgn="auto" latinLnBrk="0" hangingPunct="1">
              <a:lnSpc>
                <a:spcPct val="120000"/>
              </a:lnSpc>
              <a:spcBef>
                <a:spcPct val="20000"/>
              </a:spcBef>
              <a:spcAft>
                <a:spcPts val="0"/>
              </a:spcAft>
              <a:buClrTx/>
              <a:buSzTx/>
              <a:buFont typeface="Arial"/>
              <a:buChar char="•"/>
              <a:tabLst/>
              <a:defRPr sz="120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1150" kern="1200" baseline="0">
                <a:solidFill>
                  <a:schemeClr val="tx1">
                    <a:lumMod val="85000"/>
                    <a:lumOff val="15000"/>
                  </a:schemeClr>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1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marL="114300" indent="0">
              <a:buClr>
                <a:srgbClr val="CD0920"/>
              </a:buClr>
              <a:buFont typeface="Arial"/>
              <a:buNone/>
            </a:pPr>
            <a:r>
              <a:rPr lang="en-US" sz="1100" b="1" dirty="0" smtClean="0">
                <a:solidFill>
                  <a:schemeClr val="tx1">
                    <a:lumMod val="85000"/>
                    <a:lumOff val="15000"/>
                  </a:schemeClr>
                </a:solidFill>
                <a:ea typeface="+mj-ea"/>
                <a:cs typeface="+mj-cs"/>
              </a:rPr>
              <a:t>Housing Features:</a:t>
            </a:r>
          </a:p>
          <a:p>
            <a:r>
              <a:rPr lang="en-US" sz="1100" dirty="0" smtClean="0"/>
              <a:t>-F models designed </a:t>
            </a:r>
            <a:r>
              <a:rPr lang="en-US" sz="1100" dirty="0"/>
              <a:t>for </a:t>
            </a:r>
            <a:r>
              <a:rPr lang="en-US" sz="1100" dirty="0" smtClean="0"/>
              <a:t>indoor applications</a:t>
            </a:r>
          </a:p>
          <a:p>
            <a:r>
              <a:rPr lang="en-US" sz="1100" dirty="0" smtClean="0"/>
              <a:t>-S models designed for </a:t>
            </a:r>
            <a:r>
              <a:rPr lang="en-US" sz="1100" dirty="0"/>
              <a:t>outdoor applications </a:t>
            </a:r>
            <a:endParaRPr lang="en-US" sz="1100" dirty="0" smtClean="0"/>
          </a:p>
          <a:p>
            <a:pPr lvl="1"/>
            <a:r>
              <a:rPr lang="en-US" sz="1000" dirty="0"/>
              <a:t>Waterproof complies with the IP66 standard </a:t>
            </a:r>
            <a:endParaRPr lang="en-US" sz="1000" dirty="0" smtClean="0"/>
          </a:p>
          <a:p>
            <a:pPr lvl="1"/>
            <a:r>
              <a:rPr lang="en-US" sz="1000" dirty="0"/>
              <a:t>Operating temperature - 20°C (-4°F) to 50°C (122°F) </a:t>
            </a:r>
          </a:p>
          <a:p>
            <a:r>
              <a:rPr lang="en-US" sz="1100" dirty="0" smtClean="0"/>
              <a:t>Die</a:t>
            </a:r>
            <a:r>
              <a:rPr lang="en-US" sz="1100" dirty="0"/>
              <a:t>-cast aluminum, resistant to impact and salt </a:t>
            </a:r>
            <a:r>
              <a:rPr lang="en-US" sz="1100" dirty="0" smtClean="0"/>
              <a:t>damage</a:t>
            </a:r>
            <a:endParaRPr lang="en-US" sz="1100" dirty="0"/>
          </a:p>
          <a:p>
            <a:r>
              <a:rPr lang="en-US" sz="1100" dirty="0" err="1" smtClean="0"/>
              <a:t>PoE</a:t>
            </a:r>
            <a:r>
              <a:rPr lang="en-US" sz="1100" dirty="0" smtClean="0"/>
              <a:t> solution</a:t>
            </a:r>
          </a:p>
          <a:p>
            <a:r>
              <a:rPr lang="en-US" sz="1100" dirty="0" smtClean="0"/>
              <a:t>IK-10 impact resistant</a:t>
            </a:r>
            <a:endParaRPr lang="en-US" sz="1100" dirty="0"/>
          </a:p>
        </p:txBody>
      </p:sp>
      <p:sp>
        <p:nvSpPr>
          <p:cNvPr id="38" name="TextBox 37"/>
          <p:cNvSpPr txBox="1"/>
          <p:nvPr/>
        </p:nvSpPr>
        <p:spPr>
          <a:xfrm>
            <a:off x="4049978" y="3291415"/>
            <a:ext cx="990599" cy="507831"/>
          </a:xfrm>
          <a:prstGeom prst="rect">
            <a:avLst/>
          </a:prstGeom>
          <a:noFill/>
        </p:spPr>
        <p:txBody>
          <a:bodyPr wrap="square" rtlCol="0">
            <a:spAutoFit/>
          </a:bodyPr>
          <a:lstStyle/>
          <a:p>
            <a:pPr algn="r"/>
            <a:r>
              <a:rPr lang="en-US" sz="900" dirty="0">
                <a:solidFill>
                  <a:schemeClr val="tx1">
                    <a:lumMod val="75000"/>
                    <a:lumOff val="25000"/>
                  </a:schemeClr>
                </a:solidFill>
              </a:rPr>
              <a:t>IK-10 Polycarbonate </a:t>
            </a:r>
            <a:r>
              <a:rPr lang="en-US" sz="900" dirty="0" smtClean="0">
                <a:solidFill>
                  <a:schemeClr val="tx1">
                    <a:lumMod val="75000"/>
                    <a:lumOff val="25000"/>
                  </a:schemeClr>
                </a:solidFill>
              </a:rPr>
              <a:t>Bubble</a:t>
            </a:r>
            <a:endParaRPr lang="en-US" sz="900" dirty="0">
              <a:solidFill>
                <a:schemeClr val="tx1">
                  <a:lumMod val="75000"/>
                  <a:lumOff val="25000"/>
                </a:schemeClr>
              </a:solidFill>
            </a:endParaRPr>
          </a:p>
        </p:txBody>
      </p:sp>
      <p:sp>
        <p:nvSpPr>
          <p:cNvPr id="39" name="Line Callout 3 (Accent Bar) 38"/>
          <p:cNvSpPr/>
          <p:nvPr/>
        </p:nvSpPr>
        <p:spPr>
          <a:xfrm rot="10800000" flipH="1">
            <a:off x="5410200" y="3333750"/>
            <a:ext cx="381000" cy="304800"/>
          </a:xfrm>
          <a:prstGeom prst="accentCallout3">
            <a:avLst>
              <a:gd name="adj1" fmla="val 48820"/>
              <a:gd name="adj2" fmla="val -105653"/>
              <a:gd name="adj3" fmla="val 49128"/>
              <a:gd name="adj4" fmla="val -16254"/>
              <a:gd name="adj5" fmla="val 162033"/>
              <a:gd name="adj6" fmla="val -16667"/>
              <a:gd name="adj7" fmla="val 161918"/>
              <a:gd name="adj8" fmla="val 128121"/>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50" name="Oval 49"/>
          <p:cNvSpPr/>
          <p:nvPr/>
        </p:nvSpPr>
        <p:spPr>
          <a:xfrm>
            <a:off x="5867400" y="31051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40" name="TextBox 39"/>
          <p:cNvSpPr txBox="1"/>
          <p:nvPr/>
        </p:nvSpPr>
        <p:spPr>
          <a:xfrm>
            <a:off x="7315200" y="2004482"/>
            <a:ext cx="1143000" cy="369332"/>
          </a:xfrm>
          <a:prstGeom prst="rect">
            <a:avLst/>
          </a:prstGeom>
          <a:noFill/>
        </p:spPr>
        <p:txBody>
          <a:bodyPr wrap="square" rtlCol="0">
            <a:spAutoFit/>
          </a:bodyPr>
          <a:lstStyle/>
          <a:p>
            <a:r>
              <a:rPr lang="en-US" sz="900" dirty="0" smtClean="0">
                <a:solidFill>
                  <a:schemeClr val="tx1">
                    <a:lumMod val="75000"/>
                    <a:lumOff val="25000"/>
                  </a:schemeClr>
                </a:solidFill>
              </a:rPr>
              <a:t>Inter-</a:t>
            </a:r>
            <a:r>
              <a:rPr lang="en-US" sz="900" dirty="0" err="1" smtClean="0">
                <a:solidFill>
                  <a:schemeClr val="tx1">
                    <a:lumMod val="75000"/>
                    <a:lumOff val="25000"/>
                  </a:schemeClr>
                </a:solidFill>
              </a:rPr>
              <a:t>changable</a:t>
            </a:r>
            <a:r>
              <a:rPr lang="en-US" sz="900" dirty="0" smtClean="0">
                <a:solidFill>
                  <a:schemeClr val="tx1">
                    <a:lumMod val="75000"/>
                    <a:lumOff val="25000"/>
                  </a:schemeClr>
                </a:solidFill>
              </a:rPr>
              <a:t> Lens</a:t>
            </a:r>
            <a:endParaRPr lang="en-US" sz="900" dirty="0">
              <a:solidFill>
                <a:schemeClr val="tx1">
                  <a:lumMod val="75000"/>
                  <a:lumOff val="25000"/>
                </a:schemeClr>
              </a:solidFill>
            </a:endParaRPr>
          </a:p>
        </p:txBody>
      </p:sp>
      <p:sp>
        <p:nvSpPr>
          <p:cNvPr id="41" name="Line Callout 3 (Accent Bar) 40"/>
          <p:cNvSpPr/>
          <p:nvPr/>
        </p:nvSpPr>
        <p:spPr>
          <a:xfrm rot="10800000" flipH="1">
            <a:off x="7239000" y="2038350"/>
            <a:ext cx="381000" cy="252185"/>
          </a:xfrm>
          <a:prstGeom prst="accentCallout3">
            <a:avLst>
              <a:gd name="adj1" fmla="val 51906"/>
              <a:gd name="adj2" fmla="val 32706"/>
              <a:gd name="adj3" fmla="val 51906"/>
              <a:gd name="adj4" fmla="val -16254"/>
              <a:gd name="adj5" fmla="val 162033"/>
              <a:gd name="adj6" fmla="val -16667"/>
              <a:gd name="adj7" fmla="val 160353"/>
              <a:gd name="adj8" fmla="val -213158"/>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0" name="Oval 59"/>
          <p:cNvSpPr/>
          <p:nvPr/>
        </p:nvSpPr>
        <p:spPr>
          <a:xfrm>
            <a:off x="6400800" y="1869016"/>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pic>
        <p:nvPicPr>
          <p:cNvPr id="4" name="Picture 3"/>
          <p:cNvPicPr>
            <a:picLocks noChangeAspect="1"/>
          </p:cNvPicPr>
          <p:nvPr/>
        </p:nvPicPr>
        <p:blipFill>
          <a:blip r:embed="rId4"/>
          <a:stretch>
            <a:fillRect/>
          </a:stretch>
        </p:blipFill>
        <p:spPr>
          <a:xfrm>
            <a:off x="1447800" y="895350"/>
            <a:ext cx="1570962" cy="1962150"/>
          </a:xfrm>
          <a:prstGeom prst="rect">
            <a:avLst/>
          </a:prstGeom>
        </p:spPr>
      </p:pic>
      <p:sp>
        <p:nvSpPr>
          <p:cNvPr id="65" name="Oval 64"/>
          <p:cNvSpPr/>
          <p:nvPr/>
        </p:nvSpPr>
        <p:spPr>
          <a:xfrm>
            <a:off x="2243672" y="1016259"/>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Line Callout 3 (Accent Bar) 68"/>
          <p:cNvSpPr/>
          <p:nvPr/>
        </p:nvSpPr>
        <p:spPr>
          <a:xfrm rot="10800000">
            <a:off x="2463807" y="1144044"/>
            <a:ext cx="228600" cy="168546"/>
          </a:xfrm>
          <a:prstGeom prst="accentCallout3">
            <a:avLst>
              <a:gd name="adj1" fmla="val 61275"/>
              <a:gd name="adj2" fmla="val -174520"/>
              <a:gd name="adj3" fmla="val 161230"/>
              <a:gd name="adj4" fmla="val -108077"/>
              <a:gd name="adj5" fmla="val 162033"/>
              <a:gd name="adj6" fmla="val -16667"/>
              <a:gd name="adj7" fmla="val 161584"/>
              <a:gd name="adj8" fmla="val 177844"/>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0" name="TextBox 69"/>
          <p:cNvSpPr txBox="1"/>
          <p:nvPr/>
        </p:nvSpPr>
        <p:spPr>
          <a:xfrm>
            <a:off x="3048000" y="971550"/>
            <a:ext cx="999069" cy="507831"/>
          </a:xfrm>
          <a:prstGeom prst="rect">
            <a:avLst/>
          </a:prstGeom>
          <a:noFill/>
        </p:spPr>
        <p:txBody>
          <a:bodyPr wrap="square" rtlCol="0">
            <a:spAutoFit/>
          </a:bodyPr>
          <a:lstStyle/>
          <a:p>
            <a:r>
              <a:rPr lang="en-US" sz="900" dirty="0" smtClean="0">
                <a:solidFill>
                  <a:schemeClr val="tx1">
                    <a:lumMod val="75000"/>
                    <a:lumOff val="25000"/>
                  </a:schemeClr>
                </a:solidFill>
              </a:rPr>
              <a:t>Die-cast Aluminum Housing</a:t>
            </a:r>
            <a:endParaRPr lang="en-US" sz="900" dirty="0">
              <a:solidFill>
                <a:schemeClr val="tx1">
                  <a:lumMod val="75000"/>
                  <a:lumOff val="25000"/>
                </a:schemeClr>
              </a:solidFill>
            </a:endParaRPr>
          </a:p>
        </p:txBody>
      </p:sp>
      <p:sp>
        <p:nvSpPr>
          <p:cNvPr id="71" name="TextBox 70"/>
          <p:cNvSpPr txBox="1"/>
          <p:nvPr/>
        </p:nvSpPr>
        <p:spPr>
          <a:xfrm>
            <a:off x="152400" y="1504950"/>
            <a:ext cx="1066800" cy="646331"/>
          </a:xfrm>
          <a:prstGeom prst="rect">
            <a:avLst/>
          </a:prstGeom>
          <a:noFill/>
        </p:spPr>
        <p:txBody>
          <a:bodyPr wrap="square" rtlCol="0">
            <a:spAutoFit/>
          </a:bodyPr>
          <a:lstStyle/>
          <a:p>
            <a:pPr algn="r"/>
            <a:r>
              <a:rPr lang="en-US" sz="900" dirty="0">
                <a:solidFill>
                  <a:schemeClr val="tx1">
                    <a:lumMod val="75000"/>
                    <a:lumOff val="25000"/>
                  </a:schemeClr>
                </a:solidFill>
              </a:rPr>
              <a:t>Indoor/Outdoor IP66, </a:t>
            </a:r>
            <a:r>
              <a:rPr lang="en-US" sz="900" dirty="0" err="1" smtClean="0">
                <a:solidFill>
                  <a:schemeClr val="tx1">
                    <a:lumMod val="75000"/>
                    <a:lumOff val="25000"/>
                  </a:schemeClr>
                </a:solidFill>
              </a:rPr>
              <a:t>PoE</a:t>
            </a:r>
            <a:r>
              <a:rPr lang="en-US" sz="900" dirty="0" smtClean="0">
                <a:solidFill>
                  <a:schemeClr val="tx1">
                    <a:lumMod val="75000"/>
                    <a:lumOff val="25000"/>
                  </a:schemeClr>
                </a:solidFill>
              </a:rPr>
              <a:t> Housing, -S Model</a:t>
            </a:r>
            <a:endParaRPr lang="en-US" sz="900" dirty="0">
              <a:solidFill>
                <a:schemeClr val="tx1">
                  <a:lumMod val="75000"/>
                  <a:lumOff val="25000"/>
                </a:schemeClr>
              </a:solidFill>
            </a:endParaRPr>
          </a:p>
        </p:txBody>
      </p:sp>
      <p:sp>
        <p:nvSpPr>
          <p:cNvPr id="72" name="Line Callout 3 (Accent Bar) 71"/>
          <p:cNvSpPr/>
          <p:nvPr/>
        </p:nvSpPr>
        <p:spPr>
          <a:xfrm rot="10800000" flipH="1">
            <a:off x="1588822" y="1581150"/>
            <a:ext cx="381000" cy="304800"/>
          </a:xfrm>
          <a:prstGeom prst="accentCallout3">
            <a:avLst>
              <a:gd name="adj1" fmla="val 48820"/>
              <a:gd name="adj2" fmla="val -105653"/>
              <a:gd name="adj3" fmla="val 49128"/>
              <a:gd name="adj4" fmla="val -16254"/>
              <a:gd name="adj5" fmla="val 162033"/>
              <a:gd name="adj6" fmla="val -16667"/>
              <a:gd name="adj7" fmla="val 239696"/>
              <a:gd name="adj8" fmla="val 132566"/>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3" name="Oval 72"/>
          <p:cNvSpPr/>
          <p:nvPr/>
        </p:nvSpPr>
        <p:spPr>
          <a:xfrm>
            <a:off x="2046022" y="1132417"/>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7772400" y="1276350"/>
            <a:ext cx="1143000" cy="230832"/>
          </a:xfrm>
          <a:prstGeom prst="rect">
            <a:avLst/>
          </a:prstGeom>
          <a:noFill/>
        </p:spPr>
        <p:txBody>
          <a:bodyPr wrap="square" rtlCol="0">
            <a:spAutoFit/>
          </a:bodyPr>
          <a:lstStyle/>
          <a:p>
            <a:r>
              <a:rPr lang="en-US" sz="900" dirty="0" smtClean="0">
                <a:solidFill>
                  <a:schemeClr val="tx1">
                    <a:lumMod val="75000"/>
                    <a:lumOff val="25000"/>
                  </a:schemeClr>
                </a:solidFill>
              </a:rPr>
              <a:t>Indoor, -F Model</a:t>
            </a:r>
            <a:endParaRPr lang="en-US" sz="900" dirty="0">
              <a:solidFill>
                <a:schemeClr val="tx1">
                  <a:lumMod val="75000"/>
                  <a:lumOff val="25000"/>
                </a:schemeClr>
              </a:solidFill>
            </a:endParaRPr>
          </a:p>
        </p:txBody>
      </p:sp>
      <p:sp>
        <p:nvSpPr>
          <p:cNvPr id="75" name="Line Callout 3 (Accent Bar) 74"/>
          <p:cNvSpPr/>
          <p:nvPr/>
        </p:nvSpPr>
        <p:spPr>
          <a:xfrm rot="10800000" flipH="1">
            <a:off x="7696200" y="1310218"/>
            <a:ext cx="381000" cy="252185"/>
          </a:xfrm>
          <a:prstGeom prst="accentCallout3">
            <a:avLst>
              <a:gd name="adj1" fmla="val 51906"/>
              <a:gd name="adj2" fmla="val 32706"/>
              <a:gd name="adj3" fmla="val 51906"/>
              <a:gd name="adj4" fmla="val -16254"/>
              <a:gd name="adj5" fmla="val 162033"/>
              <a:gd name="adj6" fmla="val -16667"/>
              <a:gd name="adj7" fmla="val 160353"/>
              <a:gd name="adj8" fmla="val -213158"/>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6" name="Oval 75"/>
          <p:cNvSpPr/>
          <p:nvPr/>
        </p:nvSpPr>
        <p:spPr>
          <a:xfrm>
            <a:off x="6858000" y="1140884"/>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77" name="TextBox 76"/>
          <p:cNvSpPr txBox="1"/>
          <p:nvPr/>
        </p:nvSpPr>
        <p:spPr>
          <a:xfrm>
            <a:off x="239978" y="2343150"/>
            <a:ext cx="990599" cy="507831"/>
          </a:xfrm>
          <a:prstGeom prst="rect">
            <a:avLst/>
          </a:prstGeom>
          <a:noFill/>
        </p:spPr>
        <p:txBody>
          <a:bodyPr wrap="square" rtlCol="0">
            <a:spAutoFit/>
          </a:bodyPr>
          <a:lstStyle/>
          <a:p>
            <a:pPr algn="r"/>
            <a:r>
              <a:rPr lang="en-US" sz="900" dirty="0">
                <a:solidFill>
                  <a:schemeClr val="tx1">
                    <a:lumMod val="75000"/>
                    <a:lumOff val="25000"/>
                  </a:schemeClr>
                </a:solidFill>
              </a:rPr>
              <a:t>IK-10 Polycarbonate </a:t>
            </a:r>
            <a:r>
              <a:rPr lang="en-US" sz="900" dirty="0" smtClean="0">
                <a:solidFill>
                  <a:schemeClr val="tx1">
                    <a:lumMod val="75000"/>
                    <a:lumOff val="25000"/>
                  </a:schemeClr>
                </a:solidFill>
              </a:rPr>
              <a:t>Bubble</a:t>
            </a:r>
            <a:endParaRPr lang="en-US" sz="900" dirty="0">
              <a:solidFill>
                <a:schemeClr val="tx1">
                  <a:lumMod val="75000"/>
                  <a:lumOff val="25000"/>
                </a:schemeClr>
              </a:solidFill>
            </a:endParaRPr>
          </a:p>
        </p:txBody>
      </p:sp>
      <p:sp>
        <p:nvSpPr>
          <p:cNvPr id="78" name="Line Callout 3 (Accent Bar) 77"/>
          <p:cNvSpPr/>
          <p:nvPr/>
        </p:nvSpPr>
        <p:spPr>
          <a:xfrm rot="10800000" flipH="1">
            <a:off x="1600200" y="2546346"/>
            <a:ext cx="381000" cy="152400"/>
          </a:xfrm>
          <a:prstGeom prst="accentCallout3">
            <a:avLst>
              <a:gd name="adj1" fmla="val 48820"/>
              <a:gd name="adj2" fmla="val -105653"/>
              <a:gd name="adj3" fmla="val 49128"/>
              <a:gd name="adj4" fmla="val -16254"/>
              <a:gd name="adj5" fmla="val 162033"/>
              <a:gd name="adj6" fmla="val -16667"/>
              <a:gd name="adj7" fmla="val 161918"/>
              <a:gd name="adj8" fmla="val 128121"/>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9" name="Oval 78"/>
          <p:cNvSpPr/>
          <p:nvPr/>
        </p:nvSpPr>
        <p:spPr>
          <a:xfrm>
            <a:off x="2057400" y="24193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80" name="TextBox 79"/>
          <p:cNvSpPr txBox="1"/>
          <p:nvPr/>
        </p:nvSpPr>
        <p:spPr>
          <a:xfrm>
            <a:off x="3098799" y="1962150"/>
            <a:ext cx="1143000" cy="369332"/>
          </a:xfrm>
          <a:prstGeom prst="rect">
            <a:avLst/>
          </a:prstGeom>
          <a:noFill/>
        </p:spPr>
        <p:txBody>
          <a:bodyPr wrap="square" rtlCol="0">
            <a:spAutoFit/>
          </a:bodyPr>
          <a:lstStyle/>
          <a:p>
            <a:r>
              <a:rPr lang="en-US" sz="900" dirty="0" smtClean="0">
                <a:solidFill>
                  <a:schemeClr val="tx1">
                    <a:lumMod val="75000"/>
                    <a:lumOff val="25000"/>
                  </a:schemeClr>
                </a:solidFill>
              </a:rPr>
              <a:t>Inter-</a:t>
            </a:r>
            <a:r>
              <a:rPr lang="en-US" sz="900" dirty="0" err="1" smtClean="0">
                <a:solidFill>
                  <a:schemeClr val="tx1">
                    <a:lumMod val="75000"/>
                    <a:lumOff val="25000"/>
                  </a:schemeClr>
                </a:solidFill>
              </a:rPr>
              <a:t>changable</a:t>
            </a:r>
            <a:r>
              <a:rPr lang="en-US" sz="900" dirty="0" smtClean="0">
                <a:solidFill>
                  <a:schemeClr val="tx1">
                    <a:lumMod val="75000"/>
                    <a:lumOff val="25000"/>
                  </a:schemeClr>
                </a:solidFill>
              </a:rPr>
              <a:t> Lens</a:t>
            </a:r>
            <a:endParaRPr lang="en-US" sz="900" dirty="0">
              <a:solidFill>
                <a:schemeClr val="tx1">
                  <a:lumMod val="75000"/>
                  <a:lumOff val="25000"/>
                </a:schemeClr>
              </a:solidFill>
            </a:endParaRPr>
          </a:p>
        </p:txBody>
      </p:sp>
      <p:sp>
        <p:nvSpPr>
          <p:cNvPr id="81" name="Line Callout 3 (Accent Bar) 80"/>
          <p:cNvSpPr/>
          <p:nvPr/>
        </p:nvSpPr>
        <p:spPr>
          <a:xfrm rot="10800000" flipH="1">
            <a:off x="3022599" y="2004485"/>
            <a:ext cx="381000" cy="252185"/>
          </a:xfrm>
          <a:prstGeom prst="accentCallout3">
            <a:avLst>
              <a:gd name="adj1" fmla="val 51906"/>
              <a:gd name="adj2" fmla="val 32706"/>
              <a:gd name="adj3" fmla="val 51906"/>
              <a:gd name="adj4" fmla="val -16254"/>
              <a:gd name="adj5" fmla="val 162033"/>
              <a:gd name="adj6" fmla="val -16667"/>
              <a:gd name="adj7" fmla="val 160353"/>
              <a:gd name="adj8" fmla="val -142047"/>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2" name="Oval 81"/>
          <p:cNvSpPr/>
          <p:nvPr/>
        </p:nvSpPr>
        <p:spPr>
          <a:xfrm>
            <a:off x="2438400" y="1826684"/>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83" name="TextBox 82"/>
          <p:cNvSpPr txBox="1"/>
          <p:nvPr/>
        </p:nvSpPr>
        <p:spPr>
          <a:xfrm>
            <a:off x="3166532" y="1685955"/>
            <a:ext cx="1143000" cy="230832"/>
          </a:xfrm>
          <a:prstGeom prst="rect">
            <a:avLst/>
          </a:prstGeom>
          <a:noFill/>
        </p:spPr>
        <p:txBody>
          <a:bodyPr wrap="square" rtlCol="0">
            <a:spAutoFit/>
          </a:bodyPr>
          <a:lstStyle/>
          <a:p>
            <a:r>
              <a:rPr lang="en-US" sz="900" dirty="0" smtClean="0">
                <a:solidFill>
                  <a:schemeClr val="tx1">
                    <a:lumMod val="75000"/>
                    <a:lumOff val="25000"/>
                  </a:schemeClr>
                </a:solidFill>
              </a:rPr>
              <a:t>Remote Focus</a:t>
            </a:r>
            <a:endParaRPr lang="en-US" sz="900" dirty="0">
              <a:solidFill>
                <a:schemeClr val="tx1">
                  <a:lumMod val="75000"/>
                  <a:lumOff val="25000"/>
                </a:schemeClr>
              </a:solidFill>
            </a:endParaRPr>
          </a:p>
        </p:txBody>
      </p:sp>
      <p:sp>
        <p:nvSpPr>
          <p:cNvPr id="85" name="Oval 84"/>
          <p:cNvSpPr/>
          <p:nvPr/>
        </p:nvSpPr>
        <p:spPr>
          <a:xfrm>
            <a:off x="2387601" y="1598084"/>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86" name="Line Callout 3 (Accent Bar) 85"/>
          <p:cNvSpPr/>
          <p:nvPr/>
        </p:nvSpPr>
        <p:spPr>
          <a:xfrm rot="10800000">
            <a:off x="2590800" y="1733550"/>
            <a:ext cx="228600" cy="168546"/>
          </a:xfrm>
          <a:prstGeom prst="accentCallout3">
            <a:avLst>
              <a:gd name="adj1" fmla="val 61275"/>
              <a:gd name="adj2" fmla="val -174520"/>
              <a:gd name="adj3" fmla="val 161230"/>
              <a:gd name="adj4" fmla="val -108077"/>
              <a:gd name="adj5" fmla="val 162033"/>
              <a:gd name="adj6" fmla="val -16667"/>
              <a:gd name="adj7" fmla="val 161584"/>
              <a:gd name="adj8" fmla="val 177844"/>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97207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9"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9" name="TextBox 13000">
            <a:hlinkClick r:id="rId10" action="ppaction://hlinksldjump"/>
          </p:cNvPr>
          <p:cNvSpPr txBox="1">
            <a:spLocks noChangeArrowheads="1"/>
          </p:cNvSpPr>
          <p:nvPr>
            <p:custDataLst>
              <p:tags r:id="rId1"/>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a:solidFill>
                  <a:schemeClr val="bg1"/>
                </a:solidFill>
              </a:rPr>
              <a:t>Product Introduction</a:t>
            </a:r>
          </a:p>
        </p:txBody>
      </p:sp>
      <p:sp>
        <p:nvSpPr>
          <p:cNvPr id="13" name="TextBox 12">
            <a:hlinkClick r:id="rId11" action="ppaction://hlinksldjump"/>
          </p:cNvPr>
          <p:cNvSpPr txBox="1">
            <a:spLocks noChangeArrowheads="1"/>
          </p:cNvSpPr>
          <p:nvPr>
            <p:custDataLst>
              <p:tags r:id="rId2"/>
            </p:custDataLst>
          </p:nvPr>
        </p:nvSpPr>
        <p:spPr bwMode="auto">
          <a:xfrm>
            <a:off x="513960" y="154429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2" action="ppaction://hlinksldjump"/>
          </p:cNvPr>
          <p:cNvSpPr txBox="1">
            <a:spLocks noChangeArrowheads="1"/>
          </p:cNvSpPr>
          <p:nvPr>
            <p:custDataLst>
              <p:tags r:id="rId3"/>
            </p:custDataLst>
          </p:nvPr>
        </p:nvSpPr>
        <p:spPr bwMode="auto">
          <a:xfrm>
            <a:off x="516261" y="257175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 action="ppaction://noaction"/>
          </p:cNvPr>
          <p:cNvSpPr txBox="1">
            <a:spLocks noChangeArrowheads="1"/>
          </p:cNvSpPr>
          <p:nvPr>
            <p:custDataLst>
              <p:tags r:id="rId4"/>
            </p:custDataLst>
          </p:nvPr>
        </p:nvSpPr>
        <p:spPr bwMode="auto">
          <a:xfrm>
            <a:off x="516261" y="3075806"/>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2" action="ppaction://hlinksldjump"/>
          </p:cNvPr>
          <p:cNvSpPr txBox="1">
            <a:spLocks noChangeArrowheads="1"/>
          </p:cNvSpPr>
          <p:nvPr>
            <p:custDataLst>
              <p:tags r:id="rId5"/>
            </p:custDataLst>
          </p:nvPr>
        </p:nvSpPr>
        <p:spPr bwMode="auto">
          <a:xfrm>
            <a:off x="516260" y="2049314"/>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8" name="Picture 16" descr="Description: MicroDome_G2_Surface_Fron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33800" y="971550"/>
            <a:ext cx="3632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Description: MicroDome_G2_Flush_LeftHero.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476750" y="-171450"/>
            <a:ext cx="4667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81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52400" y="-19050"/>
            <a:ext cx="7543800" cy="5143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b="1" spc="-60" dirty="0" err="1" smtClean="0">
                <a:solidFill>
                  <a:srgbClr val="ED1C24"/>
                </a:solidFill>
                <a:cs typeface="Arial"/>
              </a:rPr>
              <a:t>Micro</a:t>
            </a:r>
            <a:r>
              <a:rPr lang="en-US" spc="-60" dirty="0" err="1" smtClean="0">
                <a:cs typeface="Arial"/>
              </a:rPr>
              <a:t>Dome</a:t>
            </a:r>
            <a:r>
              <a:rPr lang="en-US" sz="1200" spc="-60" baseline="70000" dirty="0" smtClean="0">
                <a:cs typeface="Arial"/>
              </a:rPr>
              <a:t>®</a:t>
            </a:r>
            <a:r>
              <a:rPr lang="en-US" sz="1000" spc="-60" dirty="0" smtClean="0">
                <a:cs typeface="Arial"/>
              </a:rPr>
              <a:t> </a:t>
            </a:r>
            <a:r>
              <a:rPr lang="en-US" spc="-60" baseline="30000" dirty="0" smtClean="0">
                <a:cs typeface="Arial"/>
              </a:rPr>
              <a:t> </a:t>
            </a:r>
            <a:r>
              <a:rPr lang="en-US" spc="-60" dirty="0" smtClean="0">
                <a:cs typeface="Arial"/>
              </a:rPr>
              <a:t>G2 </a:t>
            </a:r>
            <a:r>
              <a:rPr lang="en-US" dirty="0" smtClean="0">
                <a:solidFill>
                  <a:schemeClr val="tx1">
                    <a:lumMod val="75000"/>
                    <a:lumOff val="25000"/>
                  </a:schemeClr>
                </a:solidFill>
              </a:rPr>
              <a:t>Ordering Information</a:t>
            </a:r>
            <a:endParaRPr lang="en-US" dirty="0">
              <a:solidFill>
                <a:schemeClr val="tx1">
                  <a:lumMod val="75000"/>
                  <a:lumOff val="25000"/>
                </a:schemeClr>
              </a:solidFill>
            </a:endParaRPr>
          </a:p>
        </p:txBody>
      </p:sp>
      <p:sp>
        <p:nvSpPr>
          <p:cNvPr id="5" name="Rectangle 4"/>
          <p:cNvSpPr/>
          <p:nvPr/>
        </p:nvSpPr>
        <p:spPr>
          <a:xfrm>
            <a:off x="241300" y="819150"/>
            <a:ext cx="3492500" cy="226985"/>
          </a:xfrm>
          <a:prstGeom prst="rect">
            <a:avLst/>
          </a:prstGeom>
        </p:spPr>
        <p:txBody>
          <a:bodyPr wrap="square">
            <a:spAutoFit/>
          </a:bodyPr>
          <a:lstStyle/>
          <a:p>
            <a:pPr marL="114300" indent="0">
              <a:lnSpc>
                <a:spcPct val="80000"/>
              </a:lnSpc>
              <a:buNone/>
            </a:pPr>
            <a:r>
              <a:rPr lang="en-US" sz="1050" b="1" dirty="0" err="1" smtClean="0">
                <a:solidFill>
                  <a:schemeClr val="tx1">
                    <a:lumMod val="85000"/>
                    <a:lumOff val="15000"/>
                  </a:schemeClr>
                </a:solidFill>
              </a:rPr>
              <a:t>MIcroDome</a:t>
            </a:r>
            <a:r>
              <a:rPr lang="en-US" sz="1050" b="1" dirty="0" smtClean="0">
                <a:solidFill>
                  <a:schemeClr val="tx1">
                    <a:lumMod val="85000"/>
                    <a:lumOff val="15000"/>
                  </a:schemeClr>
                </a:solidFill>
              </a:rPr>
              <a:t> G2 Camera Models</a:t>
            </a:r>
            <a:endParaRPr lang="en-US" sz="1050" dirty="0">
              <a:solidFill>
                <a:schemeClr val="tx1">
                  <a:lumMod val="85000"/>
                  <a:lumOff val="15000"/>
                </a:schemeClr>
              </a:solidFill>
            </a:endParaRPr>
          </a:p>
        </p:txBody>
      </p:sp>
      <p:sp>
        <p:nvSpPr>
          <p:cNvPr id="11" name="Rounded Rectangle 10"/>
          <p:cNvSpPr/>
          <p:nvPr/>
        </p:nvSpPr>
        <p:spPr>
          <a:xfrm>
            <a:off x="4254500" y="1047750"/>
            <a:ext cx="3510643" cy="24384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2" name="Rounded Rectangle 11"/>
          <p:cNvSpPr/>
          <p:nvPr/>
        </p:nvSpPr>
        <p:spPr>
          <a:xfrm>
            <a:off x="381000" y="1047750"/>
            <a:ext cx="3429000" cy="24384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2" name="Rectangle 21"/>
          <p:cNvSpPr/>
          <p:nvPr/>
        </p:nvSpPr>
        <p:spPr>
          <a:xfrm>
            <a:off x="228600" y="3790950"/>
            <a:ext cx="34290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Accessories (-S Models)</a:t>
            </a:r>
            <a:endParaRPr lang="en-US" sz="1050" dirty="0">
              <a:solidFill>
                <a:schemeClr val="tx1">
                  <a:lumMod val="85000"/>
                  <a:lumOff val="15000"/>
                </a:schemeClr>
              </a:solidFill>
            </a:endParaRPr>
          </a:p>
        </p:txBody>
      </p:sp>
      <p:sp>
        <p:nvSpPr>
          <p:cNvPr id="23" name="Rounded Rectangle 22"/>
          <p:cNvSpPr/>
          <p:nvPr/>
        </p:nvSpPr>
        <p:spPr>
          <a:xfrm>
            <a:off x="368300" y="4019550"/>
            <a:ext cx="3429000" cy="9144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4" name="Rectangle 23"/>
          <p:cNvSpPr/>
          <p:nvPr/>
        </p:nvSpPr>
        <p:spPr>
          <a:xfrm>
            <a:off x="4191000" y="819150"/>
            <a:ext cx="34925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Compatible Lenses</a:t>
            </a:r>
            <a:endParaRPr lang="en-US" sz="1050" dirty="0">
              <a:solidFill>
                <a:schemeClr val="tx1">
                  <a:lumMod val="85000"/>
                  <a:lumOff val="15000"/>
                </a:schemeClr>
              </a:solidFill>
            </a:endParaRPr>
          </a:p>
        </p:txBody>
      </p:sp>
      <p:pic>
        <p:nvPicPr>
          <p:cNvPr id="6" name="Picture 5"/>
          <p:cNvPicPr>
            <a:picLocks noChangeAspect="1"/>
          </p:cNvPicPr>
          <p:nvPr/>
        </p:nvPicPr>
        <p:blipFill>
          <a:blip r:embed="rId3"/>
          <a:stretch>
            <a:fillRect/>
          </a:stretch>
        </p:blipFill>
        <p:spPr>
          <a:xfrm>
            <a:off x="457200" y="4095751"/>
            <a:ext cx="3200400" cy="711200"/>
          </a:xfrm>
          <a:prstGeom prst="rect">
            <a:avLst/>
          </a:prstGeom>
        </p:spPr>
      </p:pic>
      <p:pic>
        <p:nvPicPr>
          <p:cNvPr id="8" name="Picture 7"/>
          <p:cNvPicPr>
            <a:picLocks noChangeAspect="1"/>
          </p:cNvPicPr>
          <p:nvPr/>
        </p:nvPicPr>
        <p:blipFill>
          <a:blip r:embed="rId4"/>
          <a:stretch>
            <a:fillRect/>
          </a:stretch>
        </p:blipFill>
        <p:spPr>
          <a:xfrm>
            <a:off x="457200" y="1123950"/>
            <a:ext cx="3276600" cy="220088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5600" y="3333750"/>
            <a:ext cx="838200" cy="150574"/>
          </a:xfrm>
          <a:prstGeom prst="rect">
            <a:avLst/>
          </a:prstGeom>
        </p:spPr>
      </p:pic>
      <p:sp>
        <p:nvSpPr>
          <p:cNvPr id="25" name="Rectangle 24"/>
          <p:cNvSpPr/>
          <p:nvPr/>
        </p:nvSpPr>
        <p:spPr>
          <a:xfrm>
            <a:off x="4203700" y="3790950"/>
            <a:ext cx="34290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Configurations</a:t>
            </a:r>
            <a:endParaRPr lang="en-US" sz="1050" dirty="0">
              <a:solidFill>
                <a:schemeClr val="tx1">
                  <a:lumMod val="85000"/>
                  <a:lumOff val="15000"/>
                </a:schemeClr>
              </a:solidFill>
            </a:endParaRPr>
          </a:p>
        </p:txBody>
      </p:sp>
      <p:sp>
        <p:nvSpPr>
          <p:cNvPr id="26" name="Rounded Rectangle 25"/>
          <p:cNvSpPr/>
          <p:nvPr/>
        </p:nvSpPr>
        <p:spPr>
          <a:xfrm>
            <a:off x="4343400" y="4019550"/>
            <a:ext cx="3429000" cy="9144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9600" y="4095750"/>
            <a:ext cx="3200400" cy="695218"/>
          </a:xfrm>
          <a:prstGeom prst="rect">
            <a:avLst/>
          </a:prstGeom>
        </p:spPr>
      </p:pic>
      <p:pic>
        <p:nvPicPr>
          <p:cNvPr id="2" name="Picture 1"/>
          <p:cNvPicPr>
            <a:picLocks noChangeAspect="1"/>
          </p:cNvPicPr>
          <p:nvPr/>
        </p:nvPicPr>
        <p:blipFill>
          <a:blip r:embed="rId7"/>
          <a:stretch>
            <a:fillRect/>
          </a:stretch>
        </p:blipFill>
        <p:spPr>
          <a:xfrm>
            <a:off x="4419600" y="1123951"/>
            <a:ext cx="3281177" cy="1523999"/>
          </a:xfrm>
          <a:prstGeom prst="rect">
            <a:avLst/>
          </a:prstGeom>
        </p:spPr>
      </p:pic>
    </p:spTree>
    <p:extLst>
      <p:ext uri="{BB962C8B-B14F-4D97-AF65-F5344CB8AC3E}">
        <p14:creationId xmlns:p14="http://schemas.microsoft.com/office/powerpoint/2010/main" val="131519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52400" y="-19050"/>
            <a:ext cx="7543800" cy="5143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b="1" spc="-60" dirty="0" err="1" smtClean="0">
                <a:solidFill>
                  <a:srgbClr val="ED1C24"/>
                </a:solidFill>
                <a:cs typeface="Arial"/>
              </a:rPr>
              <a:t>Micro</a:t>
            </a:r>
            <a:r>
              <a:rPr lang="en-US" spc="-60" dirty="0" err="1" smtClean="0">
                <a:cs typeface="Arial"/>
              </a:rPr>
              <a:t>Dome</a:t>
            </a:r>
            <a:r>
              <a:rPr lang="en-US" sz="1200" spc="-60" baseline="70000" dirty="0" smtClean="0">
                <a:cs typeface="Arial"/>
              </a:rPr>
              <a:t>®</a:t>
            </a:r>
            <a:r>
              <a:rPr lang="en-US" sz="1000" spc="-60" dirty="0" smtClean="0">
                <a:cs typeface="Arial"/>
              </a:rPr>
              <a:t> </a:t>
            </a:r>
            <a:r>
              <a:rPr lang="en-US" spc="-60" baseline="30000" dirty="0" smtClean="0">
                <a:cs typeface="Arial"/>
              </a:rPr>
              <a:t> </a:t>
            </a:r>
            <a:r>
              <a:rPr lang="en-US" spc="-60" dirty="0" smtClean="0">
                <a:cs typeface="Arial"/>
              </a:rPr>
              <a:t>G2 </a:t>
            </a:r>
            <a:r>
              <a:rPr lang="en-US" dirty="0" smtClean="0">
                <a:solidFill>
                  <a:schemeClr val="tx1">
                    <a:lumMod val="75000"/>
                    <a:lumOff val="25000"/>
                  </a:schemeClr>
                </a:solidFill>
              </a:rPr>
              <a:t>Marketing </a:t>
            </a:r>
            <a:r>
              <a:rPr lang="en-US" dirty="0">
                <a:solidFill>
                  <a:schemeClr val="tx1">
                    <a:lumMod val="75000"/>
                    <a:lumOff val="25000"/>
                  </a:schemeClr>
                </a:solidFill>
              </a:rPr>
              <a:t>Collateral</a:t>
            </a:r>
          </a:p>
        </p:txBody>
      </p:sp>
      <p:sp>
        <p:nvSpPr>
          <p:cNvPr id="11" name="Rounded Rectangle 10"/>
          <p:cNvSpPr/>
          <p:nvPr/>
        </p:nvSpPr>
        <p:spPr>
          <a:xfrm>
            <a:off x="4178300" y="1276349"/>
            <a:ext cx="4660900" cy="2743201"/>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2" name="Rounded Rectangle 11"/>
          <p:cNvSpPr/>
          <p:nvPr/>
        </p:nvSpPr>
        <p:spPr>
          <a:xfrm>
            <a:off x="457200" y="1276350"/>
            <a:ext cx="3429000" cy="18288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4" name="Rectangle 23"/>
          <p:cNvSpPr/>
          <p:nvPr/>
        </p:nvSpPr>
        <p:spPr>
          <a:xfrm>
            <a:off x="4114800" y="1047750"/>
            <a:ext cx="34925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Web</a:t>
            </a:r>
            <a:endParaRPr lang="en-US" sz="1050" dirty="0">
              <a:solidFill>
                <a:schemeClr val="tx1">
                  <a:lumMod val="85000"/>
                  <a:lumOff val="15000"/>
                </a:schemeClr>
              </a:solidFill>
            </a:endParaRPr>
          </a:p>
        </p:txBody>
      </p:sp>
      <p:sp>
        <p:nvSpPr>
          <p:cNvPr id="14" name="Content Placeholder 2"/>
          <p:cNvSpPr txBox="1">
            <a:spLocks/>
          </p:cNvSpPr>
          <p:nvPr/>
        </p:nvSpPr>
        <p:spPr>
          <a:xfrm>
            <a:off x="4191000" y="1297755"/>
            <a:ext cx="3962400" cy="17526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sz="1100" b="1" dirty="0" smtClean="0"/>
              <a:t>Home Page Banner Advertisement</a:t>
            </a:r>
          </a:p>
          <a:p>
            <a:pPr>
              <a:lnSpc>
                <a:spcPct val="110000"/>
              </a:lnSpc>
            </a:pPr>
            <a:r>
              <a:rPr lang="en-US" sz="1100" b="1" dirty="0" smtClean="0"/>
              <a:t>New </a:t>
            </a:r>
            <a:r>
              <a:rPr lang="en-US" sz="1100" b="1" dirty="0"/>
              <a:t>Product Category Added</a:t>
            </a:r>
          </a:p>
          <a:p>
            <a:pPr lvl="1">
              <a:lnSpc>
                <a:spcPct val="110000"/>
              </a:lnSpc>
            </a:pPr>
            <a:r>
              <a:rPr lang="en-US" sz="1000" dirty="0" smtClean="0"/>
              <a:t>Datasheet</a:t>
            </a:r>
          </a:p>
          <a:p>
            <a:pPr lvl="1">
              <a:lnSpc>
                <a:spcPct val="110000"/>
              </a:lnSpc>
            </a:pPr>
            <a:r>
              <a:rPr lang="en-US" sz="1000" dirty="0" smtClean="0"/>
              <a:t>Installation Manual</a:t>
            </a:r>
          </a:p>
          <a:p>
            <a:pPr lvl="1">
              <a:lnSpc>
                <a:spcPct val="110000"/>
              </a:lnSpc>
            </a:pPr>
            <a:r>
              <a:rPr lang="en-US" sz="1000" dirty="0" smtClean="0"/>
              <a:t>CAD Drawings</a:t>
            </a:r>
          </a:p>
          <a:p>
            <a:pPr lvl="1">
              <a:lnSpc>
                <a:spcPct val="110000"/>
              </a:lnSpc>
            </a:pPr>
            <a:r>
              <a:rPr lang="en-US" sz="1000" dirty="0" smtClean="0"/>
              <a:t>A&amp;E Specs</a:t>
            </a:r>
          </a:p>
          <a:p>
            <a:pPr lvl="1">
              <a:lnSpc>
                <a:spcPct val="110000"/>
              </a:lnSpc>
            </a:pPr>
            <a:r>
              <a:rPr lang="en-US" sz="1000" dirty="0" smtClean="0"/>
              <a:t>Product Brochure</a:t>
            </a:r>
          </a:p>
          <a:p>
            <a:pPr lvl="1">
              <a:lnSpc>
                <a:spcPct val="110000"/>
              </a:lnSpc>
            </a:pPr>
            <a:r>
              <a:rPr lang="en-US" sz="1000" dirty="0" smtClean="0"/>
              <a:t>Product Series Matrix</a:t>
            </a:r>
          </a:p>
          <a:p>
            <a:pPr>
              <a:lnSpc>
                <a:spcPct val="110000"/>
              </a:lnSpc>
            </a:pPr>
            <a:r>
              <a:rPr lang="en-US" sz="1100" b="1" dirty="0" smtClean="0"/>
              <a:t>Product Video</a:t>
            </a:r>
          </a:p>
          <a:p>
            <a:pPr>
              <a:lnSpc>
                <a:spcPct val="110000"/>
              </a:lnSpc>
            </a:pPr>
            <a:r>
              <a:rPr lang="en-US" sz="1100" b="1" dirty="0" smtClean="0"/>
              <a:t>Product Selector Updates</a:t>
            </a:r>
          </a:p>
          <a:p>
            <a:pPr>
              <a:lnSpc>
                <a:spcPct val="110000"/>
              </a:lnSpc>
            </a:pPr>
            <a:r>
              <a:rPr lang="en-US" sz="1100" b="1" dirty="0" smtClean="0"/>
              <a:t>Banner Affiliate Ads</a:t>
            </a:r>
          </a:p>
          <a:p>
            <a:pPr>
              <a:lnSpc>
                <a:spcPct val="110000"/>
              </a:lnSpc>
            </a:pPr>
            <a:r>
              <a:rPr lang="en-US" sz="1100" b="1" dirty="0" smtClean="0"/>
              <a:t>Social Media Posts</a:t>
            </a:r>
          </a:p>
        </p:txBody>
      </p:sp>
      <p:sp>
        <p:nvSpPr>
          <p:cNvPr id="17" name="Rectangle 16"/>
          <p:cNvSpPr/>
          <p:nvPr/>
        </p:nvSpPr>
        <p:spPr>
          <a:xfrm>
            <a:off x="457200" y="1047750"/>
            <a:ext cx="34925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External Collateral</a:t>
            </a:r>
            <a:endParaRPr lang="en-US" sz="1050" dirty="0">
              <a:solidFill>
                <a:schemeClr val="tx1">
                  <a:lumMod val="85000"/>
                  <a:lumOff val="15000"/>
                </a:schemeClr>
              </a:solidFill>
            </a:endParaRPr>
          </a:p>
        </p:txBody>
      </p:sp>
      <p:sp>
        <p:nvSpPr>
          <p:cNvPr id="25" name="Content Placeholder 2"/>
          <p:cNvSpPr txBox="1">
            <a:spLocks/>
          </p:cNvSpPr>
          <p:nvPr/>
        </p:nvSpPr>
        <p:spPr>
          <a:xfrm>
            <a:off x="457200" y="1276350"/>
            <a:ext cx="3962400" cy="17526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sz="1100" b="1" dirty="0" smtClean="0"/>
              <a:t>Press Release</a:t>
            </a:r>
          </a:p>
          <a:p>
            <a:pPr>
              <a:lnSpc>
                <a:spcPct val="110000"/>
              </a:lnSpc>
            </a:pPr>
            <a:r>
              <a:rPr lang="en-US" sz="1100" b="1" dirty="0" smtClean="0"/>
              <a:t>Updated Line Card</a:t>
            </a:r>
          </a:p>
          <a:p>
            <a:pPr>
              <a:lnSpc>
                <a:spcPct val="110000"/>
              </a:lnSpc>
            </a:pPr>
            <a:r>
              <a:rPr lang="en-US" sz="1100" b="1" dirty="0" smtClean="0"/>
              <a:t>Marketing Memo</a:t>
            </a:r>
          </a:p>
          <a:p>
            <a:pPr>
              <a:lnSpc>
                <a:spcPct val="110000"/>
              </a:lnSpc>
            </a:pPr>
            <a:r>
              <a:rPr lang="en-US" sz="1100" b="1" dirty="0" smtClean="0"/>
              <a:t>Customer Product .</a:t>
            </a:r>
            <a:r>
              <a:rPr lang="en-US" sz="1100" b="1" dirty="0" err="1" smtClean="0"/>
              <a:t>ppt</a:t>
            </a:r>
            <a:r>
              <a:rPr lang="en-US" sz="1100" b="1" dirty="0" smtClean="0"/>
              <a:t> Presentation</a:t>
            </a:r>
          </a:p>
          <a:p>
            <a:pPr>
              <a:lnSpc>
                <a:spcPct val="110000"/>
              </a:lnSpc>
            </a:pPr>
            <a:r>
              <a:rPr lang="en-US" sz="1100" b="1" dirty="0" smtClean="0"/>
              <a:t>Newsletter Announcement</a:t>
            </a:r>
          </a:p>
          <a:p>
            <a:pPr>
              <a:lnSpc>
                <a:spcPct val="110000"/>
              </a:lnSpc>
            </a:pPr>
            <a:r>
              <a:rPr lang="en-US" sz="1100" b="1" dirty="0" smtClean="0"/>
              <a:t>Customer Webinar</a:t>
            </a:r>
          </a:p>
          <a:p>
            <a:pPr>
              <a:lnSpc>
                <a:spcPct val="110000"/>
              </a:lnSpc>
            </a:pPr>
            <a:r>
              <a:rPr lang="en-US" sz="1100" b="1" dirty="0" smtClean="0"/>
              <a:t>Rep Banner</a:t>
            </a:r>
          </a:p>
          <a:p>
            <a:pPr>
              <a:lnSpc>
                <a:spcPct val="110000"/>
              </a:lnSpc>
            </a:pPr>
            <a:r>
              <a:rPr lang="en-US" sz="1100" b="1" dirty="0" smtClean="0"/>
              <a:t>Price List Availability July 2015</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4358">
            <a:off x="7324445" y="1492634"/>
            <a:ext cx="1205950" cy="156222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400" y="1733550"/>
            <a:ext cx="1099506" cy="142875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9400" y="2724150"/>
            <a:ext cx="1676400" cy="1169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25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6200" y="-19050"/>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85000"/>
                    <a:lumOff val="15000"/>
                  </a:schemeClr>
                </a:solidFill>
                <a:latin typeface="Arial Black"/>
                <a:cs typeface="Arial Black"/>
              </a:rPr>
              <a:t>Brad Donaldson &amp; Jennifer Hackenburg</a:t>
            </a:r>
          </a:p>
        </p:txBody>
      </p:sp>
      <p:sp>
        <p:nvSpPr>
          <p:cNvPr id="4" name="Title 1"/>
          <p:cNvSpPr txBox="1">
            <a:spLocks/>
          </p:cNvSpPr>
          <p:nvPr/>
        </p:nvSpPr>
        <p:spPr>
          <a:xfrm>
            <a:off x="457200" y="1885950"/>
            <a:ext cx="83058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b="1" dirty="0" err="1" smtClean="0">
                <a:solidFill>
                  <a:srgbClr val="E10209"/>
                </a:solidFill>
                <a:effectLst/>
                <a:latin typeface="Arial"/>
                <a:cs typeface="Arial"/>
              </a:rPr>
              <a:t>Surround</a:t>
            </a:r>
            <a:r>
              <a:rPr lang="en-US" sz="2500" dirty="0" err="1" smtClean="0">
                <a:solidFill>
                  <a:schemeClr val="tx1">
                    <a:lumMod val="85000"/>
                    <a:lumOff val="15000"/>
                  </a:schemeClr>
                </a:solidFill>
                <a:effectLst/>
                <a:latin typeface="Arial"/>
                <a:cs typeface="Arial"/>
              </a:rPr>
              <a:t>Video</a:t>
            </a:r>
            <a:r>
              <a:rPr lang="en-US" sz="1400" baseline="70000" dirty="0" smtClean="0">
                <a:solidFill>
                  <a:srgbClr val="262626"/>
                </a:solidFill>
                <a:effectLst/>
                <a:latin typeface="Arial"/>
                <a:cs typeface="Arial"/>
              </a:rPr>
              <a:t>®</a:t>
            </a:r>
            <a:r>
              <a:rPr lang="en-US" sz="2500" dirty="0" smtClean="0">
                <a:solidFill>
                  <a:schemeClr val="tx1">
                    <a:lumMod val="85000"/>
                    <a:lumOff val="15000"/>
                  </a:schemeClr>
                </a:solidFill>
                <a:effectLst/>
                <a:latin typeface="Arial"/>
                <a:cs typeface="Arial"/>
              </a:rPr>
              <a:t> G5 </a:t>
            </a:r>
            <a:r>
              <a:rPr lang="en-US" sz="2500" dirty="0">
                <a:solidFill>
                  <a:schemeClr val="tx1">
                    <a:lumMod val="85000"/>
                    <a:lumOff val="15000"/>
                  </a:schemeClr>
                </a:solidFill>
                <a:effectLst/>
                <a:latin typeface="Arial"/>
                <a:cs typeface="Arial"/>
              </a:rPr>
              <a:t>Product Presentation</a:t>
            </a:r>
          </a:p>
        </p:txBody>
      </p:sp>
      <p:pic>
        <p:nvPicPr>
          <p:cNvPr id="8" name="Picture 7" descr="AVLogo_2014_Long-Red-Line.png"/>
          <p:cNvPicPr>
            <a:picLocks noChangeAspect="1"/>
          </p:cNvPicPr>
          <p:nvPr/>
        </p:nvPicPr>
        <p:blipFill rotWithShape="1">
          <a:blip r:embed="rId4"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Tree>
    <p:extLst>
      <p:ext uri="{BB962C8B-B14F-4D97-AF65-F5344CB8AC3E}">
        <p14:creationId xmlns:p14="http://schemas.microsoft.com/office/powerpoint/2010/main" val="26589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43800" cy="438150"/>
          </a:xfrm>
        </p:spPr>
        <p:txBody>
          <a:bodyPr>
            <a:noAutofit/>
          </a:bodyPr>
          <a:lstStyle/>
          <a:p>
            <a:r>
              <a:rPr lang="en-US" dirty="0" smtClean="0"/>
              <a:t>Agenda</a:t>
            </a:r>
            <a:endParaRPr lang="en-US" dirty="0"/>
          </a:p>
        </p:txBody>
      </p:sp>
      <p:sp>
        <p:nvSpPr>
          <p:cNvPr id="3" name="Content Placeholder 2"/>
          <p:cNvSpPr>
            <a:spLocks noGrp="1"/>
          </p:cNvSpPr>
          <p:nvPr>
            <p:ph idx="4294967295"/>
          </p:nvPr>
        </p:nvSpPr>
        <p:spPr>
          <a:xfrm>
            <a:off x="152400" y="742952"/>
            <a:ext cx="9601200" cy="3886197"/>
          </a:xfrm>
          <a:prstGeom prst="rect">
            <a:avLst/>
          </a:prstGeom>
        </p:spPr>
        <p:txBody>
          <a:bodyPr>
            <a:noAutofit/>
          </a:bodyPr>
          <a:lstStyle/>
          <a:p>
            <a:pPr>
              <a:lnSpc>
                <a:spcPct val="150000"/>
              </a:lnSpc>
              <a:buClr>
                <a:srgbClr val="FF0000"/>
              </a:buClr>
              <a:tabLst>
                <a:tab pos="3944938" algn="l"/>
              </a:tabLst>
            </a:pPr>
            <a:r>
              <a:rPr lang="en-US" altLang="zh-CN" sz="1800" b="1" dirty="0" smtClean="0"/>
              <a:t>Arecont</a:t>
            </a:r>
            <a:r>
              <a:rPr lang="zh-CN" altLang="en-US" sz="1800" b="1" dirty="0" smtClean="0"/>
              <a:t> </a:t>
            </a:r>
            <a:r>
              <a:rPr lang="en-US" altLang="zh-CN" sz="1800" b="1" dirty="0" smtClean="0"/>
              <a:t>Vision</a:t>
            </a:r>
            <a:r>
              <a:rPr lang="zh-CN" altLang="en-US" sz="1800" b="1" dirty="0" smtClean="0"/>
              <a:t> </a:t>
            </a:r>
            <a:r>
              <a:rPr lang="en-US" altLang="zh-CN" sz="1800" b="1" dirty="0" smtClean="0"/>
              <a:t>Update	</a:t>
            </a:r>
            <a:r>
              <a:rPr lang="en-US" altLang="zh-CN" sz="1800" dirty="0" smtClean="0"/>
              <a:t>Scott</a:t>
            </a:r>
            <a:r>
              <a:rPr lang="zh-CN" altLang="en-US" sz="1800" dirty="0" smtClean="0"/>
              <a:t> </a:t>
            </a:r>
            <a:r>
              <a:rPr lang="en-US" altLang="zh-CN" sz="1800" dirty="0" smtClean="0"/>
              <a:t>Schafer</a:t>
            </a:r>
            <a:r>
              <a:rPr lang="zh-CN" altLang="en-US" sz="1800" dirty="0" smtClean="0"/>
              <a:t> </a:t>
            </a:r>
            <a:r>
              <a:rPr lang="en-US" altLang="zh-CN" sz="1200" dirty="0" smtClean="0"/>
              <a:t>[Executive</a:t>
            </a:r>
            <a:r>
              <a:rPr lang="zh-CN" altLang="en-US" sz="1200" dirty="0" smtClean="0"/>
              <a:t> </a:t>
            </a:r>
            <a:r>
              <a:rPr lang="en-US" altLang="zh-CN" sz="1200" dirty="0" smtClean="0"/>
              <a:t>Vice</a:t>
            </a:r>
            <a:r>
              <a:rPr lang="zh-CN" altLang="en-US" sz="1200" dirty="0" smtClean="0"/>
              <a:t> </a:t>
            </a:r>
            <a:r>
              <a:rPr lang="en-US" altLang="zh-CN" sz="1200" dirty="0" smtClean="0"/>
              <a:t>President]</a:t>
            </a:r>
          </a:p>
          <a:p>
            <a:pPr>
              <a:lnSpc>
                <a:spcPct val="150000"/>
              </a:lnSpc>
              <a:buClr>
                <a:srgbClr val="FF0000"/>
              </a:buClr>
              <a:tabLst>
                <a:tab pos="3944938" algn="l"/>
              </a:tabLst>
            </a:pPr>
            <a:r>
              <a:rPr lang="en-US" altLang="zh-CN" sz="1800" b="1" dirty="0" smtClean="0"/>
              <a:t>The New </a:t>
            </a:r>
            <a:r>
              <a:rPr lang="en-US" altLang="zh-CN" sz="1800" b="1" dirty="0" err="1" smtClean="0"/>
              <a:t>MicroDome</a:t>
            </a:r>
            <a:r>
              <a:rPr lang="en-US" altLang="zh-CN" sz="1800" b="1" dirty="0" smtClean="0"/>
              <a:t> G2 	</a:t>
            </a:r>
            <a:r>
              <a:rPr lang="en-US" sz="1800" dirty="0" smtClean="0"/>
              <a:t>Brad </a:t>
            </a:r>
            <a:r>
              <a:rPr lang="en-US" sz="1800" dirty="0"/>
              <a:t>Donaldson </a:t>
            </a:r>
            <a:r>
              <a:rPr lang="en-US" sz="1200" dirty="0"/>
              <a:t>[Director of Product Management]</a:t>
            </a:r>
            <a:endParaRPr lang="en-US" altLang="zh-CN" sz="1200" dirty="0"/>
          </a:p>
          <a:p>
            <a:pPr marL="114300" indent="0">
              <a:lnSpc>
                <a:spcPct val="150000"/>
              </a:lnSpc>
              <a:buClr>
                <a:srgbClr val="FF0000"/>
              </a:buClr>
              <a:buNone/>
              <a:tabLst>
                <a:tab pos="3944938" algn="l"/>
              </a:tabLst>
            </a:pPr>
            <a:r>
              <a:rPr lang="en-US" altLang="zh-CN" sz="1800" b="1" dirty="0" smtClean="0"/>
              <a:t>  &amp; </a:t>
            </a:r>
            <a:r>
              <a:rPr lang="en-US" altLang="zh-CN" sz="1800" b="1" dirty="0" err="1" smtClean="0"/>
              <a:t>SurroundVideo</a:t>
            </a:r>
            <a:r>
              <a:rPr lang="en-US" altLang="zh-CN" sz="1800" b="1" dirty="0" smtClean="0"/>
              <a:t> G5</a:t>
            </a:r>
            <a:r>
              <a:rPr lang="en-US" sz="2000" dirty="0" smtClean="0"/>
              <a:t>	</a:t>
            </a:r>
            <a:r>
              <a:rPr lang="en-US" sz="1800" dirty="0" smtClean="0"/>
              <a:t>Jennifer </a:t>
            </a:r>
            <a:r>
              <a:rPr lang="en-US" sz="1800" dirty="0" err="1" smtClean="0"/>
              <a:t>Hackenburg</a:t>
            </a:r>
            <a:r>
              <a:rPr lang="en-US" sz="1800" dirty="0" smtClean="0"/>
              <a:t> </a:t>
            </a:r>
            <a:r>
              <a:rPr lang="en-US" sz="1200" dirty="0" smtClean="0"/>
              <a:t>[Product Marketing Manager]</a:t>
            </a:r>
          </a:p>
          <a:p>
            <a:pPr>
              <a:lnSpc>
                <a:spcPct val="150000"/>
              </a:lnSpc>
              <a:buClr>
                <a:srgbClr val="FF0000"/>
              </a:buClr>
              <a:tabLst>
                <a:tab pos="3944938" algn="l"/>
              </a:tabLst>
            </a:pPr>
            <a:r>
              <a:rPr lang="en-US" sz="1800" b="1" dirty="0"/>
              <a:t>Partner Presentation</a:t>
            </a:r>
            <a:r>
              <a:rPr lang="en-US" sz="1200" dirty="0" smtClean="0"/>
              <a:t>	</a:t>
            </a:r>
            <a:r>
              <a:rPr lang="en-US" sz="1800" dirty="0"/>
              <a:t>Mark McCourt </a:t>
            </a:r>
            <a:r>
              <a:rPr lang="en-US" sz="1200" dirty="0" smtClean="0"/>
              <a:t>[Co-Founder &amp; Vice President, </a:t>
            </a:r>
            <a:r>
              <a:rPr lang="en-US" sz="1200" dirty="0" err="1" smtClean="0"/>
              <a:t>Viakoo</a:t>
            </a:r>
            <a:r>
              <a:rPr lang="en-US" sz="1200" dirty="0" smtClean="0"/>
              <a:t>]</a:t>
            </a:r>
          </a:p>
          <a:p>
            <a:pPr>
              <a:lnSpc>
                <a:spcPct val="150000"/>
              </a:lnSpc>
              <a:buClr>
                <a:srgbClr val="FF0000"/>
              </a:buClr>
              <a:tabLst>
                <a:tab pos="3944938" algn="l"/>
              </a:tabLst>
            </a:pPr>
            <a:r>
              <a:rPr lang="en-US" sz="1800" b="1" dirty="0" smtClean="0"/>
              <a:t>Best Practices for </a:t>
            </a:r>
            <a:r>
              <a:rPr lang="en-US" sz="1800" b="1" dirty="0" err="1" smtClean="0"/>
              <a:t>Panoramics</a:t>
            </a:r>
            <a:r>
              <a:rPr lang="en-US" sz="2000" dirty="0" smtClean="0"/>
              <a:t>	</a:t>
            </a:r>
            <a:r>
              <a:rPr lang="en-US" altLang="zh-CN" sz="1800" dirty="0"/>
              <a:t>Harry Ervin</a:t>
            </a:r>
            <a:r>
              <a:rPr lang="en-US" sz="1800" dirty="0"/>
              <a:t> </a:t>
            </a:r>
            <a:r>
              <a:rPr lang="en-US" sz="1200" dirty="0" smtClean="0"/>
              <a:t>[Field Applications Engineer]</a:t>
            </a:r>
          </a:p>
          <a:p>
            <a:pPr>
              <a:lnSpc>
                <a:spcPct val="150000"/>
              </a:lnSpc>
              <a:buClr>
                <a:srgbClr val="FF0000"/>
              </a:buClr>
              <a:tabLst>
                <a:tab pos="3944938" algn="l"/>
              </a:tabLst>
            </a:pPr>
            <a:r>
              <a:rPr lang="en-US" sz="1800" b="1" dirty="0"/>
              <a:t>Marketing </a:t>
            </a:r>
            <a:r>
              <a:rPr lang="en-US" sz="1800" b="1" dirty="0" smtClean="0"/>
              <a:t>Update	</a:t>
            </a:r>
            <a:r>
              <a:rPr lang="en-US" sz="1800" dirty="0"/>
              <a:t>Jeff Whitney</a:t>
            </a:r>
            <a:r>
              <a:rPr lang="en-US" sz="1800" b="1" dirty="0" smtClean="0"/>
              <a:t> </a:t>
            </a:r>
            <a:r>
              <a:rPr lang="en-US" sz="1200" dirty="0"/>
              <a:t>[</a:t>
            </a:r>
            <a:r>
              <a:rPr lang="en-US" sz="1200" dirty="0" smtClean="0"/>
              <a:t>Vice President </a:t>
            </a:r>
            <a:r>
              <a:rPr lang="en-US" sz="1200" dirty="0"/>
              <a:t>of Marketing]</a:t>
            </a:r>
          </a:p>
          <a:p>
            <a:pPr>
              <a:lnSpc>
                <a:spcPct val="150000"/>
              </a:lnSpc>
              <a:buClr>
                <a:srgbClr val="FF0000"/>
              </a:buClr>
              <a:tabLst>
                <a:tab pos="3944938" algn="l"/>
              </a:tabLst>
            </a:pPr>
            <a:r>
              <a:rPr lang="en-US" sz="1800" b="1" dirty="0" smtClean="0"/>
              <a:t>Q</a:t>
            </a:r>
            <a:r>
              <a:rPr lang="en-US" sz="1800" b="1" dirty="0"/>
              <a:t>&amp;A</a:t>
            </a:r>
            <a:r>
              <a:rPr lang="en-US" sz="1400" dirty="0"/>
              <a:t>	</a:t>
            </a:r>
          </a:p>
        </p:txBody>
      </p:sp>
    </p:spTree>
    <p:extLst>
      <p:ext uri="{BB962C8B-B14F-4D97-AF65-F5344CB8AC3E}">
        <p14:creationId xmlns:p14="http://schemas.microsoft.com/office/powerpoint/2010/main" val="466657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10"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7" name="TextBox 6">
            <a:hlinkClick r:id="rId11" action="ppaction://hlinksldjump"/>
          </p:cNvPr>
          <p:cNvSpPr txBox="1">
            <a:spLocks noChangeArrowheads="1"/>
          </p:cNvSpPr>
          <p:nvPr>
            <p:custDataLst>
              <p:tags r:id="rId1"/>
            </p:custDataLst>
          </p:nvPr>
        </p:nvSpPr>
        <p:spPr bwMode="auto">
          <a:xfrm>
            <a:off x="516261" y="2550046"/>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Applications </a:t>
            </a:r>
            <a:endParaRPr lang="en-US" dirty="0">
              <a:solidFill>
                <a:schemeClr val="bg1"/>
              </a:solidFill>
            </a:endParaRPr>
          </a:p>
        </p:txBody>
      </p:sp>
      <p:sp>
        <p:nvSpPr>
          <p:cNvPr id="9" name="TextBox 13000">
            <a:hlinkClick r:id="rId12" action="ppaction://hlinksldjump"/>
          </p:cNvPr>
          <p:cNvSpPr txBox="1">
            <a:spLocks noChangeArrowheads="1"/>
          </p:cNvSpPr>
          <p:nvPr>
            <p:custDataLst>
              <p:tags r:id="rId2"/>
            </p:custDataLst>
          </p:nvPr>
        </p:nvSpPr>
        <p:spPr bwMode="auto">
          <a:xfrm>
            <a:off x="516261" y="1044526"/>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smtClean="0">
                <a:solidFill>
                  <a:schemeClr val="bg1"/>
                </a:solidFill>
              </a:rPr>
              <a:t>Product Introduction</a:t>
            </a:r>
            <a:endParaRPr lang="en-US" dirty="0">
              <a:solidFill>
                <a:schemeClr val="bg1"/>
              </a:solidFill>
            </a:endParaRPr>
          </a:p>
        </p:txBody>
      </p:sp>
      <p:sp>
        <p:nvSpPr>
          <p:cNvPr id="13" name="TextBox 12">
            <a:hlinkClick r:id="rId13" action="ppaction://hlinksldjump"/>
          </p:cNvPr>
          <p:cNvSpPr txBox="1">
            <a:spLocks noChangeArrowheads="1"/>
          </p:cNvSpPr>
          <p:nvPr>
            <p:custDataLst>
              <p:tags r:id="rId3"/>
            </p:custDataLst>
          </p:nvPr>
        </p:nvSpPr>
        <p:spPr bwMode="auto">
          <a:xfrm>
            <a:off x="513960" y="1544290"/>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4" action="ppaction://hlinksldjump"/>
          </p:cNvPr>
          <p:cNvSpPr txBox="1">
            <a:spLocks noChangeArrowheads="1"/>
          </p:cNvSpPr>
          <p:nvPr>
            <p:custDataLst>
              <p:tags r:id="rId4"/>
            </p:custDataLst>
          </p:nvPr>
        </p:nvSpPr>
        <p:spPr bwMode="auto">
          <a:xfrm>
            <a:off x="516261" y="3071282"/>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rId15" action="ppaction://hlinksldjump"/>
          </p:cNvPr>
          <p:cNvSpPr txBox="1">
            <a:spLocks noChangeArrowheads="1"/>
          </p:cNvSpPr>
          <p:nvPr>
            <p:custDataLst>
              <p:tags r:id="rId5"/>
            </p:custDataLst>
          </p:nvPr>
        </p:nvSpPr>
        <p:spPr bwMode="auto">
          <a:xfrm>
            <a:off x="516261" y="3575338"/>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6" action="ppaction://hlinksldjump"/>
          </p:cNvPr>
          <p:cNvSpPr txBox="1">
            <a:spLocks noChangeArrowheads="1"/>
          </p:cNvSpPr>
          <p:nvPr>
            <p:custDataLst>
              <p:tags r:id="rId6"/>
            </p:custDataLst>
          </p:nvPr>
        </p:nvSpPr>
        <p:spPr bwMode="auto">
          <a:xfrm>
            <a:off x="516260" y="2049314"/>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3" name="Picture 2"/>
          <p:cNvPicPr>
            <a:picLocks noChangeAspect="1"/>
          </p:cNvPicPr>
          <p:nvPr/>
        </p:nvPicPr>
        <p:blipFill>
          <a:blip r:embed="rId17"/>
          <a:stretch>
            <a:fillRect/>
          </a:stretch>
        </p:blipFill>
        <p:spPr>
          <a:xfrm>
            <a:off x="6477000" y="285750"/>
            <a:ext cx="1966802" cy="2076450"/>
          </a:xfrm>
          <a:prstGeom prst="rect">
            <a:avLst/>
          </a:prstGeom>
        </p:spPr>
      </p:pic>
      <p:pic>
        <p:nvPicPr>
          <p:cNvPr id="17" name="Picture 16" descr="Gen5_logo.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77200" y="2190750"/>
            <a:ext cx="568252" cy="228600"/>
          </a:xfrm>
          <a:prstGeom prst="rect">
            <a:avLst/>
          </a:prstGeom>
        </p:spPr>
      </p:pic>
    </p:spTree>
    <p:extLst>
      <p:ext uri="{BB962C8B-B14F-4D97-AF65-F5344CB8AC3E}">
        <p14:creationId xmlns:p14="http://schemas.microsoft.com/office/powerpoint/2010/main" val="321903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28600" y="742950"/>
            <a:ext cx="6781800" cy="1200328"/>
          </a:xfrm>
          <a:prstGeom prst="rect">
            <a:avLst/>
          </a:prstGeom>
          <a:noFill/>
        </p:spPr>
        <p:txBody>
          <a:bodyPr wrap="square" rtlCol="0">
            <a:spAutoFit/>
          </a:bodyPr>
          <a:lstStyle/>
          <a:p>
            <a:r>
              <a:rPr lang="en-US" sz="1600" dirty="0" smtClean="0"/>
              <a:t>Arecont Vision</a:t>
            </a:r>
            <a:r>
              <a:rPr lang="en-US" sz="1400" baseline="70000" dirty="0">
                <a:solidFill>
                  <a:srgbClr val="262626"/>
                </a:solidFill>
                <a:cs typeface="Arial"/>
              </a:rPr>
              <a:t>®</a:t>
            </a:r>
            <a:r>
              <a:rPr lang="en-US" sz="1600" dirty="0" smtClean="0"/>
              <a:t> </a:t>
            </a:r>
            <a:r>
              <a:rPr lang="en-US" sz="1600" dirty="0"/>
              <a:t>has perfected the science of multi-megapixel, multi-sensor camera technology. </a:t>
            </a:r>
            <a:endParaRPr lang="en-US" sz="1600" dirty="0" smtClean="0"/>
          </a:p>
          <a:p>
            <a:endParaRPr lang="en-US" sz="800" dirty="0"/>
          </a:p>
          <a:p>
            <a:r>
              <a:rPr lang="en-US" sz="1600" dirty="0" smtClean="0"/>
              <a:t>Now in its 5</a:t>
            </a:r>
            <a:r>
              <a:rPr lang="en-US" sz="1600" baseline="30000" dirty="0" smtClean="0"/>
              <a:t>th</a:t>
            </a:r>
            <a:r>
              <a:rPr lang="en-US" sz="1600" dirty="0" smtClean="0"/>
              <a:t> generation, the </a:t>
            </a:r>
            <a:r>
              <a:rPr lang="en-US" sz="1600" b="1" dirty="0" err="1" smtClean="0">
                <a:solidFill>
                  <a:srgbClr val="CD0920"/>
                </a:solidFill>
              </a:rPr>
              <a:t>Surround</a:t>
            </a:r>
            <a:r>
              <a:rPr lang="en-US" sz="1600" dirty="0" err="1" smtClean="0"/>
              <a:t>Video</a:t>
            </a:r>
            <a:r>
              <a:rPr lang="en-US" sz="1400" baseline="70000" dirty="0">
                <a:solidFill>
                  <a:srgbClr val="262626"/>
                </a:solidFill>
                <a:cs typeface="Arial"/>
              </a:rPr>
              <a:t>®</a:t>
            </a:r>
            <a:r>
              <a:rPr lang="en-US" sz="1600" dirty="0" smtClean="0">
                <a:solidFill>
                  <a:schemeClr val="tx1">
                    <a:lumMod val="65000"/>
                    <a:lumOff val="35000"/>
                  </a:schemeClr>
                </a:solidFill>
              </a:rPr>
              <a:t> </a:t>
            </a:r>
            <a:r>
              <a:rPr lang="en-US" sz="1600" dirty="0" smtClean="0">
                <a:solidFill>
                  <a:srgbClr val="000000"/>
                </a:solidFill>
              </a:rPr>
              <a:t>Series has been upgraded with the latest features including STELLAR</a:t>
            </a:r>
            <a:r>
              <a:rPr lang="en-US" sz="1600" baseline="30000" dirty="0">
                <a:solidFill>
                  <a:srgbClr val="000000"/>
                </a:solidFill>
              </a:rPr>
              <a:t>™</a:t>
            </a:r>
            <a:r>
              <a:rPr lang="en-US" sz="1600" dirty="0" smtClean="0">
                <a:solidFill>
                  <a:srgbClr val="000000"/>
                </a:solidFill>
              </a:rPr>
              <a:t> low light technology.</a:t>
            </a:r>
            <a:endParaRPr lang="en-US" sz="2400" baseline="58000" dirty="0">
              <a:solidFill>
                <a:srgbClr val="000000"/>
              </a:solidFill>
              <a:latin typeface="Arial"/>
              <a:cs typeface="Arial"/>
            </a:endParaRPr>
          </a:p>
        </p:txBody>
      </p:sp>
      <p:sp>
        <p:nvSpPr>
          <p:cNvPr id="12" name="Title 6"/>
          <p:cNvSpPr>
            <a:spLocks noGrp="1"/>
          </p:cNvSpPr>
          <p:nvPr>
            <p:ph type="title"/>
          </p:nvPr>
        </p:nvSpPr>
        <p:spPr>
          <a:xfrm>
            <a:off x="152400" y="76200"/>
            <a:ext cx="7543800" cy="590550"/>
          </a:xfrm>
        </p:spPr>
        <p:txBody>
          <a:bodyPr/>
          <a:lstStyle/>
          <a:p>
            <a:r>
              <a:rPr lang="en-US" b="1" dirty="0" err="1">
                <a:solidFill>
                  <a:srgbClr val="E10209"/>
                </a:solidFill>
                <a:cs typeface="Arial"/>
              </a:rPr>
              <a:t>Surround</a:t>
            </a:r>
            <a:r>
              <a:rPr lang="en-US" dirty="0" err="1">
                <a:cs typeface="Arial"/>
              </a:rPr>
              <a:t>Video</a:t>
            </a:r>
            <a:r>
              <a:rPr lang="en-US" sz="1100" baseline="70000" dirty="0">
                <a:solidFill>
                  <a:srgbClr val="262626"/>
                </a:solidFill>
                <a:cs typeface="Arial"/>
              </a:rPr>
              <a:t>®</a:t>
            </a:r>
            <a:r>
              <a:rPr lang="en-US" dirty="0">
                <a:cs typeface="Arial"/>
              </a:rPr>
              <a:t> </a:t>
            </a:r>
            <a:r>
              <a:rPr lang="en-US" dirty="0" smtClean="0">
                <a:cs typeface="Arial"/>
              </a:rPr>
              <a:t>G5 </a:t>
            </a:r>
            <a:r>
              <a:rPr lang="en-US" dirty="0" smtClean="0"/>
              <a:t>Release Objective</a:t>
            </a:r>
            <a:endParaRPr lang="en-US" dirty="0"/>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2800" y="742950"/>
            <a:ext cx="1447800" cy="1528515"/>
          </a:xfrm>
          <a:prstGeom prst="rect">
            <a:avLst/>
          </a:prstGeom>
        </p:spPr>
      </p:pic>
      <p:pic>
        <p:nvPicPr>
          <p:cNvPr id="9" name="Picture 8" descr="Gen5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2038350"/>
            <a:ext cx="568252" cy="228600"/>
          </a:xfrm>
          <a:prstGeom prst="rect">
            <a:avLst/>
          </a:prstGeom>
        </p:spPr>
      </p:pic>
      <p:pic>
        <p:nvPicPr>
          <p:cNvPr id="16" name="Picture 15"/>
          <p:cNvPicPr>
            <a:picLocks noChangeAspect="1"/>
          </p:cNvPicPr>
          <p:nvPr/>
        </p:nvPicPr>
        <p:blipFill>
          <a:blip r:embed="rId5"/>
          <a:stretch>
            <a:fillRect/>
          </a:stretch>
        </p:blipFill>
        <p:spPr>
          <a:xfrm>
            <a:off x="148902" y="3850558"/>
            <a:ext cx="8908403" cy="1277431"/>
          </a:xfrm>
          <a:prstGeom prst="rect">
            <a:avLst/>
          </a:prstGeom>
        </p:spPr>
      </p:pic>
      <p:sp>
        <p:nvSpPr>
          <p:cNvPr id="17" name="TextBox 16"/>
          <p:cNvSpPr txBox="1"/>
          <p:nvPr/>
        </p:nvSpPr>
        <p:spPr>
          <a:xfrm>
            <a:off x="162895" y="3641923"/>
            <a:ext cx="1904074" cy="246221"/>
          </a:xfrm>
          <a:prstGeom prst="rect">
            <a:avLst/>
          </a:prstGeom>
          <a:noFill/>
        </p:spPr>
        <p:txBody>
          <a:bodyPr wrap="none" rtlCol="0">
            <a:spAutoFit/>
          </a:bodyPr>
          <a:lstStyle/>
          <a:p>
            <a:r>
              <a:rPr lang="en-US" sz="1000" b="1" dirty="0" smtClean="0"/>
              <a:t>A Rich Innovation of History</a:t>
            </a:r>
            <a:endParaRPr lang="en-US" sz="1000" b="1" dirty="0"/>
          </a:p>
        </p:txBody>
      </p:sp>
      <p:cxnSp>
        <p:nvCxnSpPr>
          <p:cNvPr id="21" name="Straight Connector 20"/>
          <p:cNvCxnSpPr/>
          <p:nvPr/>
        </p:nvCxnSpPr>
        <p:spPr>
          <a:xfrm>
            <a:off x="228600" y="3867150"/>
            <a:ext cx="8763000"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5" name="Content Placeholder 2"/>
          <p:cNvSpPr txBox="1">
            <a:spLocks/>
          </p:cNvSpPr>
          <p:nvPr/>
        </p:nvSpPr>
        <p:spPr>
          <a:xfrm>
            <a:off x="304800" y="2114550"/>
            <a:ext cx="4876800" cy="1600200"/>
          </a:xfrm>
          <a:prstGeom prst="rect">
            <a:avLst/>
          </a:prstGeom>
        </p:spPr>
        <p:txBody>
          <a:bodyPr vert="horz" lIns="91440" tIns="45720" rIns="91440" bIns="45720" numCol="1" rtlCol="0">
            <a:noAutofit/>
          </a:bodyPr>
          <a:lstStyle>
            <a:lvl1pPr marL="285750" indent="-171450" algn="l" defTabSz="914400" rtl="0" eaLnBrk="1" latinLnBrk="0" hangingPunct="1">
              <a:lnSpc>
                <a:spcPct val="120000"/>
              </a:lnSpc>
              <a:spcBef>
                <a:spcPct val="20000"/>
              </a:spcBef>
              <a:buClr>
                <a:srgbClr val="E10209"/>
              </a:buClr>
              <a:buSzPct val="100000"/>
              <a:buFont typeface="Arial"/>
              <a:buChar char="•"/>
              <a:tabLst/>
              <a:defRPr sz="16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5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40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300" kern="1200" baseline="0">
                <a:solidFill>
                  <a:schemeClr val="tx1">
                    <a:lumMod val="75000"/>
                    <a:lumOff val="25000"/>
                  </a:schemeClr>
                </a:solidFill>
                <a:latin typeface="Arial" pitchFamily="34" charset="0"/>
                <a:ea typeface="+mn-ea"/>
                <a:cs typeface="+mn-cs"/>
              </a:defRPr>
            </a:lvl4pPr>
            <a:lvl5pPr marL="2000250" marR="0" indent="-171450" algn="l" defTabSz="914400" rtl="0" eaLnBrk="1" fontAlgn="auto" latinLnBrk="0" hangingPunct="1">
              <a:lnSpc>
                <a:spcPct val="120000"/>
              </a:lnSpc>
              <a:spcBef>
                <a:spcPct val="20000"/>
              </a:spcBef>
              <a:spcAft>
                <a:spcPts val="0"/>
              </a:spcAft>
              <a:buClrTx/>
              <a:buSzTx/>
              <a:buFont typeface="Arial"/>
              <a:buChar char="•"/>
              <a:tabLst/>
              <a:defRPr sz="120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1150" kern="1200" baseline="0">
                <a:solidFill>
                  <a:schemeClr val="tx1">
                    <a:lumMod val="85000"/>
                    <a:lumOff val="15000"/>
                  </a:schemeClr>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1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marL="114300" indent="0">
              <a:buClr>
                <a:srgbClr val="CD0920"/>
              </a:buClr>
              <a:buNone/>
            </a:pPr>
            <a:r>
              <a:rPr lang="en-US" sz="1200" b="1" dirty="0" smtClean="0">
                <a:solidFill>
                  <a:schemeClr val="tx1"/>
                </a:solidFill>
                <a:ea typeface="+mj-ea"/>
                <a:cs typeface="+mj-cs"/>
              </a:rPr>
              <a:t>New </a:t>
            </a:r>
            <a:r>
              <a:rPr lang="en-US" sz="1200" b="1" dirty="0" err="1" smtClean="0">
                <a:solidFill>
                  <a:srgbClr val="CD0920"/>
                </a:solidFill>
                <a:ea typeface="+mj-ea"/>
                <a:cs typeface="+mj-cs"/>
              </a:rPr>
              <a:t>Surround</a:t>
            </a:r>
            <a:r>
              <a:rPr lang="en-US" sz="1200" b="1" dirty="0" err="1" smtClean="0">
                <a:solidFill>
                  <a:schemeClr val="tx1">
                    <a:lumMod val="85000"/>
                    <a:lumOff val="15000"/>
                  </a:schemeClr>
                </a:solidFill>
                <a:ea typeface="+mj-ea"/>
                <a:cs typeface="+mj-cs"/>
              </a:rPr>
              <a:t>Video</a:t>
            </a:r>
            <a:r>
              <a:rPr lang="en-US" sz="1200" baseline="70000" dirty="0">
                <a:solidFill>
                  <a:srgbClr val="262626"/>
                </a:solidFill>
                <a:cs typeface="Arial"/>
              </a:rPr>
              <a:t>®</a:t>
            </a:r>
            <a:r>
              <a:rPr lang="en-US" sz="1200" b="1" dirty="0" smtClean="0">
                <a:solidFill>
                  <a:schemeClr val="tx1">
                    <a:lumMod val="85000"/>
                    <a:lumOff val="15000"/>
                  </a:schemeClr>
                </a:solidFill>
                <a:ea typeface="+mj-ea"/>
                <a:cs typeface="+mj-cs"/>
              </a:rPr>
              <a:t> G5 Features:</a:t>
            </a:r>
          </a:p>
          <a:p>
            <a:r>
              <a:rPr lang="en-US" sz="1200" dirty="0" smtClean="0"/>
              <a:t>Remote Focus </a:t>
            </a:r>
          </a:p>
          <a:p>
            <a:r>
              <a:rPr lang="en-US" sz="1200" dirty="0" smtClean="0"/>
              <a:t>P</a:t>
            </a:r>
            <a:r>
              <a:rPr lang="en-US" sz="1200" dirty="0"/>
              <a:t>-Iris </a:t>
            </a:r>
            <a:r>
              <a:rPr lang="en-US" sz="1200" dirty="0" smtClean="0"/>
              <a:t>Control Lenses </a:t>
            </a:r>
          </a:p>
          <a:p>
            <a:r>
              <a:rPr lang="en-US" sz="1200" dirty="0" smtClean="0"/>
              <a:t>STELLAR</a:t>
            </a:r>
            <a:r>
              <a:rPr lang="en-US" sz="1200" baseline="30000" dirty="0"/>
              <a:t>™</a:t>
            </a:r>
            <a:r>
              <a:rPr lang="en-US" sz="1200" dirty="0"/>
              <a:t> </a:t>
            </a:r>
            <a:r>
              <a:rPr lang="en-US" sz="1200" dirty="0" smtClean="0"/>
              <a:t>Technology on 5MP Models (4 x 1.2MP sensors)</a:t>
            </a:r>
          </a:p>
          <a:p>
            <a:r>
              <a:rPr lang="en-US" sz="1200" dirty="0" smtClean="0"/>
              <a:t>Faster Frame Rates</a:t>
            </a:r>
          </a:p>
        </p:txBody>
      </p:sp>
    </p:spTree>
    <p:extLst>
      <p:ext uri="{BB962C8B-B14F-4D97-AF65-F5344CB8AC3E}">
        <p14:creationId xmlns:p14="http://schemas.microsoft.com/office/powerpoint/2010/main" val="239376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10"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7" name="TextBox 6">
            <a:hlinkClick r:id="rId11" action="ppaction://hlinksldjump"/>
          </p:cNvPr>
          <p:cNvSpPr txBox="1">
            <a:spLocks noChangeArrowheads="1"/>
          </p:cNvSpPr>
          <p:nvPr>
            <p:custDataLst>
              <p:tags r:id="rId1"/>
            </p:custDataLst>
          </p:nvPr>
        </p:nvSpPr>
        <p:spPr bwMode="auto">
          <a:xfrm>
            <a:off x="516261" y="255004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Applications </a:t>
            </a:r>
            <a:endParaRPr lang="en-US" dirty="0">
              <a:solidFill>
                <a:schemeClr val="bg1"/>
              </a:solidFill>
            </a:endParaRPr>
          </a:p>
        </p:txBody>
      </p:sp>
      <p:sp>
        <p:nvSpPr>
          <p:cNvPr id="9" name="TextBox 13000">
            <a:hlinkClick r:id="rId12" action="ppaction://hlinksldjump"/>
          </p:cNvPr>
          <p:cNvSpPr txBox="1">
            <a:spLocks noChangeArrowheads="1"/>
          </p:cNvSpPr>
          <p:nvPr>
            <p:custDataLst>
              <p:tags r:id="rId2"/>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smtClean="0">
                <a:solidFill>
                  <a:schemeClr val="bg1"/>
                </a:solidFill>
              </a:rPr>
              <a:t>Product Introduction</a:t>
            </a:r>
            <a:endParaRPr lang="en-US" dirty="0">
              <a:solidFill>
                <a:schemeClr val="bg1"/>
              </a:solidFill>
            </a:endParaRPr>
          </a:p>
        </p:txBody>
      </p:sp>
      <p:sp>
        <p:nvSpPr>
          <p:cNvPr id="13" name="TextBox 12">
            <a:hlinkClick r:id="rId13" action="ppaction://hlinksldjump"/>
          </p:cNvPr>
          <p:cNvSpPr txBox="1">
            <a:spLocks noChangeArrowheads="1"/>
          </p:cNvSpPr>
          <p:nvPr>
            <p:custDataLst>
              <p:tags r:id="rId3"/>
            </p:custDataLst>
          </p:nvPr>
        </p:nvSpPr>
        <p:spPr bwMode="auto">
          <a:xfrm>
            <a:off x="513960" y="1544290"/>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4" action="ppaction://hlinksldjump"/>
          </p:cNvPr>
          <p:cNvSpPr txBox="1">
            <a:spLocks noChangeArrowheads="1"/>
          </p:cNvSpPr>
          <p:nvPr>
            <p:custDataLst>
              <p:tags r:id="rId4"/>
            </p:custDataLst>
          </p:nvPr>
        </p:nvSpPr>
        <p:spPr bwMode="auto">
          <a:xfrm>
            <a:off x="516261" y="3079749"/>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rId15" action="ppaction://hlinksldjump"/>
          </p:cNvPr>
          <p:cNvSpPr txBox="1">
            <a:spLocks noChangeArrowheads="1"/>
          </p:cNvSpPr>
          <p:nvPr>
            <p:custDataLst>
              <p:tags r:id="rId5"/>
            </p:custDataLst>
          </p:nvPr>
        </p:nvSpPr>
        <p:spPr bwMode="auto">
          <a:xfrm>
            <a:off x="516261" y="3583805"/>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6" action="ppaction://hlinksldjump"/>
          </p:cNvPr>
          <p:cNvSpPr txBox="1">
            <a:spLocks noChangeArrowheads="1"/>
          </p:cNvSpPr>
          <p:nvPr>
            <p:custDataLst>
              <p:tags r:id="rId6"/>
            </p:custDataLst>
          </p:nvPr>
        </p:nvSpPr>
        <p:spPr bwMode="auto">
          <a:xfrm>
            <a:off x="516260" y="2049314"/>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7" name="Picture 16" descr="Gen5_logo.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80348" y="3181350"/>
            <a:ext cx="568252" cy="228600"/>
          </a:xfrm>
          <a:prstGeom prst="rect">
            <a:avLst/>
          </a:prstGeom>
        </p:spPr>
      </p:pic>
      <p:pic>
        <p:nvPicPr>
          <p:cNvPr id="18" name="Picture 17"/>
          <p:cNvPicPr>
            <a:picLocks noChangeAspect="1"/>
          </p:cNvPicPr>
          <p:nvPr/>
        </p:nvPicPr>
        <p:blipFill>
          <a:blip r:embed="rId18"/>
          <a:stretch>
            <a:fillRect/>
          </a:stretch>
        </p:blipFill>
        <p:spPr>
          <a:xfrm>
            <a:off x="4953000" y="532869"/>
            <a:ext cx="2743200" cy="2896132"/>
          </a:xfrm>
          <a:prstGeom prst="rect">
            <a:avLst/>
          </a:prstGeom>
        </p:spPr>
      </p:pic>
    </p:spTree>
    <p:extLst>
      <p:ext uri="{BB962C8B-B14F-4D97-AF65-F5344CB8AC3E}">
        <p14:creationId xmlns:p14="http://schemas.microsoft.com/office/powerpoint/2010/main" val="25961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152400" y="76200"/>
            <a:ext cx="7543800" cy="590550"/>
          </a:xfrm>
        </p:spPr>
        <p:txBody>
          <a:bodyPr/>
          <a:lstStyle/>
          <a:p>
            <a:r>
              <a:rPr lang="en-US" b="1" dirty="0" err="1" smtClean="0">
                <a:solidFill>
                  <a:srgbClr val="E10209"/>
                </a:solidFill>
                <a:cs typeface="Arial"/>
              </a:rPr>
              <a:t>Surround</a:t>
            </a:r>
            <a:r>
              <a:rPr lang="en-US" dirty="0" err="1" smtClean="0">
                <a:solidFill>
                  <a:srgbClr val="262626"/>
                </a:solidFill>
                <a:cs typeface="Arial"/>
              </a:rPr>
              <a:t>Video</a:t>
            </a:r>
            <a:r>
              <a:rPr lang="en-US" sz="1100" baseline="70000" dirty="0">
                <a:solidFill>
                  <a:srgbClr val="262626"/>
                </a:solidFill>
                <a:latin typeface="Arial"/>
                <a:cs typeface="Arial"/>
              </a:rPr>
              <a:t>®</a:t>
            </a:r>
            <a:r>
              <a:rPr lang="en-US" dirty="0">
                <a:solidFill>
                  <a:srgbClr val="262626"/>
                </a:solidFill>
                <a:cs typeface="Arial"/>
              </a:rPr>
              <a:t> </a:t>
            </a:r>
            <a:r>
              <a:rPr lang="en-US" dirty="0" smtClean="0"/>
              <a:t>Product Series Matrix</a:t>
            </a:r>
            <a:endParaRPr lang="en-US" dirty="0"/>
          </a:p>
        </p:txBody>
      </p:sp>
      <p:sp>
        <p:nvSpPr>
          <p:cNvPr id="11" name="Rounded Rectangle 10"/>
          <p:cNvSpPr/>
          <p:nvPr/>
        </p:nvSpPr>
        <p:spPr>
          <a:xfrm>
            <a:off x="76200" y="742950"/>
            <a:ext cx="6934200" cy="432435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134" y="763293"/>
            <a:ext cx="6530666" cy="4018257"/>
          </a:xfrm>
          <a:prstGeom prst="rect">
            <a:avLst/>
          </a:prstGeom>
        </p:spPr>
      </p:pic>
      <p:sp>
        <p:nvSpPr>
          <p:cNvPr id="3" name="Rectangle 2"/>
          <p:cNvSpPr/>
          <p:nvPr/>
        </p:nvSpPr>
        <p:spPr>
          <a:xfrm>
            <a:off x="2458088" y="833919"/>
            <a:ext cx="1078223" cy="6096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1" y="828996"/>
            <a:ext cx="609600" cy="6096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14646" y="828996"/>
            <a:ext cx="542998" cy="6096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459977" y="1962150"/>
            <a:ext cx="1078223" cy="152399"/>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0" y="1885950"/>
            <a:ext cx="594776" cy="3048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ight Arrow 1"/>
          <p:cNvSpPr/>
          <p:nvPr/>
        </p:nvSpPr>
        <p:spPr>
          <a:xfrm>
            <a:off x="2286000" y="1970790"/>
            <a:ext cx="152400" cy="130800"/>
          </a:xfrm>
          <a:prstGeom prst="rightArrow">
            <a:avLst/>
          </a:prstGeom>
          <a:solidFill>
            <a:srgbClr val="ED1C24"/>
          </a:solidFill>
          <a:ln w="31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4335156" y="1983750"/>
            <a:ext cx="228600" cy="95999"/>
          </a:xfrm>
          <a:prstGeom prst="rightArrow">
            <a:avLst/>
          </a:prstGeom>
          <a:solidFill>
            <a:srgbClr val="ED1C24"/>
          </a:solidFill>
          <a:ln w="31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Brace 4"/>
          <p:cNvSpPr/>
          <p:nvPr/>
        </p:nvSpPr>
        <p:spPr>
          <a:xfrm>
            <a:off x="2209800" y="1962150"/>
            <a:ext cx="76200" cy="152400"/>
          </a:xfrm>
          <a:prstGeom prst="rightBrace">
            <a:avLst/>
          </a:prstGeom>
          <a:solidFill>
            <a:srgbClr val="ED1C24"/>
          </a:solidFill>
          <a:ln w="3175" cmpd="sng">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p:cNvSpPr/>
          <p:nvPr/>
        </p:nvSpPr>
        <p:spPr>
          <a:xfrm>
            <a:off x="4275840" y="1916190"/>
            <a:ext cx="76200" cy="228600"/>
          </a:xfrm>
          <a:prstGeom prst="rightBrace">
            <a:avLst/>
          </a:prstGeom>
          <a:solidFill>
            <a:srgbClr val="ED1C24"/>
          </a:solidFill>
          <a:ln w="3175" cmpd="sng">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4315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10"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7" name="TextBox 6">
            <a:hlinkClick r:id="rId11" action="ppaction://hlinksldjump"/>
          </p:cNvPr>
          <p:cNvSpPr txBox="1">
            <a:spLocks noChangeArrowheads="1"/>
          </p:cNvSpPr>
          <p:nvPr>
            <p:custDataLst>
              <p:tags r:id="rId1"/>
            </p:custDataLst>
          </p:nvPr>
        </p:nvSpPr>
        <p:spPr bwMode="auto">
          <a:xfrm>
            <a:off x="516261" y="255004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Applications </a:t>
            </a:r>
            <a:endParaRPr lang="en-US" dirty="0">
              <a:solidFill>
                <a:schemeClr val="bg1"/>
              </a:solidFill>
            </a:endParaRPr>
          </a:p>
        </p:txBody>
      </p:sp>
      <p:sp>
        <p:nvSpPr>
          <p:cNvPr id="9" name="TextBox 13000">
            <a:hlinkClick r:id="rId12" action="ppaction://hlinksldjump"/>
          </p:cNvPr>
          <p:cNvSpPr txBox="1">
            <a:spLocks noChangeArrowheads="1"/>
          </p:cNvSpPr>
          <p:nvPr>
            <p:custDataLst>
              <p:tags r:id="rId2"/>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smtClean="0">
                <a:solidFill>
                  <a:schemeClr val="bg1"/>
                </a:solidFill>
              </a:rPr>
              <a:t>Product Introduction</a:t>
            </a:r>
            <a:endParaRPr lang="en-US" dirty="0">
              <a:solidFill>
                <a:schemeClr val="bg1"/>
              </a:solidFill>
            </a:endParaRPr>
          </a:p>
        </p:txBody>
      </p:sp>
      <p:sp>
        <p:nvSpPr>
          <p:cNvPr id="13" name="TextBox 12">
            <a:hlinkClick r:id="rId13" action="ppaction://hlinksldjump"/>
          </p:cNvPr>
          <p:cNvSpPr txBox="1">
            <a:spLocks noChangeArrowheads="1"/>
          </p:cNvSpPr>
          <p:nvPr>
            <p:custDataLst>
              <p:tags r:id="rId3"/>
            </p:custDataLst>
          </p:nvPr>
        </p:nvSpPr>
        <p:spPr bwMode="auto">
          <a:xfrm>
            <a:off x="513960" y="154429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4" action="ppaction://hlinksldjump"/>
          </p:cNvPr>
          <p:cNvSpPr txBox="1">
            <a:spLocks noChangeArrowheads="1"/>
          </p:cNvSpPr>
          <p:nvPr>
            <p:custDataLst>
              <p:tags r:id="rId4"/>
            </p:custDataLst>
          </p:nvPr>
        </p:nvSpPr>
        <p:spPr bwMode="auto">
          <a:xfrm>
            <a:off x="516261" y="308821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rId15" action="ppaction://hlinksldjump"/>
          </p:cNvPr>
          <p:cNvSpPr txBox="1">
            <a:spLocks noChangeArrowheads="1"/>
          </p:cNvSpPr>
          <p:nvPr>
            <p:custDataLst>
              <p:tags r:id="rId5"/>
            </p:custDataLst>
          </p:nvPr>
        </p:nvSpPr>
        <p:spPr bwMode="auto">
          <a:xfrm>
            <a:off x="516261" y="3592272"/>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4" action="ppaction://hlinksldjump"/>
          </p:cNvPr>
          <p:cNvSpPr txBox="1">
            <a:spLocks noChangeArrowheads="1"/>
          </p:cNvSpPr>
          <p:nvPr>
            <p:custDataLst>
              <p:tags r:id="rId6"/>
            </p:custDataLst>
          </p:nvPr>
        </p:nvSpPr>
        <p:spPr bwMode="auto">
          <a:xfrm>
            <a:off x="516260" y="2049314"/>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7" name="Picture 16" descr="Gen5_logo.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80348" y="3181350"/>
            <a:ext cx="568252" cy="228600"/>
          </a:xfrm>
          <a:prstGeom prst="rect">
            <a:avLst/>
          </a:prstGeom>
        </p:spPr>
      </p:pic>
      <p:pic>
        <p:nvPicPr>
          <p:cNvPr id="19" name="Picture 18"/>
          <p:cNvPicPr>
            <a:picLocks noChangeAspect="1"/>
          </p:cNvPicPr>
          <p:nvPr/>
        </p:nvPicPr>
        <p:blipFill>
          <a:blip r:embed="rId17"/>
          <a:stretch>
            <a:fillRect/>
          </a:stretch>
        </p:blipFill>
        <p:spPr>
          <a:xfrm>
            <a:off x="4953000" y="532869"/>
            <a:ext cx="2743200" cy="2896132"/>
          </a:xfrm>
          <a:prstGeom prst="rect">
            <a:avLst/>
          </a:prstGeom>
        </p:spPr>
      </p:pic>
    </p:spTree>
    <p:extLst>
      <p:ext uri="{BB962C8B-B14F-4D97-AF65-F5344CB8AC3E}">
        <p14:creationId xmlns:p14="http://schemas.microsoft.com/office/powerpoint/2010/main" val="75651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4294967295"/>
          </p:nvPr>
        </p:nvSpPr>
        <p:spPr>
          <a:xfrm>
            <a:off x="228600" y="650112"/>
            <a:ext cx="4038600" cy="4360038"/>
          </a:xfrm>
          <a:prstGeom prst="rect">
            <a:avLst/>
          </a:prstGeom>
        </p:spPr>
        <p:txBody>
          <a:bodyPr>
            <a:noAutofit/>
          </a:bodyPr>
          <a:lstStyle/>
          <a:p>
            <a:pPr marL="114300" indent="0">
              <a:lnSpc>
                <a:spcPct val="130000"/>
              </a:lnSpc>
              <a:buNone/>
            </a:pPr>
            <a:r>
              <a:rPr lang="en-US" sz="2400" b="1" dirty="0" err="1" smtClean="0">
                <a:solidFill>
                  <a:srgbClr val="E10209"/>
                </a:solidFill>
                <a:cs typeface="Arial"/>
              </a:rPr>
              <a:t>Surround</a:t>
            </a:r>
            <a:r>
              <a:rPr lang="en-US" sz="2400" dirty="0" err="1" smtClean="0">
                <a:solidFill>
                  <a:srgbClr val="262626"/>
                </a:solidFill>
                <a:cs typeface="Arial"/>
              </a:rPr>
              <a:t>Video</a:t>
            </a:r>
            <a:r>
              <a:rPr lang="en-US" sz="1400" baseline="70000" dirty="0">
                <a:solidFill>
                  <a:srgbClr val="262626"/>
                </a:solidFill>
                <a:latin typeface="Arial"/>
                <a:cs typeface="Arial"/>
              </a:rPr>
              <a:t>®</a:t>
            </a:r>
            <a:r>
              <a:rPr lang="en-US" sz="2400" dirty="0" smtClean="0">
                <a:solidFill>
                  <a:srgbClr val="262626"/>
                </a:solidFill>
                <a:cs typeface="Arial"/>
              </a:rPr>
              <a:t> G5</a:t>
            </a:r>
            <a:endParaRPr lang="en-US" sz="2400" dirty="0">
              <a:solidFill>
                <a:srgbClr val="262626"/>
              </a:solidFill>
              <a:cs typeface="Arial"/>
            </a:endParaRPr>
          </a:p>
          <a:p>
            <a:pPr marL="114300" indent="0">
              <a:lnSpc>
                <a:spcPct val="50000"/>
              </a:lnSpc>
              <a:buClr>
                <a:srgbClr val="CD0920"/>
              </a:buClr>
              <a:buNone/>
            </a:pPr>
            <a:r>
              <a:rPr lang="en-US" b="1" dirty="0" smtClean="0"/>
              <a:t> </a:t>
            </a:r>
          </a:p>
          <a:p>
            <a:pPr marL="114300" indent="0">
              <a:lnSpc>
                <a:spcPct val="70000"/>
              </a:lnSpc>
              <a:buClr>
                <a:srgbClr val="CD0920"/>
              </a:buClr>
              <a:buNone/>
            </a:pPr>
            <a:r>
              <a:rPr lang="en-US" sz="1400" b="1" dirty="0" smtClean="0"/>
              <a:t>Series Features:</a:t>
            </a:r>
            <a:endParaRPr lang="en-US" sz="1200" b="1" dirty="0" smtClean="0">
              <a:latin typeface="+mn-lt"/>
            </a:endParaRPr>
          </a:p>
          <a:p>
            <a:pPr>
              <a:lnSpc>
                <a:spcPct val="110000"/>
              </a:lnSpc>
            </a:pPr>
            <a:r>
              <a:rPr lang="en-US" sz="1100" dirty="0"/>
              <a:t>5–20MP Models</a:t>
            </a:r>
          </a:p>
          <a:p>
            <a:pPr>
              <a:lnSpc>
                <a:spcPct val="110000"/>
              </a:lnSpc>
            </a:pPr>
            <a:r>
              <a:rPr lang="en-US" sz="1100" dirty="0" smtClean="0"/>
              <a:t>Individual or Seamless Situational Awareness</a:t>
            </a:r>
          </a:p>
          <a:p>
            <a:pPr>
              <a:lnSpc>
                <a:spcPct val="110000"/>
              </a:lnSpc>
            </a:pPr>
            <a:r>
              <a:rPr lang="en-US" sz="1100" dirty="0" smtClean="0"/>
              <a:t>True </a:t>
            </a:r>
            <a:r>
              <a:rPr lang="en-US" sz="1100" dirty="0"/>
              <a:t>Day/Night </a:t>
            </a:r>
            <a:r>
              <a:rPr lang="en-US" sz="1100" dirty="0" smtClean="0"/>
              <a:t>with </a:t>
            </a:r>
            <a:r>
              <a:rPr lang="en-US" sz="1100" dirty="0"/>
              <a:t>Mechanical IR Cut Filter</a:t>
            </a:r>
          </a:p>
          <a:p>
            <a:pPr>
              <a:lnSpc>
                <a:spcPct val="110000"/>
              </a:lnSpc>
            </a:pPr>
            <a:r>
              <a:rPr lang="en-US" sz="1100" dirty="0" smtClean="0"/>
              <a:t>Dual </a:t>
            </a:r>
            <a:r>
              <a:rPr lang="en-US" sz="1100" dirty="0"/>
              <a:t>Encoder H.264/MJPEG</a:t>
            </a:r>
          </a:p>
          <a:p>
            <a:pPr>
              <a:lnSpc>
                <a:spcPct val="110000"/>
              </a:lnSpc>
            </a:pPr>
            <a:r>
              <a:rPr lang="en-US" sz="1100" dirty="0" smtClean="0"/>
              <a:t>Privacy </a:t>
            </a:r>
            <a:r>
              <a:rPr lang="en-US" sz="1100" dirty="0"/>
              <a:t>Mask, Motion Detection, Flexible Cropping, Bit Rate </a:t>
            </a:r>
            <a:r>
              <a:rPr lang="en-US" sz="1100" dirty="0" smtClean="0"/>
              <a:t>Control, Multi</a:t>
            </a:r>
            <a:r>
              <a:rPr lang="en-US" sz="1100" dirty="0"/>
              <a:t>-</a:t>
            </a:r>
            <a:r>
              <a:rPr lang="en-US" sz="1100" dirty="0" smtClean="0"/>
              <a:t>Streaming, Forensic Zooming</a:t>
            </a:r>
            <a:endParaRPr lang="en-US" sz="1100" dirty="0"/>
          </a:p>
          <a:p>
            <a:pPr>
              <a:lnSpc>
                <a:spcPct val="110000"/>
              </a:lnSpc>
            </a:pPr>
            <a:r>
              <a:rPr lang="da-DK" sz="1100" dirty="0" err="1" smtClean="0"/>
              <a:t>Four</a:t>
            </a:r>
            <a:r>
              <a:rPr lang="da-DK" sz="1100" dirty="0" smtClean="0"/>
              <a:t> Integrated Remote Focus </a:t>
            </a:r>
            <a:r>
              <a:rPr lang="da-DK" sz="1100" dirty="0" err="1"/>
              <a:t>Motorized</a:t>
            </a:r>
            <a:r>
              <a:rPr lang="da-DK" sz="1100" dirty="0"/>
              <a:t> P-Iris </a:t>
            </a:r>
            <a:r>
              <a:rPr lang="da-DK" sz="1100" dirty="0" err="1" smtClean="0"/>
              <a:t>Lenses</a:t>
            </a:r>
            <a:r>
              <a:rPr lang="da-DK" sz="1100" dirty="0" smtClean="0"/>
              <a:t> </a:t>
            </a:r>
          </a:p>
          <a:p>
            <a:pPr>
              <a:lnSpc>
                <a:spcPct val="110000"/>
              </a:lnSpc>
            </a:pPr>
            <a:r>
              <a:rPr lang="en-US" sz="1100" dirty="0" err="1"/>
              <a:t>PoE</a:t>
            </a:r>
            <a:r>
              <a:rPr lang="en-US" sz="1100" dirty="0"/>
              <a:t> and Auxiliary Power: 12–48V DC/24V </a:t>
            </a:r>
            <a:r>
              <a:rPr lang="en-US" sz="1100" dirty="0" smtClean="0"/>
              <a:t>AC</a:t>
            </a:r>
            <a:endParaRPr lang="da-DK" sz="1100" dirty="0" smtClean="0"/>
          </a:p>
          <a:p>
            <a:pPr>
              <a:lnSpc>
                <a:spcPct val="110000"/>
              </a:lnSpc>
            </a:pPr>
            <a:r>
              <a:rPr lang="en-US" sz="1100" dirty="0" smtClean="0"/>
              <a:t>Easily </a:t>
            </a:r>
            <a:r>
              <a:rPr lang="en-US" sz="1100" dirty="0"/>
              <a:t>Adjustable 2-Axis Camera Gimbal with 360° Pan and 90° Tilt</a:t>
            </a:r>
          </a:p>
          <a:p>
            <a:pPr>
              <a:lnSpc>
                <a:spcPct val="110000"/>
              </a:lnSpc>
            </a:pPr>
            <a:r>
              <a:rPr lang="en-US" sz="1100" dirty="0" smtClean="0"/>
              <a:t>+</a:t>
            </a:r>
            <a:r>
              <a:rPr lang="en-US" sz="1100" dirty="0"/>
              <a:t>/- 5° Electrical Vertical Alignment to Locate Each Sensor Position</a:t>
            </a:r>
          </a:p>
          <a:p>
            <a:pPr>
              <a:lnSpc>
                <a:spcPct val="110000"/>
              </a:lnSpc>
            </a:pPr>
            <a:r>
              <a:rPr lang="en-US" sz="1100" dirty="0" smtClean="0"/>
              <a:t>Indoor/Outdoor </a:t>
            </a:r>
            <a:r>
              <a:rPr lang="en-US" sz="1100" dirty="0"/>
              <a:t>Rated IP66 </a:t>
            </a:r>
            <a:endParaRPr lang="en-US" sz="1100" dirty="0" smtClean="0"/>
          </a:p>
          <a:p>
            <a:pPr>
              <a:lnSpc>
                <a:spcPct val="110000"/>
              </a:lnSpc>
            </a:pPr>
            <a:r>
              <a:rPr lang="en-US" sz="1100" dirty="0" smtClean="0"/>
              <a:t>IK</a:t>
            </a:r>
            <a:r>
              <a:rPr lang="en-US" sz="1100" dirty="0"/>
              <a:t>-10 Impact-Resistant </a:t>
            </a:r>
            <a:endParaRPr lang="en-US" sz="1100" dirty="0" smtClean="0"/>
          </a:p>
          <a:p>
            <a:pPr>
              <a:lnSpc>
                <a:spcPct val="110000"/>
              </a:lnSpc>
            </a:pPr>
            <a:r>
              <a:rPr lang="en-US" sz="1100" dirty="0" smtClean="0"/>
              <a:t>Reduced </a:t>
            </a:r>
            <a:r>
              <a:rPr lang="en-US" sz="1100" dirty="0"/>
              <a:t>Overall System </a:t>
            </a:r>
            <a:r>
              <a:rPr lang="en-US" sz="1100" dirty="0" smtClean="0"/>
              <a:t>Cost</a:t>
            </a:r>
            <a:endParaRPr lang="da-DK" sz="1100" dirty="0"/>
          </a:p>
          <a:p>
            <a:endParaRPr lang="da-DK" sz="1100" dirty="0"/>
          </a:p>
          <a:p>
            <a:endParaRPr lang="da-DK" sz="1200" dirty="0"/>
          </a:p>
        </p:txBody>
      </p:sp>
      <p:sp>
        <p:nvSpPr>
          <p:cNvPr id="4" name="Content Placeholder 2"/>
          <p:cNvSpPr txBox="1">
            <a:spLocks/>
          </p:cNvSpPr>
          <p:nvPr/>
        </p:nvSpPr>
        <p:spPr>
          <a:xfrm>
            <a:off x="4267200" y="1251450"/>
            <a:ext cx="2743200" cy="33015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buNone/>
            </a:pPr>
            <a:r>
              <a:rPr lang="da-DK" sz="1400" b="1" dirty="0" smtClean="0"/>
              <a:t>Model Dependent Features:</a:t>
            </a:r>
          </a:p>
          <a:p>
            <a:pPr>
              <a:lnSpc>
                <a:spcPct val="110000"/>
              </a:lnSpc>
            </a:pPr>
            <a:r>
              <a:rPr lang="en-US" sz="1100" b="1" dirty="0" smtClean="0">
                <a:solidFill>
                  <a:srgbClr val="ED1C24"/>
                </a:solidFill>
              </a:rPr>
              <a:t>STELLAR</a:t>
            </a:r>
            <a:r>
              <a:rPr lang="en-US" sz="1100" baseline="30000" dirty="0" smtClean="0"/>
              <a:t>™ </a:t>
            </a:r>
            <a:r>
              <a:rPr lang="en-US" sz="1100" dirty="0" smtClean="0"/>
              <a:t>Technology on the 5MP Model</a:t>
            </a:r>
          </a:p>
          <a:p>
            <a:pPr>
              <a:lnSpc>
                <a:spcPct val="110000"/>
              </a:lnSpc>
            </a:pPr>
            <a:r>
              <a:rPr lang="en-US" sz="1100" dirty="0" smtClean="0"/>
              <a:t>True </a:t>
            </a:r>
            <a:r>
              <a:rPr lang="en-US" sz="1100" dirty="0"/>
              <a:t>WDR up to 100dB </a:t>
            </a:r>
            <a:r>
              <a:rPr lang="en-US" sz="1100" dirty="0" smtClean="0"/>
              <a:t>on 12MP Models</a:t>
            </a:r>
          </a:p>
          <a:p>
            <a:pPr>
              <a:lnSpc>
                <a:spcPct val="110000"/>
              </a:lnSpc>
            </a:pPr>
            <a:r>
              <a:rPr lang="en-US" sz="1100" dirty="0" smtClean="0"/>
              <a:t>Binning </a:t>
            </a:r>
            <a:r>
              <a:rPr lang="en-US" sz="1100" dirty="0"/>
              <a:t>Mode for Strong Low Light Performance on </a:t>
            </a:r>
            <a:r>
              <a:rPr lang="en-US" sz="1100" dirty="0" smtClean="0"/>
              <a:t>12MP and 20MP Models</a:t>
            </a:r>
            <a:endParaRPr lang="en-US" sz="1100" b="1" dirty="0"/>
          </a:p>
        </p:txBody>
      </p:sp>
      <p:sp>
        <p:nvSpPr>
          <p:cNvPr id="8" name="Title 6"/>
          <p:cNvSpPr>
            <a:spLocks noGrp="1"/>
          </p:cNvSpPr>
          <p:nvPr>
            <p:ph type="title"/>
          </p:nvPr>
        </p:nvSpPr>
        <p:spPr>
          <a:xfrm>
            <a:off x="152400" y="76200"/>
            <a:ext cx="7543800" cy="590550"/>
          </a:xfrm>
        </p:spPr>
        <p:txBody>
          <a:bodyPr/>
          <a:lstStyle/>
          <a:p>
            <a:r>
              <a:rPr lang="en-US" dirty="0" smtClean="0"/>
              <a:t>Feature Overview</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857750"/>
            <a:ext cx="838200" cy="150574"/>
          </a:xfrm>
          <a:prstGeom prst="rect">
            <a:avLst/>
          </a:prstGeom>
        </p:spPr>
      </p:pic>
      <p:pic>
        <p:nvPicPr>
          <p:cNvPr id="7" name="Picture 6" descr="ONVIF Profile 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8926" y="4781550"/>
            <a:ext cx="864074" cy="175644"/>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819150"/>
            <a:ext cx="1676400" cy="1769858"/>
          </a:xfrm>
          <a:prstGeom prst="rect">
            <a:avLst/>
          </a:prstGeom>
        </p:spPr>
      </p:pic>
    </p:spTree>
    <p:extLst>
      <p:ext uri="{BB962C8B-B14F-4D97-AF65-F5344CB8AC3E}">
        <p14:creationId xmlns:p14="http://schemas.microsoft.com/office/powerpoint/2010/main" val="391527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4294967295"/>
          </p:nvPr>
        </p:nvSpPr>
        <p:spPr>
          <a:xfrm>
            <a:off x="228600" y="650112"/>
            <a:ext cx="4495800" cy="4360038"/>
          </a:xfrm>
          <a:prstGeom prst="rect">
            <a:avLst/>
          </a:prstGeom>
        </p:spPr>
        <p:txBody>
          <a:bodyPr>
            <a:noAutofit/>
          </a:bodyPr>
          <a:lstStyle/>
          <a:p>
            <a:pPr marL="114300" indent="0">
              <a:lnSpc>
                <a:spcPct val="50000"/>
              </a:lnSpc>
              <a:buClr>
                <a:srgbClr val="CD0920"/>
              </a:buClr>
              <a:buNone/>
            </a:pPr>
            <a:r>
              <a:rPr lang="en-US" b="1" dirty="0" smtClean="0"/>
              <a:t> </a:t>
            </a:r>
            <a:endParaRPr lang="da-DK" sz="1100" dirty="0"/>
          </a:p>
          <a:p>
            <a:endParaRPr lang="da-DK" sz="1200" dirty="0"/>
          </a:p>
        </p:txBody>
      </p:sp>
      <p:sp>
        <p:nvSpPr>
          <p:cNvPr id="8" name="Title 6"/>
          <p:cNvSpPr>
            <a:spLocks noGrp="1"/>
          </p:cNvSpPr>
          <p:nvPr>
            <p:ph type="title"/>
          </p:nvPr>
        </p:nvSpPr>
        <p:spPr>
          <a:xfrm>
            <a:off x="152400" y="76200"/>
            <a:ext cx="7543800" cy="590550"/>
          </a:xfrm>
        </p:spPr>
        <p:txBody>
          <a:bodyPr/>
          <a:lstStyle/>
          <a:p>
            <a:r>
              <a:rPr lang="en-US" b="1" dirty="0" err="1">
                <a:solidFill>
                  <a:srgbClr val="E10209"/>
                </a:solidFill>
                <a:cs typeface="Arial"/>
              </a:rPr>
              <a:t>Surround</a:t>
            </a:r>
            <a:r>
              <a:rPr lang="en-US" dirty="0" err="1">
                <a:solidFill>
                  <a:srgbClr val="262626"/>
                </a:solidFill>
                <a:cs typeface="Arial"/>
              </a:rPr>
              <a:t>Video</a:t>
            </a:r>
            <a:r>
              <a:rPr lang="en-US" sz="1100" baseline="70000" dirty="0">
                <a:solidFill>
                  <a:srgbClr val="262626"/>
                </a:solidFill>
                <a:latin typeface="Arial"/>
                <a:cs typeface="Arial"/>
              </a:rPr>
              <a:t>®</a:t>
            </a:r>
            <a:r>
              <a:rPr lang="en-US" dirty="0">
                <a:solidFill>
                  <a:srgbClr val="262626"/>
                </a:solidFill>
                <a:cs typeface="Arial"/>
              </a:rPr>
              <a:t> </a:t>
            </a:r>
            <a:r>
              <a:rPr lang="en-US" dirty="0" smtClean="0"/>
              <a:t>G5 Features and Benefits</a:t>
            </a:r>
            <a:endParaRPr lang="en-US" dirty="0"/>
          </a:p>
        </p:txBody>
      </p:sp>
      <p:sp>
        <p:nvSpPr>
          <p:cNvPr id="13" name="Rectangle 12"/>
          <p:cNvSpPr/>
          <p:nvPr/>
        </p:nvSpPr>
        <p:spPr>
          <a:xfrm>
            <a:off x="4782345" y="1570653"/>
            <a:ext cx="685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lumMod val="75000"/>
                    <a:lumOff val="25000"/>
                  </a:schemeClr>
                </a:solidFill>
              </a:rPr>
              <a:t>Flange Plate</a:t>
            </a:r>
          </a:p>
        </p:txBody>
      </p:sp>
      <p:pic>
        <p:nvPicPr>
          <p:cNvPr id="2" name="Picture 1"/>
          <p:cNvPicPr>
            <a:picLocks noChangeAspect="1"/>
          </p:cNvPicPr>
          <p:nvPr/>
        </p:nvPicPr>
        <p:blipFill>
          <a:blip r:embed="rId3"/>
          <a:stretch>
            <a:fillRect/>
          </a:stretch>
        </p:blipFill>
        <p:spPr>
          <a:xfrm>
            <a:off x="5562600" y="895350"/>
            <a:ext cx="3335266" cy="4112813"/>
          </a:xfrm>
          <a:prstGeom prst="rect">
            <a:avLst/>
          </a:prstGeom>
        </p:spPr>
      </p:pic>
      <p:sp>
        <p:nvSpPr>
          <p:cNvPr id="10" name="TextBox 9"/>
          <p:cNvSpPr txBox="1"/>
          <p:nvPr/>
        </p:nvSpPr>
        <p:spPr>
          <a:xfrm>
            <a:off x="76200" y="1504950"/>
            <a:ext cx="1066800" cy="507831"/>
          </a:xfrm>
          <a:prstGeom prst="rect">
            <a:avLst/>
          </a:prstGeom>
          <a:noFill/>
        </p:spPr>
        <p:txBody>
          <a:bodyPr wrap="square" rtlCol="0">
            <a:spAutoFit/>
          </a:bodyPr>
          <a:lstStyle/>
          <a:p>
            <a:pPr algn="r"/>
            <a:r>
              <a:rPr lang="en-US" sz="900" dirty="0">
                <a:solidFill>
                  <a:schemeClr val="tx1">
                    <a:lumMod val="75000"/>
                    <a:lumOff val="25000"/>
                  </a:schemeClr>
                </a:solidFill>
              </a:rPr>
              <a:t>Indoor/Outdoor IP66, </a:t>
            </a:r>
            <a:r>
              <a:rPr lang="en-US" sz="900" dirty="0" err="1" smtClean="0">
                <a:solidFill>
                  <a:schemeClr val="tx1">
                    <a:lumMod val="75000"/>
                    <a:lumOff val="25000"/>
                  </a:schemeClr>
                </a:solidFill>
              </a:rPr>
              <a:t>PoE</a:t>
            </a:r>
            <a:r>
              <a:rPr lang="en-US" sz="900" dirty="0" smtClean="0">
                <a:solidFill>
                  <a:schemeClr val="tx1">
                    <a:lumMod val="75000"/>
                    <a:lumOff val="25000"/>
                  </a:schemeClr>
                </a:solidFill>
              </a:rPr>
              <a:t> </a:t>
            </a:r>
            <a:r>
              <a:rPr lang="en-US" sz="900" dirty="0">
                <a:solidFill>
                  <a:schemeClr val="tx1">
                    <a:lumMod val="75000"/>
                    <a:lumOff val="25000"/>
                  </a:schemeClr>
                </a:solidFill>
              </a:rPr>
              <a:t>Housing</a:t>
            </a:r>
          </a:p>
        </p:txBody>
      </p:sp>
      <p:sp>
        <p:nvSpPr>
          <p:cNvPr id="11" name="TextBox 10"/>
          <p:cNvSpPr txBox="1"/>
          <p:nvPr/>
        </p:nvSpPr>
        <p:spPr>
          <a:xfrm>
            <a:off x="3304757" y="920919"/>
            <a:ext cx="990600" cy="507831"/>
          </a:xfrm>
          <a:prstGeom prst="rect">
            <a:avLst/>
          </a:prstGeom>
          <a:noFill/>
        </p:spPr>
        <p:txBody>
          <a:bodyPr wrap="square" rtlCol="0">
            <a:spAutoFit/>
          </a:bodyPr>
          <a:lstStyle/>
          <a:p>
            <a:r>
              <a:rPr lang="en-US" sz="900" dirty="0" smtClean="0">
                <a:solidFill>
                  <a:schemeClr val="tx1">
                    <a:lumMod val="75000"/>
                    <a:lumOff val="25000"/>
                  </a:schemeClr>
                </a:solidFill>
              </a:rPr>
              <a:t>Remote Focus, P-iris Control Lenses</a:t>
            </a:r>
            <a:endParaRPr lang="en-US" sz="900" dirty="0">
              <a:solidFill>
                <a:schemeClr val="tx1">
                  <a:lumMod val="75000"/>
                  <a:lumOff val="25000"/>
                </a:schemeClr>
              </a:solidFill>
            </a:endParaRPr>
          </a:p>
        </p:txBody>
      </p:sp>
      <p:sp>
        <p:nvSpPr>
          <p:cNvPr id="12" name="TextBox 11"/>
          <p:cNvSpPr txBox="1"/>
          <p:nvPr/>
        </p:nvSpPr>
        <p:spPr>
          <a:xfrm>
            <a:off x="-76200" y="2131253"/>
            <a:ext cx="990599" cy="507831"/>
          </a:xfrm>
          <a:prstGeom prst="rect">
            <a:avLst/>
          </a:prstGeom>
          <a:noFill/>
        </p:spPr>
        <p:txBody>
          <a:bodyPr wrap="square" rtlCol="0">
            <a:spAutoFit/>
          </a:bodyPr>
          <a:lstStyle/>
          <a:p>
            <a:pPr algn="r"/>
            <a:r>
              <a:rPr lang="en-US" sz="900" dirty="0">
                <a:solidFill>
                  <a:schemeClr val="tx1">
                    <a:lumMod val="75000"/>
                    <a:lumOff val="25000"/>
                  </a:schemeClr>
                </a:solidFill>
              </a:rPr>
              <a:t>IK-10 Polycarbonate </a:t>
            </a:r>
            <a:r>
              <a:rPr lang="en-US" sz="900" dirty="0" smtClean="0">
                <a:solidFill>
                  <a:schemeClr val="tx1">
                    <a:lumMod val="75000"/>
                    <a:lumOff val="25000"/>
                  </a:schemeClr>
                </a:solidFill>
              </a:rPr>
              <a:t>Bubble</a:t>
            </a:r>
            <a:endParaRPr lang="en-US" sz="900" dirty="0">
              <a:solidFill>
                <a:schemeClr val="tx1">
                  <a:lumMod val="75000"/>
                  <a:lumOff val="25000"/>
                </a:schemeClr>
              </a:solidFill>
            </a:endParaRPr>
          </a:p>
        </p:txBody>
      </p:sp>
      <p:sp>
        <p:nvSpPr>
          <p:cNvPr id="14" name="Line Callout 3 (Accent Bar) 13"/>
          <p:cNvSpPr/>
          <p:nvPr/>
        </p:nvSpPr>
        <p:spPr>
          <a:xfrm rot="10800000" flipH="1">
            <a:off x="1284022" y="2173588"/>
            <a:ext cx="381000" cy="304800"/>
          </a:xfrm>
          <a:prstGeom prst="accentCallout3">
            <a:avLst>
              <a:gd name="adj1" fmla="val 48820"/>
              <a:gd name="adj2" fmla="val -105653"/>
              <a:gd name="adj3" fmla="val 49128"/>
              <a:gd name="adj4" fmla="val -16254"/>
              <a:gd name="adj5" fmla="val 162033"/>
              <a:gd name="adj6" fmla="val -16667"/>
              <a:gd name="adj7" fmla="val 161918"/>
              <a:gd name="adj8" fmla="val 128121"/>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6" name="Oval 15"/>
          <p:cNvSpPr/>
          <p:nvPr/>
        </p:nvSpPr>
        <p:spPr>
          <a:xfrm>
            <a:off x="1776682" y="19621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stretch>
            <a:fillRect/>
          </a:stretch>
        </p:blipFill>
        <p:spPr>
          <a:xfrm>
            <a:off x="1600200" y="666750"/>
            <a:ext cx="1752600" cy="1850307"/>
          </a:xfrm>
          <a:prstGeom prst="rect">
            <a:avLst/>
          </a:prstGeom>
        </p:spPr>
      </p:pic>
      <p:sp>
        <p:nvSpPr>
          <p:cNvPr id="19" name="Line Callout 3 (Accent Bar) 18"/>
          <p:cNvSpPr/>
          <p:nvPr/>
        </p:nvSpPr>
        <p:spPr>
          <a:xfrm rot="10800000" flipH="1">
            <a:off x="1512622" y="1581150"/>
            <a:ext cx="381000" cy="304800"/>
          </a:xfrm>
          <a:prstGeom prst="accentCallout3">
            <a:avLst>
              <a:gd name="adj1" fmla="val 48820"/>
              <a:gd name="adj2" fmla="val -105653"/>
              <a:gd name="adj3" fmla="val 49128"/>
              <a:gd name="adj4" fmla="val -16254"/>
              <a:gd name="adj5" fmla="val 162033"/>
              <a:gd name="adj6" fmla="val -16667"/>
              <a:gd name="adj7" fmla="val 239696"/>
              <a:gd name="adj8" fmla="val 132566"/>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0" name="Oval 19"/>
          <p:cNvSpPr/>
          <p:nvPr/>
        </p:nvSpPr>
        <p:spPr>
          <a:xfrm>
            <a:off x="1969822" y="11239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Line Callout 3 (Accent Bar) 20"/>
          <p:cNvSpPr/>
          <p:nvPr/>
        </p:nvSpPr>
        <p:spPr>
          <a:xfrm rot="10800000" flipH="1">
            <a:off x="4648200" y="1047750"/>
            <a:ext cx="381000" cy="304800"/>
          </a:xfrm>
          <a:prstGeom prst="accentCallout3">
            <a:avLst>
              <a:gd name="adj1" fmla="val 36446"/>
              <a:gd name="adj2" fmla="val -341208"/>
              <a:gd name="adj3" fmla="val -153146"/>
              <a:gd name="adj4" fmla="val -422921"/>
              <a:gd name="adj5" fmla="val 42084"/>
              <a:gd name="adj6" fmla="val -341111"/>
              <a:gd name="adj7" fmla="val -121415"/>
              <a:gd name="adj8" fmla="val -696325"/>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2" name="Oval 21"/>
          <p:cNvSpPr/>
          <p:nvPr/>
        </p:nvSpPr>
        <p:spPr>
          <a:xfrm>
            <a:off x="2751669" y="8953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981200" y="1691218"/>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09800" y="17335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685701" y="1728168"/>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995882" y="18097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endCxn id="24" idx="7"/>
          </p:cNvCxnSpPr>
          <p:nvPr/>
        </p:nvCxnSpPr>
        <p:spPr>
          <a:xfrm flipH="1">
            <a:off x="2254285" y="1352550"/>
            <a:ext cx="1022315" cy="388633"/>
          </a:xfrm>
          <a:prstGeom prst="line">
            <a:avLst/>
          </a:prstGeom>
          <a:ln w="3175" cmpd="sng">
            <a:solidFill>
              <a:schemeClr val="accent6"/>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722522" y="1347168"/>
            <a:ext cx="559459" cy="381000"/>
          </a:xfrm>
          <a:prstGeom prst="line">
            <a:avLst/>
          </a:prstGeom>
          <a:ln w="3175" cmpd="sng">
            <a:solidFill>
              <a:schemeClr val="accent6"/>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9" name="Line Callout 3 (Accent Bar) 28"/>
          <p:cNvSpPr/>
          <p:nvPr/>
        </p:nvSpPr>
        <p:spPr>
          <a:xfrm rot="10800000" flipH="1">
            <a:off x="4953000" y="2309285"/>
            <a:ext cx="381000" cy="304800"/>
          </a:xfrm>
          <a:prstGeom prst="accentCallout3">
            <a:avLst>
              <a:gd name="adj1" fmla="val 43264"/>
              <a:gd name="adj2" fmla="val -301209"/>
              <a:gd name="adj3" fmla="val 43573"/>
              <a:gd name="adj4" fmla="val -227365"/>
              <a:gd name="adj5" fmla="val 123144"/>
              <a:gd name="adj6" fmla="val -225556"/>
              <a:gd name="adj7" fmla="val 126485"/>
              <a:gd name="adj8" fmla="val -654039"/>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0" name="Oval 29"/>
          <p:cNvSpPr/>
          <p:nvPr/>
        </p:nvSpPr>
        <p:spPr>
          <a:xfrm>
            <a:off x="2438400" y="2200596"/>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Line Callout 3 (Accent Bar) 30"/>
          <p:cNvSpPr/>
          <p:nvPr/>
        </p:nvSpPr>
        <p:spPr>
          <a:xfrm rot="10800000">
            <a:off x="3826938" y="1023135"/>
            <a:ext cx="228600" cy="168546"/>
          </a:xfrm>
          <a:prstGeom prst="accentCallout3">
            <a:avLst>
              <a:gd name="adj1" fmla="val 61275"/>
              <a:gd name="adj2" fmla="val -174520"/>
              <a:gd name="adj3" fmla="val 161230"/>
              <a:gd name="adj4" fmla="val -108077"/>
              <a:gd name="adj5" fmla="val 162033"/>
              <a:gd name="adj6" fmla="val -16667"/>
              <a:gd name="adj7" fmla="val 161584"/>
              <a:gd name="adj8" fmla="val 551918"/>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2" name="TextBox 31"/>
          <p:cNvSpPr txBox="1"/>
          <p:nvPr/>
        </p:nvSpPr>
        <p:spPr>
          <a:xfrm>
            <a:off x="4047069" y="1733550"/>
            <a:ext cx="1143000" cy="230832"/>
          </a:xfrm>
          <a:prstGeom prst="rect">
            <a:avLst/>
          </a:prstGeom>
          <a:noFill/>
        </p:spPr>
        <p:txBody>
          <a:bodyPr wrap="square" rtlCol="0">
            <a:spAutoFit/>
          </a:bodyPr>
          <a:lstStyle/>
          <a:p>
            <a:r>
              <a:rPr lang="en-US" sz="900" dirty="0">
                <a:solidFill>
                  <a:schemeClr val="tx1">
                    <a:lumMod val="75000"/>
                    <a:lumOff val="25000"/>
                  </a:schemeClr>
                </a:solidFill>
              </a:rPr>
              <a:t>Trim Ring</a:t>
            </a:r>
          </a:p>
        </p:txBody>
      </p:sp>
      <p:sp>
        <p:nvSpPr>
          <p:cNvPr id="33" name="Line Callout 3 (Accent Bar) 32"/>
          <p:cNvSpPr/>
          <p:nvPr/>
        </p:nvSpPr>
        <p:spPr>
          <a:xfrm rot="10800000" flipH="1">
            <a:off x="3970869" y="1733550"/>
            <a:ext cx="381000" cy="252185"/>
          </a:xfrm>
          <a:prstGeom prst="accentCallout3">
            <a:avLst>
              <a:gd name="adj1" fmla="val 51906"/>
              <a:gd name="adj2" fmla="val 32706"/>
              <a:gd name="adj3" fmla="val 51906"/>
              <a:gd name="adj4" fmla="val -16254"/>
              <a:gd name="adj5" fmla="val 162033"/>
              <a:gd name="adj6" fmla="val -16667"/>
              <a:gd name="adj7" fmla="val 160353"/>
              <a:gd name="adj8" fmla="val -213158"/>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Oval 33"/>
          <p:cNvSpPr/>
          <p:nvPr/>
        </p:nvSpPr>
        <p:spPr>
          <a:xfrm>
            <a:off x="3285069" y="1469766"/>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35" name="Oval 34"/>
          <p:cNvSpPr/>
          <p:nvPr/>
        </p:nvSpPr>
        <p:spPr>
          <a:xfrm>
            <a:off x="3132669" y="1564216"/>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36" name="TextBox 35"/>
          <p:cNvSpPr txBox="1"/>
          <p:nvPr/>
        </p:nvSpPr>
        <p:spPr>
          <a:xfrm>
            <a:off x="4411131" y="850641"/>
            <a:ext cx="999069" cy="507831"/>
          </a:xfrm>
          <a:prstGeom prst="rect">
            <a:avLst/>
          </a:prstGeom>
          <a:noFill/>
        </p:spPr>
        <p:txBody>
          <a:bodyPr wrap="square" rtlCol="0">
            <a:spAutoFit/>
          </a:bodyPr>
          <a:lstStyle/>
          <a:p>
            <a:r>
              <a:rPr lang="en-US" sz="900" dirty="0" smtClean="0">
                <a:solidFill>
                  <a:schemeClr val="tx1">
                    <a:lumMod val="75000"/>
                    <a:lumOff val="25000"/>
                  </a:schemeClr>
                </a:solidFill>
              </a:rPr>
              <a:t>Die-cast Aluminum Housing</a:t>
            </a:r>
            <a:endParaRPr lang="en-US" sz="900" dirty="0">
              <a:solidFill>
                <a:schemeClr val="tx1">
                  <a:lumMod val="75000"/>
                  <a:lumOff val="25000"/>
                </a:schemeClr>
              </a:solidFill>
            </a:endParaRPr>
          </a:p>
        </p:txBody>
      </p:sp>
      <p:sp>
        <p:nvSpPr>
          <p:cNvPr id="37" name="Line Callout 3 (Accent Bar) 36"/>
          <p:cNvSpPr/>
          <p:nvPr/>
        </p:nvSpPr>
        <p:spPr>
          <a:xfrm rot="10800000">
            <a:off x="4351869" y="1590996"/>
            <a:ext cx="228600" cy="168546"/>
          </a:xfrm>
          <a:prstGeom prst="accentCallout3">
            <a:avLst>
              <a:gd name="adj1" fmla="val 48820"/>
              <a:gd name="adj2" fmla="val -105653"/>
              <a:gd name="adj3" fmla="val 49128"/>
              <a:gd name="adj4" fmla="val -16254"/>
              <a:gd name="adj5" fmla="val 162033"/>
              <a:gd name="adj6" fmla="val -16667"/>
              <a:gd name="adj7" fmla="val 161584"/>
              <a:gd name="adj8" fmla="val 551918"/>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8" name="TextBox 37"/>
          <p:cNvSpPr txBox="1"/>
          <p:nvPr/>
        </p:nvSpPr>
        <p:spPr>
          <a:xfrm>
            <a:off x="2176523" y="2278618"/>
            <a:ext cx="1642485" cy="369332"/>
          </a:xfrm>
          <a:prstGeom prst="rect">
            <a:avLst/>
          </a:prstGeom>
          <a:noFill/>
        </p:spPr>
        <p:txBody>
          <a:bodyPr wrap="square" rtlCol="0">
            <a:spAutoFit/>
          </a:bodyPr>
          <a:lstStyle/>
          <a:p>
            <a:pPr algn="r"/>
            <a:r>
              <a:rPr lang="en-US" sz="900" b="1" dirty="0" err="1" smtClean="0">
                <a:solidFill>
                  <a:srgbClr val="CD0920"/>
                </a:solidFill>
              </a:rPr>
              <a:t>Surround</a:t>
            </a:r>
            <a:r>
              <a:rPr lang="en-US" sz="900" dirty="0" err="1" smtClean="0">
                <a:solidFill>
                  <a:schemeClr val="tx1">
                    <a:lumMod val="75000"/>
                    <a:lumOff val="25000"/>
                  </a:schemeClr>
                </a:solidFill>
              </a:rPr>
              <a:t>Video</a:t>
            </a:r>
            <a:r>
              <a:rPr lang="en-US" sz="800" spc="-60" baseline="70000" dirty="0" smtClean="0">
                <a:cs typeface="Arial"/>
              </a:rPr>
              <a:t>® </a:t>
            </a:r>
            <a:r>
              <a:rPr lang="en-US" sz="800" dirty="0" smtClean="0">
                <a:solidFill>
                  <a:schemeClr val="tx1">
                    <a:lumMod val="75000"/>
                    <a:lumOff val="25000"/>
                  </a:schemeClr>
                </a:solidFill>
              </a:rPr>
              <a:t>G5 </a:t>
            </a:r>
            <a:br>
              <a:rPr lang="en-US" sz="800" dirty="0" smtClean="0">
                <a:solidFill>
                  <a:schemeClr val="tx1">
                    <a:lumMod val="75000"/>
                    <a:lumOff val="25000"/>
                  </a:schemeClr>
                </a:solidFill>
              </a:rPr>
            </a:br>
            <a:r>
              <a:rPr lang="en-US" sz="900" dirty="0" smtClean="0">
                <a:solidFill>
                  <a:schemeClr val="tx1">
                    <a:lumMod val="75000"/>
                    <a:lumOff val="25000"/>
                  </a:schemeClr>
                </a:solidFill>
              </a:rPr>
              <a:t>Multi-megapixel Camera</a:t>
            </a:r>
            <a:endParaRPr lang="en-US" sz="900" dirty="0">
              <a:solidFill>
                <a:schemeClr val="tx1">
                  <a:lumMod val="75000"/>
                  <a:lumOff val="25000"/>
                </a:schemeClr>
              </a:solidFill>
            </a:endParaRPr>
          </a:p>
        </p:txBody>
      </p:sp>
      <p:sp>
        <p:nvSpPr>
          <p:cNvPr id="39" name="Content Placeholder 2"/>
          <p:cNvSpPr txBox="1">
            <a:spLocks/>
          </p:cNvSpPr>
          <p:nvPr/>
        </p:nvSpPr>
        <p:spPr>
          <a:xfrm>
            <a:off x="228600" y="3034998"/>
            <a:ext cx="4114800" cy="2356152"/>
          </a:xfrm>
          <a:prstGeom prst="rect">
            <a:avLst/>
          </a:prstGeom>
        </p:spPr>
        <p:txBody>
          <a:bodyPr vert="horz" lIns="91440" tIns="45720" rIns="91440" bIns="45720" numCol="1" rtlCol="0">
            <a:noAutofit/>
          </a:bodyPr>
          <a:lstStyle>
            <a:lvl1pPr marL="285750" indent="-171450" algn="l" defTabSz="914400" rtl="0" eaLnBrk="1" latinLnBrk="0" hangingPunct="1">
              <a:lnSpc>
                <a:spcPct val="120000"/>
              </a:lnSpc>
              <a:spcBef>
                <a:spcPct val="20000"/>
              </a:spcBef>
              <a:buClr>
                <a:srgbClr val="E10209"/>
              </a:buClr>
              <a:buSzPct val="100000"/>
              <a:buFont typeface="Arial"/>
              <a:buChar char="•"/>
              <a:tabLst/>
              <a:defRPr sz="16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5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40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300" kern="1200" baseline="0">
                <a:solidFill>
                  <a:schemeClr val="tx1">
                    <a:lumMod val="75000"/>
                    <a:lumOff val="25000"/>
                  </a:schemeClr>
                </a:solidFill>
                <a:latin typeface="Arial" pitchFamily="34" charset="0"/>
                <a:ea typeface="+mn-ea"/>
                <a:cs typeface="+mn-cs"/>
              </a:defRPr>
            </a:lvl4pPr>
            <a:lvl5pPr marL="2000250" marR="0" indent="-171450" algn="l" defTabSz="914400" rtl="0" eaLnBrk="1" fontAlgn="auto" latinLnBrk="0" hangingPunct="1">
              <a:lnSpc>
                <a:spcPct val="120000"/>
              </a:lnSpc>
              <a:spcBef>
                <a:spcPct val="20000"/>
              </a:spcBef>
              <a:spcAft>
                <a:spcPts val="0"/>
              </a:spcAft>
              <a:buClrTx/>
              <a:buSzTx/>
              <a:buFont typeface="Arial"/>
              <a:buChar char="•"/>
              <a:tabLst/>
              <a:defRPr sz="120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1150" kern="1200" baseline="0">
                <a:solidFill>
                  <a:schemeClr val="tx1">
                    <a:lumMod val="85000"/>
                    <a:lumOff val="15000"/>
                  </a:schemeClr>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1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marL="114300" indent="0">
              <a:buClr>
                <a:srgbClr val="CD0920"/>
              </a:buClr>
              <a:buFont typeface="Arial"/>
              <a:buNone/>
            </a:pPr>
            <a:r>
              <a:rPr lang="en-US" sz="1100" b="1" dirty="0" smtClean="0">
                <a:solidFill>
                  <a:schemeClr val="tx1">
                    <a:lumMod val="85000"/>
                    <a:lumOff val="15000"/>
                  </a:schemeClr>
                </a:solidFill>
                <a:ea typeface="+mj-ea"/>
                <a:cs typeface="+mj-cs"/>
              </a:rPr>
              <a:t>Housing Features:</a:t>
            </a:r>
          </a:p>
          <a:p>
            <a:r>
              <a:rPr lang="en-US" sz="1100" dirty="0"/>
              <a:t>Designed for </a:t>
            </a:r>
            <a:r>
              <a:rPr lang="en-US" sz="1100" dirty="0" smtClean="0"/>
              <a:t>indoor </a:t>
            </a:r>
            <a:r>
              <a:rPr lang="en-US" sz="1100" dirty="0"/>
              <a:t>or outdoor applications </a:t>
            </a:r>
          </a:p>
          <a:p>
            <a:r>
              <a:rPr lang="en-US" sz="1100" dirty="0" smtClean="0"/>
              <a:t>Die</a:t>
            </a:r>
            <a:r>
              <a:rPr lang="en-US" sz="1100" dirty="0"/>
              <a:t>-cast aluminum, resistant to impact and salt </a:t>
            </a:r>
            <a:r>
              <a:rPr lang="en-US" sz="1100" dirty="0" smtClean="0"/>
              <a:t>damage</a:t>
            </a:r>
            <a:endParaRPr lang="en-US" sz="1100" dirty="0"/>
          </a:p>
          <a:p>
            <a:r>
              <a:rPr lang="en-US" sz="1100" dirty="0" smtClean="0"/>
              <a:t>Waterproof </a:t>
            </a:r>
            <a:r>
              <a:rPr lang="en-US" sz="1100" dirty="0"/>
              <a:t>complies with the </a:t>
            </a:r>
            <a:r>
              <a:rPr lang="en-US" sz="1100" dirty="0" smtClean="0"/>
              <a:t>IP66 </a:t>
            </a:r>
            <a:r>
              <a:rPr lang="en-US" sz="1100" dirty="0"/>
              <a:t>standard </a:t>
            </a:r>
            <a:endParaRPr lang="en-US" sz="1100" dirty="0" smtClean="0"/>
          </a:p>
          <a:p>
            <a:r>
              <a:rPr lang="en-US" sz="1100" dirty="0"/>
              <a:t>Operating </a:t>
            </a:r>
            <a:r>
              <a:rPr lang="en-US" sz="1100" dirty="0" smtClean="0"/>
              <a:t>temperature </a:t>
            </a:r>
            <a:r>
              <a:rPr lang="en-US" sz="1100" dirty="0"/>
              <a:t>- </a:t>
            </a:r>
            <a:r>
              <a:rPr lang="en-US" sz="1100" dirty="0" smtClean="0"/>
              <a:t>20</a:t>
            </a:r>
            <a:r>
              <a:rPr lang="en-US" sz="1100" dirty="0"/>
              <a:t>°C (-</a:t>
            </a:r>
            <a:r>
              <a:rPr lang="en-US" sz="1100" dirty="0" smtClean="0"/>
              <a:t>4°</a:t>
            </a:r>
            <a:r>
              <a:rPr lang="en-US" sz="1100" dirty="0"/>
              <a:t>F) to </a:t>
            </a:r>
            <a:r>
              <a:rPr lang="en-US" sz="1100" dirty="0" smtClean="0"/>
              <a:t>50</a:t>
            </a:r>
            <a:r>
              <a:rPr lang="en-US" sz="1100" dirty="0"/>
              <a:t>°C (</a:t>
            </a:r>
            <a:r>
              <a:rPr lang="en-US" sz="1100" dirty="0" smtClean="0"/>
              <a:t>122°</a:t>
            </a:r>
            <a:r>
              <a:rPr lang="en-US" sz="1100" dirty="0"/>
              <a:t>F) </a:t>
            </a:r>
            <a:endParaRPr lang="en-US" sz="1100" dirty="0" smtClean="0"/>
          </a:p>
          <a:p>
            <a:r>
              <a:rPr lang="en-US" sz="1100" dirty="0" err="1"/>
              <a:t>PoE</a:t>
            </a:r>
            <a:r>
              <a:rPr lang="en-US" sz="1100" dirty="0"/>
              <a:t> </a:t>
            </a:r>
            <a:r>
              <a:rPr lang="en-US" sz="1100" dirty="0" smtClean="0"/>
              <a:t>solution</a:t>
            </a:r>
          </a:p>
          <a:p>
            <a:r>
              <a:rPr lang="en-US" sz="1100" dirty="0" smtClean="0"/>
              <a:t>IK-10 impact resistant</a:t>
            </a:r>
            <a:endParaRPr lang="en-US" sz="1100" dirty="0"/>
          </a:p>
        </p:txBody>
      </p:sp>
    </p:spTree>
    <p:extLst>
      <p:ext uri="{BB962C8B-B14F-4D97-AF65-F5344CB8AC3E}">
        <p14:creationId xmlns:p14="http://schemas.microsoft.com/office/powerpoint/2010/main" val="348394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deoFrame_Swoosh_Black.jpg"/>
          <p:cNvPicPr>
            <a:picLocks noChangeAspect="1"/>
          </p:cNvPicPr>
          <p:nvPr/>
        </p:nvPicPr>
        <p:blipFill rotWithShape="1">
          <a:blip r:embed="rId5" cstate="screen">
            <a:extLst>
              <a:ext uri="{28A0092B-C50C-407E-A947-70E740481C1C}">
                <a14:useLocalDpi xmlns:a14="http://schemas.microsoft.com/office/drawing/2010/main"/>
              </a:ext>
            </a:extLst>
          </a:blip>
          <a:srcRect b="-29104"/>
          <a:stretch/>
        </p:blipFill>
        <p:spPr>
          <a:xfrm>
            <a:off x="3886200" y="673100"/>
            <a:ext cx="5920325" cy="6089650"/>
          </a:xfrm>
          <a:prstGeom prst="ellipse">
            <a:avLst/>
          </a:prstGeom>
          <a:ln>
            <a:noFill/>
          </a:ln>
          <a:effectLst>
            <a:softEdge rad="711200"/>
          </a:effectLst>
        </p:spPr>
      </p:pic>
      <p:pic>
        <p:nvPicPr>
          <p:cNvPr id="17" name="Picture 16" descr="VideoFrame_Swoosh_Black.jpg"/>
          <p:cNvPicPr>
            <a:picLocks noChangeAspect="1"/>
          </p:cNvPicPr>
          <p:nvPr/>
        </p:nvPicPr>
        <p:blipFill rotWithShape="1">
          <a:blip r:embed="rId6" cstate="screen">
            <a:extLst>
              <a:ext uri="{28A0092B-C50C-407E-A947-70E740481C1C}">
                <a14:useLocalDpi xmlns:a14="http://schemas.microsoft.com/office/drawing/2010/main"/>
              </a:ext>
            </a:extLst>
          </a:blip>
          <a:srcRect b="-19904"/>
          <a:stretch/>
        </p:blipFill>
        <p:spPr>
          <a:xfrm>
            <a:off x="4419600" y="895350"/>
            <a:ext cx="5920325" cy="6089650"/>
          </a:xfrm>
          <a:prstGeom prst="ellipse">
            <a:avLst/>
          </a:prstGeom>
          <a:ln>
            <a:noFill/>
          </a:ln>
          <a:effectLst>
            <a:softEdge rad="457200"/>
          </a:effectLst>
        </p:spPr>
      </p:pic>
      <p:sp>
        <p:nvSpPr>
          <p:cNvPr id="9" name="Oval 8"/>
          <p:cNvSpPr/>
          <p:nvPr/>
        </p:nvSpPr>
        <p:spPr>
          <a:xfrm>
            <a:off x="4572000" y="648743"/>
            <a:ext cx="5461000" cy="3828007"/>
          </a:xfrm>
          <a:prstGeom prst="ellipse">
            <a:avLst/>
          </a:prstGeom>
          <a:solidFill>
            <a:schemeClr val="tx1">
              <a:lumMod val="85000"/>
              <a:lumOff val="15000"/>
            </a:schemeClr>
          </a:solidFill>
          <a:effectLst>
            <a:outerShdw blurRad="40000" dist="23000" dir="5400000" rotWithShape="0">
              <a:srgbClr val="000000">
                <a:alpha val="35000"/>
              </a:srgbClr>
            </a:outerShdw>
            <a:softEdge rad="1231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Color_0.01LUX.jpg"/>
          <p:cNvPicPr>
            <a:picLocks noChangeAspect="1"/>
          </p:cNvPicPr>
          <p:nvPr/>
        </p:nvPicPr>
        <p:blipFill rotWithShape="1">
          <a:blip r:embed="rId7" cstate="screen">
            <a:extLst>
              <a:ext uri="{28A0092B-C50C-407E-A947-70E740481C1C}">
                <a14:useLocalDpi xmlns:a14="http://schemas.microsoft.com/office/drawing/2010/main"/>
              </a:ext>
            </a:extLst>
          </a:blip>
          <a:srcRect l="-1"/>
          <a:stretch/>
        </p:blipFill>
        <p:spPr>
          <a:xfrm>
            <a:off x="6553200" y="3210620"/>
            <a:ext cx="2473061" cy="1600200"/>
          </a:xfrm>
          <a:prstGeom prst="rect">
            <a:avLst/>
          </a:prstGeom>
          <a:ln w="3175" cmpd="sng">
            <a:solidFill>
              <a:schemeClr val="tx1">
                <a:lumMod val="50000"/>
                <a:lumOff val="50000"/>
              </a:schemeClr>
            </a:solidFill>
          </a:ln>
          <a:effectLst>
            <a:outerShdw blurRad="292100" dist="139700" dir="2700000" algn="tl" rotWithShape="0">
              <a:srgbClr val="333333">
                <a:alpha val="65000"/>
              </a:srgbClr>
            </a:outerShdw>
          </a:effectLst>
        </p:spPr>
      </p:pic>
      <p:sp>
        <p:nvSpPr>
          <p:cNvPr id="19" name="Content Placeholder 2"/>
          <p:cNvSpPr>
            <a:spLocks noGrp="1"/>
          </p:cNvSpPr>
          <p:nvPr>
            <p:ph idx="4294967295"/>
          </p:nvPr>
        </p:nvSpPr>
        <p:spPr>
          <a:xfrm>
            <a:off x="234950" y="1809750"/>
            <a:ext cx="3651250" cy="2819400"/>
          </a:xfrm>
          <a:prstGeom prst="rect">
            <a:avLst/>
          </a:prstGeom>
        </p:spPr>
        <p:txBody>
          <a:bodyPr>
            <a:noAutofit/>
          </a:bodyPr>
          <a:lstStyle/>
          <a:p>
            <a:pPr marL="114300" indent="0">
              <a:buClr>
                <a:srgbClr val="CD0920"/>
              </a:buClr>
              <a:buNone/>
            </a:pPr>
            <a:r>
              <a:rPr lang="en-US" sz="1600" b="1" dirty="0" smtClean="0">
                <a:solidFill>
                  <a:schemeClr val="tx1">
                    <a:lumMod val="85000"/>
                    <a:lumOff val="15000"/>
                  </a:schemeClr>
                </a:solidFill>
                <a:ea typeface="+mj-ea"/>
                <a:cs typeface="+mj-cs"/>
              </a:rPr>
              <a:t>Highlights:</a:t>
            </a:r>
          </a:p>
          <a:p>
            <a:pPr marL="285750" lvl="1">
              <a:buClr>
                <a:srgbClr val="CD0920"/>
              </a:buClr>
              <a:buFont typeface="Arial" pitchFamily="34" charset="0"/>
              <a:buChar char="•"/>
            </a:pPr>
            <a:r>
              <a:rPr lang="en-US" sz="1400" spc="-20" dirty="0"/>
              <a:t>Color Images in Near-Complete </a:t>
            </a:r>
            <a:r>
              <a:rPr lang="en-US" sz="1400" spc="-20" dirty="0" smtClean="0"/>
              <a:t>Darkness at 12 FPS</a:t>
            </a:r>
            <a:endParaRPr lang="en-US" sz="1200" spc="-20" dirty="0" smtClean="0"/>
          </a:p>
          <a:p>
            <a:pPr marL="285750" lvl="1">
              <a:buClr>
                <a:srgbClr val="CD0920"/>
              </a:buClr>
              <a:buFont typeface="Arial" pitchFamily="34" charset="0"/>
              <a:buChar char="•"/>
            </a:pPr>
            <a:r>
              <a:rPr lang="en-US" sz="1400" dirty="0" smtClean="0">
                <a:ea typeface="+mj-ea"/>
                <a:cs typeface="+mj-cs"/>
              </a:rPr>
              <a:t>Superior Low Light Sensitivity</a:t>
            </a:r>
          </a:p>
          <a:p>
            <a:pPr marL="285750" lvl="1">
              <a:buClr>
                <a:srgbClr val="CD0920"/>
              </a:buClr>
              <a:buFont typeface="Arial" pitchFamily="34" charset="0"/>
              <a:buChar char="•"/>
            </a:pPr>
            <a:r>
              <a:rPr lang="en-US" sz="1400" dirty="0" smtClean="0"/>
              <a:t>Adaptive Contrast Enhancement</a:t>
            </a:r>
          </a:p>
          <a:p>
            <a:pPr marL="285750" lvl="1">
              <a:buClr>
                <a:srgbClr val="CD0920"/>
              </a:buClr>
              <a:buFont typeface="Arial" pitchFamily="34" charset="0"/>
              <a:buChar char="•"/>
            </a:pPr>
            <a:r>
              <a:rPr lang="en-US" sz="1400" dirty="0" smtClean="0"/>
              <a:t>Motion Blur Reduction</a:t>
            </a:r>
            <a:endParaRPr lang="en-US" sz="1400" dirty="0" smtClean="0">
              <a:ea typeface="+mj-ea"/>
              <a:cs typeface="+mj-cs"/>
            </a:endParaRPr>
          </a:p>
          <a:p>
            <a:pPr marL="285750" lvl="1">
              <a:buClr>
                <a:srgbClr val="CD0920"/>
              </a:buClr>
              <a:buFont typeface="Arial" pitchFamily="34" charset="0"/>
              <a:buChar char="•"/>
            </a:pPr>
            <a:r>
              <a:rPr lang="en-US" sz="1400" dirty="0" smtClean="0">
                <a:ea typeface="+mj-ea"/>
                <a:cs typeface="+mj-cs"/>
              </a:rPr>
              <a:t>Patented Noise Reduction Algorithm</a:t>
            </a:r>
          </a:p>
          <a:p>
            <a:pPr marL="285750" lvl="1">
              <a:buClr>
                <a:srgbClr val="CD0920"/>
              </a:buClr>
              <a:buFont typeface="Arial" pitchFamily="34" charset="0"/>
              <a:buChar char="•"/>
            </a:pPr>
            <a:r>
              <a:rPr lang="en-US" sz="1400" dirty="0" smtClean="0">
                <a:ea typeface="+mj-ea"/>
                <a:cs typeface="+mj-cs"/>
              </a:rPr>
              <a:t>Low </a:t>
            </a:r>
            <a:r>
              <a:rPr lang="en-US" sz="1400" dirty="0">
                <a:ea typeface="+mj-ea"/>
                <a:cs typeface="+mj-cs"/>
              </a:rPr>
              <a:t>Bit Rate and Storage </a:t>
            </a:r>
            <a:r>
              <a:rPr lang="en-US" sz="1400" dirty="0" smtClean="0">
                <a:ea typeface="+mj-ea"/>
                <a:cs typeface="+mj-cs"/>
              </a:rPr>
              <a:t>Requirements</a:t>
            </a:r>
          </a:p>
        </p:txBody>
      </p:sp>
      <p:sp>
        <p:nvSpPr>
          <p:cNvPr id="30" name="Title 2"/>
          <p:cNvSpPr txBox="1">
            <a:spLocks/>
          </p:cNvSpPr>
          <p:nvPr/>
        </p:nvSpPr>
        <p:spPr>
          <a:xfrm>
            <a:off x="298450" y="73696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3200" b="1" dirty="0" smtClean="0">
                <a:solidFill>
                  <a:srgbClr val="E10209"/>
                </a:solidFill>
              </a:rPr>
              <a:t>STELLAR</a:t>
            </a:r>
            <a:r>
              <a:rPr lang="en-US" sz="2800" baseline="30000" dirty="0" smtClean="0">
                <a:solidFill>
                  <a:srgbClr val="262626"/>
                </a:solidFill>
              </a:rPr>
              <a:t>™</a:t>
            </a:r>
            <a:r>
              <a:rPr lang="en-US" sz="3200" dirty="0" smtClean="0">
                <a:solidFill>
                  <a:srgbClr val="262626"/>
                </a:solidFill>
              </a:rPr>
              <a:t> Technology</a:t>
            </a:r>
            <a:endParaRPr lang="en-US" sz="3200" baseline="30000" dirty="0">
              <a:solidFill>
                <a:srgbClr val="262626"/>
              </a:solidFill>
            </a:endParaRPr>
          </a:p>
        </p:txBody>
      </p:sp>
      <p:grpSp>
        <p:nvGrpSpPr>
          <p:cNvPr id="7" name="Group 6"/>
          <p:cNvGrpSpPr/>
          <p:nvPr/>
        </p:nvGrpSpPr>
        <p:grpSpPr>
          <a:xfrm>
            <a:off x="292100" y="1235941"/>
            <a:ext cx="5334000" cy="439182"/>
            <a:chOff x="273050" y="1428750"/>
            <a:chExt cx="5334000" cy="439182"/>
          </a:xfrm>
        </p:grpSpPr>
        <p:sp>
          <p:nvSpPr>
            <p:cNvPr id="3" name="TextBox 2"/>
            <p:cNvSpPr txBox="1"/>
            <p:nvPr/>
          </p:nvSpPr>
          <p:spPr>
            <a:xfrm>
              <a:off x="273050" y="1498600"/>
              <a:ext cx="5334000" cy="369332"/>
            </a:xfrm>
            <a:prstGeom prst="rect">
              <a:avLst/>
            </a:prstGeom>
            <a:noFill/>
          </p:spPr>
          <p:txBody>
            <a:bodyPr wrap="square" rtlCol="0">
              <a:spAutoFit/>
            </a:bodyPr>
            <a:lstStyle/>
            <a:p>
              <a:r>
                <a:rPr lang="en-US" i="1" dirty="0" smtClean="0">
                  <a:solidFill>
                    <a:schemeClr val="tx1">
                      <a:lumMod val="50000"/>
                      <a:lumOff val="50000"/>
                    </a:schemeClr>
                  </a:solidFill>
                  <a:latin typeface="Times New Roman"/>
                  <a:cs typeface="Times New Roman"/>
                </a:rPr>
                <a:t>(</a:t>
              </a:r>
              <a:r>
                <a:rPr lang="en-US" i="1" u="sng" dirty="0" smtClean="0">
                  <a:solidFill>
                    <a:schemeClr val="tx1">
                      <a:lumMod val="50000"/>
                      <a:lumOff val="50000"/>
                    </a:schemeClr>
                  </a:solidFill>
                  <a:latin typeface="Times New Roman"/>
                  <a:cs typeface="Times New Roman"/>
                </a:rPr>
                <a:t>S</a:t>
              </a:r>
              <a:r>
                <a:rPr lang="en-US" baseline="30000" dirty="0" smtClean="0">
                  <a:solidFill>
                    <a:schemeClr val="tx1">
                      <a:lumMod val="50000"/>
                      <a:lumOff val="50000"/>
                    </a:schemeClr>
                  </a:solidFill>
                  <a:latin typeface="Times New Roman"/>
                  <a:cs typeface="Times New Roman"/>
                </a:rPr>
                <a:t> </a:t>
              </a:r>
              <a:r>
                <a:rPr lang="en-US" i="1" dirty="0" smtClean="0">
                  <a:solidFill>
                    <a:schemeClr val="tx1">
                      <a:lumMod val="50000"/>
                      <a:lumOff val="50000"/>
                    </a:schemeClr>
                  </a:solidFill>
                  <a:latin typeface="Times New Roman"/>
                  <a:cs typeface="Times New Roman"/>
                </a:rPr>
                <a:t>patio  </a:t>
              </a:r>
              <a:r>
                <a:rPr lang="en-US" i="1" u="sng" dirty="0" smtClean="0">
                  <a:solidFill>
                    <a:schemeClr val="tx1">
                      <a:lumMod val="50000"/>
                      <a:lumOff val="50000"/>
                    </a:schemeClr>
                  </a:solidFill>
                  <a:latin typeface="Times New Roman"/>
                  <a:cs typeface="Times New Roman"/>
                </a:rPr>
                <a:t>TE</a:t>
              </a:r>
              <a:r>
                <a:rPr lang="en-US" baseline="30000" dirty="0" smtClean="0">
                  <a:solidFill>
                    <a:schemeClr val="tx1">
                      <a:lumMod val="50000"/>
                      <a:lumOff val="50000"/>
                    </a:schemeClr>
                  </a:solidFill>
                  <a:latin typeface="Times New Roman"/>
                  <a:cs typeface="Times New Roman"/>
                </a:rPr>
                <a:t> </a:t>
              </a:r>
              <a:r>
                <a:rPr lang="en-US" i="1" dirty="0" err="1" smtClean="0">
                  <a:solidFill>
                    <a:schemeClr val="tx1">
                      <a:lumMod val="50000"/>
                      <a:lumOff val="50000"/>
                    </a:schemeClr>
                  </a:solidFill>
                  <a:latin typeface="Times New Roman"/>
                  <a:cs typeface="Times New Roman"/>
                </a:rPr>
                <a:t>mporal</a:t>
              </a:r>
              <a:r>
                <a:rPr lang="en-US" i="1" dirty="0" smtClean="0">
                  <a:solidFill>
                    <a:schemeClr val="tx1">
                      <a:lumMod val="50000"/>
                      <a:lumOff val="50000"/>
                    </a:schemeClr>
                  </a:solidFill>
                  <a:latin typeface="Times New Roman"/>
                  <a:cs typeface="Times New Roman"/>
                </a:rPr>
                <a:t>  </a:t>
              </a:r>
              <a:r>
                <a:rPr lang="en-US" i="1" u="sng" dirty="0" smtClean="0">
                  <a:solidFill>
                    <a:schemeClr val="tx1">
                      <a:lumMod val="50000"/>
                      <a:lumOff val="50000"/>
                    </a:schemeClr>
                  </a:solidFill>
                  <a:latin typeface="Times New Roman"/>
                  <a:cs typeface="Times New Roman"/>
                </a:rPr>
                <a:t>L</a:t>
              </a:r>
              <a:r>
                <a:rPr lang="en-US" baseline="30000" dirty="0" smtClean="0">
                  <a:solidFill>
                    <a:schemeClr val="tx1">
                      <a:lumMod val="50000"/>
                      <a:lumOff val="50000"/>
                    </a:schemeClr>
                  </a:solidFill>
                  <a:latin typeface="Times New Roman"/>
                  <a:cs typeface="Times New Roman"/>
                </a:rPr>
                <a:t> </a:t>
              </a:r>
              <a:r>
                <a:rPr lang="en-US" i="1" dirty="0" err="1" smtClean="0">
                  <a:solidFill>
                    <a:schemeClr val="tx1">
                      <a:lumMod val="50000"/>
                      <a:lumOff val="50000"/>
                    </a:schemeClr>
                  </a:solidFill>
                  <a:latin typeface="Times New Roman"/>
                  <a:cs typeface="Times New Roman"/>
                </a:rPr>
                <a:t>ow</a:t>
              </a:r>
              <a:r>
                <a:rPr lang="en-US" i="1" dirty="0" smtClean="0">
                  <a:solidFill>
                    <a:schemeClr val="tx1">
                      <a:lumMod val="50000"/>
                      <a:lumOff val="50000"/>
                    </a:schemeClr>
                  </a:solidFill>
                  <a:latin typeface="Times New Roman"/>
                  <a:cs typeface="Times New Roman"/>
                </a:rPr>
                <a:t>  </a:t>
              </a:r>
              <a:r>
                <a:rPr lang="en-US" i="1" u="sng" dirty="0" smtClean="0">
                  <a:solidFill>
                    <a:schemeClr val="tx1">
                      <a:lumMod val="50000"/>
                      <a:lumOff val="50000"/>
                    </a:schemeClr>
                  </a:solidFill>
                  <a:latin typeface="Times New Roman"/>
                  <a:cs typeface="Times New Roman"/>
                </a:rPr>
                <a:t>L</a:t>
              </a:r>
              <a:r>
                <a:rPr lang="en-US" baseline="30000" dirty="0" smtClean="0">
                  <a:solidFill>
                    <a:schemeClr val="tx1">
                      <a:lumMod val="50000"/>
                      <a:lumOff val="50000"/>
                    </a:schemeClr>
                  </a:solidFill>
                  <a:latin typeface="Times New Roman"/>
                  <a:cs typeface="Times New Roman"/>
                </a:rPr>
                <a:t> </a:t>
              </a:r>
              <a:r>
                <a:rPr lang="en-US" i="1" dirty="0" err="1" smtClean="0">
                  <a:solidFill>
                    <a:schemeClr val="tx1">
                      <a:lumMod val="50000"/>
                      <a:lumOff val="50000"/>
                    </a:schemeClr>
                  </a:solidFill>
                  <a:latin typeface="Times New Roman"/>
                  <a:cs typeface="Times New Roman"/>
                </a:rPr>
                <a:t>ight</a:t>
              </a:r>
              <a:r>
                <a:rPr lang="en-US" i="1" dirty="0" smtClean="0">
                  <a:solidFill>
                    <a:schemeClr val="tx1">
                      <a:lumMod val="50000"/>
                      <a:lumOff val="50000"/>
                    </a:schemeClr>
                  </a:solidFill>
                  <a:latin typeface="Times New Roman"/>
                  <a:cs typeface="Times New Roman"/>
                </a:rPr>
                <a:t>  </a:t>
              </a:r>
              <a:r>
                <a:rPr lang="en-US" i="1" u="sng" dirty="0" smtClean="0">
                  <a:solidFill>
                    <a:schemeClr val="tx1">
                      <a:lumMod val="50000"/>
                      <a:lumOff val="50000"/>
                    </a:schemeClr>
                  </a:solidFill>
                  <a:latin typeface="Times New Roman"/>
                  <a:cs typeface="Times New Roman"/>
                </a:rPr>
                <a:t>AR</a:t>
              </a:r>
              <a:r>
                <a:rPr lang="en-US" baseline="30000" dirty="0" smtClean="0">
                  <a:solidFill>
                    <a:schemeClr val="tx1">
                      <a:lumMod val="50000"/>
                      <a:lumOff val="50000"/>
                    </a:schemeClr>
                  </a:solidFill>
                  <a:latin typeface="Times New Roman"/>
                  <a:cs typeface="Times New Roman"/>
                </a:rPr>
                <a:t> </a:t>
              </a:r>
              <a:r>
                <a:rPr lang="en-US" i="1" dirty="0" err="1">
                  <a:solidFill>
                    <a:schemeClr val="tx1">
                      <a:lumMod val="50000"/>
                      <a:lumOff val="50000"/>
                    </a:schemeClr>
                  </a:solidFill>
                  <a:latin typeface="Times New Roman"/>
                  <a:cs typeface="Times New Roman"/>
                </a:rPr>
                <a:t>chitecture</a:t>
              </a:r>
              <a:r>
                <a:rPr lang="en-US" i="1" dirty="0">
                  <a:solidFill>
                    <a:schemeClr val="tx1">
                      <a:lumMod val="50000"/>
                      <a:lumOff val="50000"/>
                    </a:schemeClr>
                  </a:solidFill>
                  <a:latin typeface="Times New Roman"/>
                  <a:cs typeface="Times New Roman"/>
                </a:rPr>
                <a:t>) </a:t>
              </a:r>
            </a:p>
          </p:txBody>
        </p:sp>
        <p:sp>
          <p:nvSpPr>
            <p:cNvPr id="32" name="TextBox 31"/>
            <p:cNvSpPr txBox="1"/>
            <p:nvPr/>
          </p:nvSpPr>
          <p:spPr>
            <a:xfrm>
              <a:off x="558800" y="1428750"/>
              <a:ext cx="482600" cy="230832"/>
            </a:xfrm>
            <a:prstGeom prst="rect">
              <a:avLst/>
            </a:prstGeom>
            <a:noFill/>
          </p:spPr>
          <p:txBody>
            <a:bodyPr wrap="square" rtlCol="0">
              <a:spAutoFit/>
            </a:bodyPr>
            <a:lstStyle/>
            <a:p>
              <a:r>
                <a:rPr lang="en-US" sz="900" i="1" dirty="0" smtClean="0">
                  <a:solidFill>
                    <a:schemeClr val="tx1">
                      <a:lumMod val="50000"/>
                      <a:lumOff val="50000"/>
                    </a:schemeClr>
                  </a:solidFill>
                  <a:latin typeface="Times New Roman"/>
                  <a:cs typeface="Times New Roman"/>
                </a:rPr>
                <a:t>space</a:t>
              </a:r>
              <a:endParaRPr lang="en-US" sz="900" i="1" dirty="0">
                <a:solidFill>
                  <a:schemeClr val="tx1">
                    <a:lumMod val="50000"/>
                    <a:lumOff val="50000"/>
                  </a:schemeClr>
                </a:solidFill>
                <a:latin typeface="Times New Roman"/>
                <a:cs typeface="Times New Roman"/>
              </a:endParaRPr>
            </a:p>
          </p:txBody>
        </p:sp>
        <p:sp>
          <p:nvSpPr>
            <p:cNvPr id="36" name="TextBox 35"/>
            <p:cNvSpPr txBox="1"/>
            <p:nvPr/>
          </p:nvSpPr>
          <p:spPr>
            <a:xfrm>
              <a:off x="1387172" y="1428750"/>
              <a:ext cx="482600" cy="230832"/>
            </a:xfrm>
            <a:prstGeom prst="rect">
              <a:avLst/>
            </a:prstGeom>
            <a:noFill/>
          </p:spPr>
          <p:txBody>
            <a:bodyPr wrap="square" rtlCol="0">
              <a:spAutoFit/>
            </a:bodyPr>
            <a:lstStyle/>
            <a:p>
              <a:r>
                <a:rPr lang="en-US" sz="900" i="1" dirty="0" smtClean="0">
                  <a:solidFill>
                    <a:schemeClr val="tx1">
                      <a:lumMod val="50000"/>
                      <a:lumOff val="50000"/>
                    </a:schemeClr>
                  </a:solidFill>
                  <a:latin typeface="Times New Roman"/>
                  <a:cs typeface="Times New Roman"/>
                </a:rPr>
                <a:t>time</a:t>
              </a:r>
              <a:endParaRPr lang="en-US" sz="900" i="1" dirty="0">
                <a:solidFill>
                  <a:schemeClr val="tx1">
                    <a:lumMod val="50000"/>
                    <a:lumOff val="50000"/>
                  </a:schemeClr>
                </a:solidFill>
                <a:latin typeface="Times New Roman"/>
                <a:cs typeface="Times New Roman"/>
              </a:endParaRPr>
            </a:p>
          </p:txBody>
        </p:sp>
      </p:grpSp>
      <p:sp>
        <p:nvSpPr>
          <p:cNvPr id="6" name="Rectangle 5"/>
          <p:cNvSpPr/>
          <p:nvPr/>
        </p:nvSpPr>
        <p:spPr>
          <a:xfrm>
            <a:off x="4114800" y="516255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6200000">
            <a:off x="6781800" y="2374900"/>
            <a:ext cx="5867400" cy="114300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lor_nonStellar0.01LUX.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74382" y="3210620"/>
            <a:ext cx="2471573" cy="1597307"/>
          </a:xfrm>
          <a:prstGeom prst="rect">
            <a:avLst/>
          </a:prstGeom>
          <a:ln w="3175" cmpd="sng">
            <a:solidFill>
              <a:srgbClr val="7F7F7F"/>
            </a:solidFill>
          </a:ln>
        </p:spPr>
      </p:pic>
      <p:sp>
        <p:nvSpPr>
          <p:cNvPr id="11" name="TextBox 10"/>
          <p:cNvSpPr txBox="1"/>
          <p:nvPr/>
        </p:nvSpPr>
        <p:spPr>
          <a:xfrm>
            <a:off x="6854706" y="4823768"/>
            <a:ext cx="2123004" cy="230832"/>
          </a:xfrm>
          <a:prstGeom prst="rect">
            <a:avLst/>
          </a:prstGeom>
          <a:noFill/>
        </p:spPr>
        <p:txBody>
          <a:bodyPr wrap="square" rtlCol="0">
            <a:spAutoFit/>
          </a:bodyPr>
          <a:lstStyle/>
          <a:p>
            <a:pPr algn="r"/>
            <a:r>
              <a:rPr lang="en-US" sz="900" dirty="0" smtClean="0">
                <a:solidFill>
                  <a:schemeClr val="bg1">
                    <a:lumMod val="75000"/>
                  </a:schemeClr>
                </a:solidFill>
              </a:rPr>
              <a:t>STELLAR</a:t>
            </a:r>
            <a:r>
              <a:rPr lang="en-US" sz="900" baseline="30000" dirty="0" smtClean="0">
                <a:solidFill>
                  <a:schemeClr val="bg1">
                    <a:lumMod val="75000"/>
                  </a:schemeClr>
                </a:solidFill>
              </a:rPr>
              <a:t>™</a:t>
            </a:r>
            <a:endParaRPr lang="en-US" sz="900" baseline="30000" dirty="0">
              <a:solidFill>
                <a:schemeClr val="bg1">
                  <a:lumMod val="75000"/>
                </a:schemeClr>
              </a:solidFill>
            </a:endParaRPr>
          </a:p>
        </p:txBody>
      </p:sp>
      <p:sp>
        <p:nvSpPr>
          <p:cNvPr id="28" name="TextBox 27"/>
          <p:cNvSpPr txBox="1"/>
          <p:nvPr/>
        </p:nvSpPr>
        <p:spPr>
          <a:xfrm>
            <a:off x="4303869" y="4823768"/>
            <a:ext cx="2123004" cy="230832"/>
          </a:xfrm>
          <a:prstGeom prst="rect">
            <a:avLst/>
          </a:prstGeom>
          <a:noFill/>
        </p:spPr>
        <p:txBody>
          <a:bodyPr wrap="square" rtlCol="0">
            <a:spAutoFit/>
          </a:bodyPr>
          <a:lstStyle/>
          <a:p>
            <a:pPr algn="r"/>
            <a:r>
              <a:rPr lang="en-US" sz="900" dirty="0" smtClean="0">
                <a:solidFill>
                  <a:schemeClr val="bg1">
                    <a:lumMod val="75000"/>
                  </a:schemeClr>
                </a:solidFill>
              </a:rPr>
              <a:t>Standard</a:t>
            </a:r>
            <a:endParaRPr lang="en-US" sz="900" dirty="0">
              <a:solidFill>
                <a:schemeClr val="bg1">
                  <a:lumMod val="75000"/>
                </a:schemeClr>
              </a:solidFill>
            </a:endParaRPr>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smtClean="0">
                <a:solidFill>
                  <a:schemeClr val="tx1">
                    <a:lumMod val="75000"/>
                    <a:lumOff val="25000"/>
                  </a:schemeClr>
                </a:solidFill>
              </a:rPr>
              <a:t>New </a:t>
            </a:r>
            <a:r>
              <a:rPr lang="en-US" b="1" dirty="0" err="1" smtClean="0">
                <a:solidFill>
                  <a:srgbClr val="E10209"/>
                </a:solidFill>
                <a:cs typeface="Arial"/>
              </a:rPr>
              <a:t>Surround</a:t>
            </a:r>
            <a:r>
              <a:rPr lang="en-US" dirty="0" err="1" smtClean="0">
                <a:cs typeface="Arial"/>
              </a:rPr>
              <a:t>Video</a:t>
            </a:r>
            <a:r>
              <a:rPr lang="en-US" sz="1100" baseline="70000" dirty="0">
                <a:solidFill>
                  <a:srgbClr val="262626"/>
                </a:solidFill>
                <a:cs typeface="Arial"/>
              </a:rPr>
              <a:t>®</a:t>
            </a:r>
            <a:r>
              <a:rPr lang="en-US" dirty="0">
                <a:cs typeface="Arial"/>
              </a:rPr>
              <a:t> </a:t>
            </a:r>
            <a:r>
              <a:rPr lang="en-US" dirty="0" smtClean="0">
                <a:cs typeface="Arial"/>
              </a:rPr>
              <a:t>G5 </a:t>
            </a:r>
            <a:r>
              <a:rPr lang="en-US" dirty="0" smtClean="0">
                <a:solidFill>
                  <a:schemeClr val="tx1">
                    <a:lumMod val="75000"/>
                    <a:lumOff val="25000"/>
                  </a:schemeClr>
                </a:solidFill>
              </a:rPr>
              <a:t>Feature</a:t>
            </a:r>
            <a:endParaRPr lang="en-US" dirty="0">
              <a:solidFill>
                <a:schemeClr val="tx1">
                  <a:lumMod val="75000"/>
                  <a:lumOff val="25000"/>
                </a:schemeClr>
              </a:solidFill>
            </a:endParaRPr>
          </a:p>
        </p:txBody>
      </p:sp>
      <p:grpSp>
        <p:nvGrpSpPr>
          <p:cNvPr id="23" name="Group 22"/>
          <p:cNvGrpSpPr/>
          <p:nvPr/>
        </p:nvGrpSpPr>
        <p:grpSpPr>
          <a:xfrm>
            <a:off x="8441136" y="2571750"/>
            <a:ext cx="457200" cy="457200"/>
            <a:chOff x="7541918" y="708826"/>
            <a:chExt cx="381000" cy="381000"/>
          </a:xfrm>
        </p:grpSpPr>
        <p:sp>
          <p:nvSpPr>
            <p:cNvPr id="24" name="Rectangle 23"/>
            <p:cNvSpPr/>
            <p:nvPr/>
          </p:nvSpPr>
          <p:spPr>
            <a:xfrm>
              <a:off x="7541918" y="708826"/>
              <a:ext cx="381000" cy="381000"/>
            </a:xfrm>
            <a:prstGeom prst="rect">
              <a:avLst/>
            </a:prstGeom>
            <a:solidFill>
              <a:schemeClr val="bg1"/>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STELLAR_icon.png"/>
            <p:cNvPicPr>
              <a:picLocks noChangeAspect="1"/>
            </p:cNvPicPr>
            <p:nvPr/>
          </p:nvPicPr>
          <p:blipFill rotWithShape="1">
            <a:blip r:embed="rId9" cstate="screen">
              <a:extLst>
                <a:ext uri="{28A0092B-C50C-407E-A947-70E740481C1C}">
                  <a14:useLocalDpi xmlns:a14="http://schemas.microsoft.com/office/drawing/2010/main"/>
                </a:ext>
              </a:extLst>
            </a:blip>
            <a:srcRect t="-2359"/>
            <a:stretch/>
          </p:blipFill>
          <p:spPr>
            <a:xfrm>
              <a:off x="7588158" y="761856"/>
              <a:ext cx="286381" cy="276293"/>
            </a:xfrm>
            <a:prstGeom prst="rect">
              <a:avLst/>
            </a:prstGeom>
          </p:spPr>
        </p:pic>
      </p:grpSp>
      <p:sp>
        <p:nvSpPr>
          <p:cNvPr id="27" name="TextBox 26"/>
          <p:cNvSpPr txBox="1"/>
          <p:nvPr/>
        </p:nvSpPr>
        <p:spPr>
          <a:xfrm>
            <a:off x="5791200" y="2800350"/>
            <a:ext cx="1447800" cy="369332"/>
          </a:xfrm>
          <a:prstGeom prst="rect">
            <a:avLst/>
          </a:prstGeom>
          <a:noFill/>
        </p:spPr>
        <p:txBody>
          <a:bodyPr wrap="square" rtlCol="0">
            <a:spAutoFit/>
          </a:bodyPr>
          <a:lstStyle/>
          <a:p>
            <a:pPr algn="ctr"/>
            <a:r>
              <a:rPr lang="en-US" sz="900" dirty="0" smtClean="0">
                <a:solidFill>
                  <a:schemeClr val="bg1"/>
                </a:solidFill>
              </a:rPr>
              <a:t>Color Mode Comparison at 0.01 Lux</a:t>
            </a:r>
            <a:endParaRPr lang="en-US" sz="900" dirty="0">
              <a:solidFill>
                <a:schemeClr val="bg1"/>
              </a:solidFill>
            </a:endParaRPr>
          </a:p>
        </p:txBody>
      </p:sp>
      <p:sp>
        <p:nvSpPr>
          <p:cNvPr id="33" name="Rectangle 32"/>
          <p:cNvSpPr/>
          <p:nvPr>
            <p:custDataLst>
              <p:tags r:id="rId1"/>
            </p:custDataLst>
          </p:nvPr>
        </p:nvSpPr>
        <p:spPr>
          <a:xfrm>
            <a:off x="6518865" y="4476786"/>
            <a:ext cx="2548935" cy="380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chemeClr val="accent1"/>
              </a:buClr>
              <a:defRPr/>
            </a:pPr>
            <a:r>
              <a:rPr lang="en-GB" sz="800" dirty="0" smtClean="0">
                <a:solidFill>
                  <a:schemeClr val="bg1"/>
                </a:solidFill>
              </a:rPr>
              <a:t>STELLAR™ images are useable with less noise even in very low light</a:t>
            </a:r>
            <a:endParaRPr lang="en-GB" sz="800" dirty="0">
              <a:solidFill>
                <a:schemeClr val="bg1"/>
              </a:solidFill>
            </a:endParaRPr>
          </a:p>
        </p:txBody>
      </p:sp>
      <p:sp>
        <p:nvSpPr>
          <p:cNvPr id="34" name="Rectangle 33"/>
          <p:cNvSpPr/>
          <p:nvPr>
            <p:custDataLst>
              <p:tags r:id="rId2"/>
            </p:custDataLst>
          </p:nvPr>
        </p:nvSpPr>
        <p:spPr>
          <a:xfrm>
            <a:off x="3928064" y="4476726"/>
            <a:ext cx="2548936"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chemeClr val="accent1"/>
              </a:buClr>
              <a:defRPr/>
            </a:pPr>
            <a:r>
              <a:rPr lang="en-GB" sz="800" dirty="0" smtClean="0">
                <a:solidFill>
                  <a:schemeClr val="bg1"/>
                </a:solidFill>
              </a:rPr>
              <a:t>Standard cameras miss detail or lose the image in noise in low light conditions</a:t>
            </a:r>
            <a:endParaRPr lang="en-GB" sz="800" dirty="0">
              <a:solidFill>
                <a:schemeClr val="bg1"/>
              </a:solidFill>
            </a:endParaRPr>
          </a:p>
        </p:txBody>
      </p:sp>
      <p:pic>
        <p:nvPicPr>
          <p:cNvPr id="35" name="Picture 34"/>
          <p:cNvPicPr>
            <a:picLocks noChangeAspect="1"/>
          </p:cNvPicPr>
          <p:nvPr/>
        </p:nvPicPr>
        <p:blipFill>
          <a:blip r:embed="rId10"/>
          <a:stretch>
            <a:fillRect/>
          </a:stretch>
        </p:blipFill>
        <p:spPr>
          <a:xfrm>
            <a:off x="6324600" y="819150"/>
            <a:ext cx="1752600" cy="1850307"/>
          </a:xfrm>
          <a:prstGeom prst="rect">
            <a:avLst/>
          </a:prstGeom>
        </p:spPr>
      </p:pic>
    </p:spTree>
    <p:extLst>
      <p:ext uri="{BB962C8B-B14F-4D97-AF65-F5344CB8AC3E}">
        <p14:creationId xmlns:p14="http://schemas.microsoft.com/office/powerpoint/2010/main" val="84650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p:txBody>
          <a:bodyPr/>
          <a:lstStyle/>
          <a:p>
            <a:r>
              <a:rPr lang="en-US" sz="1800" dirty="0" smtClean="0">
                <a:solidFill>
                  <a:srgbClr val="000000"/>
                </a:solidFill>
              </a:rPr>
              <a:t>STELLAR</a:t>
            </a:r>
            <a:r>
              <a:rPr lang="en-US" sz="1800" baseline="30000" dirty="0">
                <a:solidFill>
                  <a:srgbClr val="000000"/>
                </a:solidFill>
              </a:rPr>
              <a:t>™</a:t>
            </a:r>
          </a:p>
        </p:txBody>
      </p:sp>
      <p:sp>
        <p:nvSpPr>
          <p:cNvPr id="17" name="Rectangle 16"/>
          <p:cNvSpPr/>
          <p:nvPr>
            <p:custDataLst>
              <p:tags r:id="rId1"/>
            </p:custDataLst>
          </p:nvPr>
        </p:nvSpPr>
        <p:spPr>
          <a:xfrm>
            <a:off x="4495800" y="3686513"/>
            <a:ext cx="3733800" cy="63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GB" sz="1600" dirty="0" smtClean="0">
                <a:solidFill>
                  <a:srgbClr val="000000"/>
                </a:solidFill>
              </a:rPr>
              <a:t>STELLAR™ maintains full color in near complete darkness</a:t>
            </a:r>
            <a:endParaRPr lang="en-GB" sz="1600" dirty="0">
              <a:solidFill>
                <a:srgbClr val="000000"/>
              </a:solidFill>
            </a:endParaRPr>
          </a:p>
        </p:txBody>
      </p:sp>
      <p:sp>
        <p:nvSpPr>
          <p:cNvPr id="18" name="Rectangle 17"/>
          <p:cNvSpPr/>
          <p:nvPr>
            <p:custDataLst>
              <p:tags r:id="rId2"/>
            </p:custDataLst>
          </p:nvPr>
        </p:nvSpPr>
        <p:spPr>
          <a:xfrm>
            <a:off x="152400" y="3686513"/>
            <a:ext cx="3886200" cy="637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GB" sz="1600" dirty="0" smtClean="0">
                <a:solidFill>
                  <a:srgbClr val="000000"/>
                </a:solidFill>
              </a:rPr>
              <a:t>Standard image capability produces no usable video</a:t>
            </a:r>
            <a:endParaRPr lang="en-GB" sz="1600" dirty="0">
              <a:solidFill>
                <a:srgbClr val="000000"/>
              </a:solidFill>
            </a:endParaRPr>
          </a:p>
        </p:txBody>
      </p:sp>
      <p:sp>
        <p:nvSpPr>
          <p:cNvPr id="21" name="Rounded Rectangle 20"/>
          <p:cNvSpPr/>
          <p:nvPr/>
        </p:nvSpPr>
        <p:spPr>
          <a:xfrm>
            <a:off x="76200" y="819150"/>
            <a:ext cx="8991600" cy="28194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971550"/>
            <a:ext cx="4343400" cy="253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971550"/>
            <a:ext cx="4343400" cy="253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286000" y="3181350"/>
            <a:ext cx="2123004" cy="230832"/>
          </a:xfrm>
          <a:prstGeom prst="rect">
            <a:avLst/>
          </a:prstGeom>
          <a:noFill/>
        </p:spPr>
        <p:txBody>
          <a:bodyPr wrap="square" rtlCol="0">
            <a:spAutoFit/>
          </a:bodyPr>
          <a:lstStyle/>
          <a:p>
            <a:pPr algn="r"/>
            <a:r>
              <a:rPr lang="en-US" sz="900" dirty="0" smtClean="0">
                <a:solidFill>
                  <a:schemeClr val="bg1">
                    <a:lumMod val="75000"/>
                  </a:schemeClr>
                </a:solidFill>
              </a:rPr>
              <a:t>Standard</a:t>
            </a:r>
            <a:endParaRPr lang="en-US" sz="900" dirty="0">
              <a:solidFill>
                <a:schemeClr val="bg1">
                  <a:lumMod val="75000"/>
                </a:schemeClr>
              </a:solidFill>
            </a:endParaRPr>
          </a:p>
        </p:txBody>
      </p:sp>
      <p:grpSp>
        <p:nvGrpSpPr>
          <p:cNvPr id="7" name="Group 6"/>
          <p:cNvGrpSpPr/>
          <p:nvPr/>
        </p:nvGrpSpPr>
        <p:grpSpPr>
          <a:xfrm>
            <a:off x="7315200" y="4400550"/>
            <a:ext cx="533400" cy="533400"/>
            <a:chOff x="7772400" y="1962150"/>
            <a:chExt cx="533400" cy="533400"/>
          </a:xfrm>
        </p:grpSpPr>
        <p:sp>
          <p:nvSpPr>
            <p:cNvPr id="5" name="Rectangle 4"/>
            <p:cNvSpPr/>
            <p:nvPr/>
          </p:nvSpPr>
          <p:spPr>
            <a:xfrm>
              <a:off x="7772400" y="1962150"/>
              <a:ext cx="533400" cy="533400"/>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Screen Shot 2015-05-27 at 11.31.29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48599" y="2011192"/>
              <a:ext cx="415075" cy="408158"/>
            </a:xfrm>
            <a:prstGeom prst="rect">
              <a:avLst/>
            </a:prstGeom>
          </p:spPr>
        </p:pic>
      </p:grpSp>
    </p:spTree>
    <p:extLst>
      <p:ext uri="{BB962C8B-B14F-4D97-AF65-F5344CB8AC3E}">
        <p14:creationId xmlns:p14="http://schemas.microsoft.com/office/powerpoint/2010/main" val="76924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52401" y="804309"/>
            <a:ext cx="8839200" cy="2834241"/>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nvGrpSpPr>
          <p:cNvPr id="2" name="Group 1"/>
          <p:cNvGrpSpPr/>
          <p:nvPr/>
        </p:nvGrpSpPr>
        <p:grpSpPr>
          <a:xfrm>
            <a:off x="281889" y="956709"/>
            <a:ext cx="8589104" cy="2547782"/>
            <a:chOff x="281889" y="895350"/>
            <a:chExt cx="8589104" cy="2547782"/>
          </a:xfrm>
        </p:grpSpPr>
        <p:pic>
          <p:nvPicPr>
            <p:cNvPr id="409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04372" y="895350"/>
              <a:ext cx="4266621" cy="254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1889" y="895350"/>
              <a:ext cx="4290111" cy="254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itle 1"/>
          <p:cNvSpPr>
            <a:spLocks noGrp="1"/>
          </p:cNvSpPr>
          <p:nvPr>
            <p:ph type="title"/>
          </p:nvPr>
        </p:nvSpPr>
        <p:spPr/>
        <p:txBody>
          <a:bodyPr/>
          <a:lstStyle/>
          <a:p>
            <a:r>
              <a:rPr lang="en-US" sz="1800" dirty="0" smtClean="0">
                <a:solidFill>
                  <a:srgbClr val="000000"/>
                </a:solidFill>
              </a:rPr>
              <a:t>STELLAR</a:t>
            </a:r>
            <a:r>
              <a:rPr lang="en-US" sz="1800" baseline="30000" dirty="0">
                <a:solidFill>
                  <a:srgbClr val="000000"/>
                </a:solidFill>
              </a:rPr>
              <a:t>™</a:t>
            </a:r>
          </a:p>
        </p:txBody>
      </p:sp>
      <p:sp>
        <p:nvSpPr>
          <p:cNvPr id="37" name="Rectangle 36"/>
          <p:cNvSpPr/>
          <p:nvPr>
            <p:custDataLst>
              <p:tags r:id="rId1"/>
            </p:custDataLst>
          </p:nvPr>
        </p:nvSpPr>
        <p:spPr>
          <a:xfrm>
            <a:off x="4495800" y="3562438"/>
            <a:ext cx="4495801" cy="942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GB" sz="1600" dirty="0" smtClean="0">
                <a:solidFill>
                  <a:srgbClr val="000000"/>
                </a:solidFill>
              </a:rPr>
              <a:t>STELLAR™ color images in </a:t>
            </a:r>
            <a:r>
              <a:rPr lang="en-GB" sz="1600" dirty="0">
                <a:solidFill>
                  <a:srgbClr val="000000"/>
                </a:solidFill>
              </a:rPr>
              <a:t>low light </a:t>
            </a:r>
            <a:r>
              <a:rPr lang="en-GB" sz="1600" dirty="0" smtClean="0">
                <a:solidFill>
                  <a:srgbClr val="000000"/>
                </a:solidFill>
              </a:rPr>
              <a:t>scenes enable identification of critical details (e.g. car, hair, clothing color)</a:t>
            </a:r>
            <a:endParaRPr lang="en-GB" sz="1600" dirty="0">
              <a:solidFill>
                <a:srgbClr val="000000"/>
              </a:solidFill>
            </a:endParaRPr>
          </a:p>
        </p:txBody>
      </p:sp>
      <p:sp>
        <p:nvSpPr>
          <p:cNvPr id="38" name="Rectangle 37"/>
          <p:cNvSpPr/>
          <p:nvPr>
            <p:custDataLst>
              <p:tags r:id="rId2"/>
            </p:custDataLst>
          </p:nvPr>
        </p:nvSpPr>
        <p:spPr>
          <a:xfrm>
            <a:off x="228600" y="3562350"/>
            <a:ext cx="4190999" cy="942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GB" sz="1600" dirty="0" smtClean="0">
                <a:solidFill>
                  <a:srgbClr val="000000"/>
                </a:solidFill>
              </a:rPr>
              <a:t>Monochrome night vision images prevent identification of important color details for investigation</a:t>
            </a:r>
            <a:endParaRPr lang="en-GB" sz="1600" dirty="0">
              <a:solidFill>
                <a:srgbClr val="000000"/>
              </a:solidFill>
            </a:endParaRPr>
          </a:p>
        </p:txBody>
      </p:sp>
      <p:grpSp>
        <p:nvGrpSpPr>
          <p:cNvPr id="25" name="Group 24"/>
          <p:cNvGrpSpPr/>
          <p:nvPr/>
        </p:nvGrpSpPr>
        <p:grpSpPr>
          <a:xfrm>
            <a:off x="7315200" y="4324350"/>
            <a:ext cx="533400" cy="533400"/>
            <a:chOff x="7772400" y="1962150"/>
            <a:chExt cx="533400" cy="533400"/>
          </a:xfrm>
        </p:grpSpPr>
        <p:sp>
          <p:nvSpPr>
            <p:cNvPr id="26" name="Rectangle 25"/>
            <p:cNvSpPr/>
            <p:nvPr/>
          </p:nvSpPr>
          <p:spPr>
            <a:xfrm>
              <a:off x="7772400" y="1962150"/>
              <a:ext cx="533400" cy="533400"/>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descr="Screen Shot 2015-05-27 at 11.31.29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48599" y="2011192"/>
              <a:ext cx="415075" cy="408158"/>
            </a:xfrm>
            <a:prstGeom prst="rect">
              <a:avLst/>
            </a:prstGeom>
          </p:spPr>
        </p:pic>
      </p:grpSp>
    </p:spTree>
    <p:extLst>
      <p:ext uri="{BB962C8B-B14F-4D97-AF65-F5344CB8AC3E}">
        <p14:creationId xmlns:p14="http://schemas.microsoft.com/office/powerpoint/2010/main" val="29172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24667" y="-42863"/>
            <a:ext cx="9220200" cy="5186363"/>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21996"/>
          <a:stretch/>
        </p:blipFill>
        <p:spPr>
          <a:xfrm>
            <a:off x="-594782" y="4469488"/>
            <a:ext cx="9802282" cy="599862"/>
          </a:xfrm>
          <a:prstGeom prst="rect">
            <a:avLst/>
          </a:prstGeom>
        </p:spPr>
      </p:pic>
      <p:sp>
        <p:nvSpPr>
          <p:cNvPr id="1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b="1" dirty="0" smtClean="0">
                <a:solidFill>
                  <a:srgbClr val="E10209"/>
                </a:solidFill>
                <a:effectLst/>
              </a:rPr>
              <a:t>Arecont Vision Update</a:t>
            </a:r>
            <a:endParaRPr lang="en-US" sz="2500" b="1" dirty="0">
              <a:solidFill>
                <a:srgbClr val="E10209"/>
              </a:solidFill>
              <a:effectLst/>
            </a:endParaRPr>
          </a:p>
        </p:txBody>
      </p:sp>
      <p:sp>
        <p:nvSpPr>
          <p:cNvPr id="1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200" dirty="0" smtClean="0">
              <a:solidFill>
                <a:schemeClr val="tx1">
                  <a:lumMod val="75000"/>
                  <a:lumOff val="25000"/>
                </a:schemeClr>
              </a:solidFill>
              <a:latin typeface="+mn-lt"/>
              <a:cs typeface="Arial Black"/>
            </a:endParaRPr>
          </a:p>
        </p:txBody>
      </p:sp>
      <p:sp>
        <p:nvSpPr>
          <p:cNvPr id="8" name="Subtitle 3"/>
          <p:cNvSpPr txBox="1">
            <a:spLocks/>
          </p:cNvSpPr>
          <p:nvPr/>
        </p:nvSpPr>
        <p:spPr>
          <a:xfrm>
            <a:off x="510103" y="2734221"/>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FF0000"/>
              </a:buClr>
              <a:tabLst>
                <a:tab pos="3944938" algn="l"/>
              </a:tabLst>
            </a:pPr>
            <a:r>
              <a:rPr lang="en-US" sz="1200" dirty="0" smtClean="0">
                <a:solidFill>
                  <a:schemeClr val="tx1">
                    <a:lumMod val="75000"/>
                    <a:lumOff val="25000"/>
                  </a:schemeClr>
                </a:solidFill>
                <a:latin typeface="Arial Black"/>
                <a:cs typeface="Arial Black"/>
              </a:rPr>
              <a:t>Scott Schafer </a:t>
            </a:r>
            <a:endParaRPr lang="en-US" sz="1200" dirty="0">
              <a:solidFill>
                <a:schemeClr val="tx1">
                  <a:lumMod val="75000"/>
                  <a:lumOff val="25000"/>
                </a:schemeClr>
              </a:solidFill>
              <a:latin typeface="Arial Black"/>
              <a:cs typeface="Arial Black"/>
            </a:endParaRPr>
          </a:p>
          <a:p>
            <a:pPr algn="l">
              <a:buClr>
                <a:srgbClr val="FF0000"/>
              </a:buClr>
              <a:tabLst>
                <a:tab pos="3944938" algn="l"/>
              </a:tabLst>
            </a:pPr>
            <a:r>
              <a:rPr lang="en-US" sz="1000" i="1" dirty="0" smtClean="0">
                <a:solidFill>
                  <a:schemeClr val="tx1">
                    <a:lumMod val="65000"/>
                    <a:lumOff val="35000"/>
                  </a:schemeClr>
                </a:solidFill>
                <a:latin typeface="Arial"/>
                <a:cs typeface="Arial"/>
              </a:rPr>
              <a:t>Executive </a:t>
            </a:r>
            <a:r>
              <a:rPr lang="en-US" altLang="zh-CN" sz="1000" i="1" dirty="0" smtClean="0">
                <a:solidFill>
                  <a:schemeClr val="tx1">
                    <a:lumMod val="65000"/>
                    <a:lumOff val="35000"/>
                  </a:schemeClr>
                </a:solidFill>
                <a:latin typeface="Arial"/>
                <a:cs typeface="Arial"/>
              </a:rPr>
              <a:t>Vice</a:t>
            </a:r>
            <a:r>
              <a:rPr lang="en-US" sz="1000" i="1" dirty="0" smtClean="0">
                <a:solidFill>
                  <a:schemeClr val="tx1">
                    <a:lumMod val="65000"/>
                    <a:lumOff val="35000"/>
                  </a:schemeClr>
                </a:solidFill>
                <a:latin typeface="Arial"/>
                <a:cs typeface="Arial"/>
              </a:rPr>
              <a:t> President</a:t>
            </a:r>
            <a:endParaRPr lang="en-US" sz="1000" i="1"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274872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298450" y="73696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3200" b="1" dirty="0" smtClean="0">
                <a:solidFill>
                  <a:srgbClr val="E10209"/>
                </a:solidFill>
              </a:rPr>
              <a:t>STELLAR</a:t>
            </a:r>
            <a:r>
              <a:rPr lang="en-US" sz="2800" baseline="30000" dirty="0" smtClean="0">
                <a:solidFill>
                  <a:srgbClr val="262626"/>
                </a:solidFill>
              </a:rPr>
              <a:t>™</a:t>
            </a:r>
            <a:r>
              <a:rPr lang="en-US" sz="3200" dirty="0" smtClean="0">
                <a:solidFill>
                  <a:srgbClr val="262626"/>
                </a:solidFill>
              </a:rPr>
              <a:t> Technology</a:t>
            </a:r>
            <a:endParaRPr lang="en-US" sz="3200" baseline="30000" dirty="0">
              <a:solidFill>
                <a:srgbClr val="262626"/>
              </a:solidFill>
            </a:endParaRPr>
          </a:p>
        </p:txBody>
      </p:sp>
      <p:grpSp>
        <p:nvGrpSpPr>
          <p:cNvPr id="7" name="Group 6"/>
          <p:cNvGrpSpPr/>
          <p:nvPr/>
        </p:nvGrpSpPr>
        <p:grpSpPr>
          <a:xfrm>
            <a:off x="292100" y="1235941"/>
            <a:ext cx="5334000" cy="439182"/>
            <a:chOff x="273050" y="1428750"/>
            <a:chExt cx="5334000" cy="439182"/>
          </a:xfrm>
        </p:grpSpPr>
        <p:sp>
          <p:nvSpPr>
            <p:cNvPr id="3" name="TextBox 2"/>
            <p:cNvSpPr txBox="1"/>
            <p:nvPr/>
          </p:nvSpPr>
          <p:spPr>
            <a:xfrm>
              <a:off x="273050" y="1498600"/>
              <a:ext cx="5334000" cy="369332"/>
            </a:xfrm>
            <a:prstGeom prst="rect">
              <a:avLst/>
            </a:prstGeom>
            <a:noFill/>
          </p:spPr>
          <p:txBody>
            <a:bodyPr wrap="square" rtlCol="0">
              <a:spAutoFit/>
            </a:bodyPr>
            <a:lstStyle/>
            <a:p>
              <a:r>
                <a:rPr lang="en-US" i="1" dirty="0" smtClean="0">
                  <a:solidFill>
                    <a:schemeClr val="tx1">
                      <a:lumMod val="50000"/>
                      <a:lumOff val="50000"/>
                    </a:schemeClr>
                  </a:solidFill>
                  <a:latin typeface="Times New Roman"/>
                  <a:cs typeface="Times New Roman"/>
                </a:rPr>
                <a:t>(</a:t>
              </a:r>
              <a:r>
                <a:rPr lang="en-US" i="1" u="sng" dirty="0" smtClean="0">
                  <a:solidFill>
                    <a:schemeClr val="tx1">
                      <a:lumMod val="50000"/>
                      <a:lumOff val="50000"/>
                    </a:schemeClr>
                  </a:solidFill>
                  <a:latin typeface="Times New Roman"/>
                  <a:cs typeface="Times New Roman"/>
                </a:rPr>
                <a:t>S</a:t>
              </a:r>
              <a:r>
                <a:rPr lang="en-US" baseline="30000" dirty="0" smtClean="0">
                  <a:solidFill>
                    <a:schemeClr val="tx1">
                      <a:lumMod val="50000"/>
                      <a:lumOff val="50000"/>
                    </a:schemeClr>
                  </a:solidFill>
                  <a:latin typeface="Times New Roman"/>
                  <a:cs typeface="Times New Roman"/>
                </a:rPr>
                <a:t> </a:t>
              </a:r>
              <a:r>
                <a:rPr lang="en-US" i="1" dirty="0" smtClean="0">
                  <a:solidFill>
                    <a:schemeClr val="tx1">
                      <a:lumMod val="50000"/>
                      <a:lumOff val="50000"/>
                    </a:schemeClr>
                  </a:solidFill>
                  <a:latin typeface="Times New Roman"/>
                  <a:cs typeface="Times New Roman"/>
                </a:rPr>
                <a:t>patio  </a:t>
              </a:r>
              <a:r>
                <a:rPr lang="en-US" i="1" u="sng" dirty="0" smtClean="0">
                  <a:solidFill>
                    <a:schemeClr val="tx1">
                      <a:lumMod val="50000"/>
                      <a:lumOff val="50000"/>
                    </a:schemeClr>
                  </a:solidFill>
                  <a:latin typeface="Times New Roman"/>
                  <a:cs typeface="Times New Roman"/>
                </a:rPr>
                <a:t>TE</a:t>
              </a:r>
              <a:r>
                <a:rPr lang="en-US" baseline="30000" dirty="0" smtClean="0">
                  <a:solidFill>
                    <a:schemeClr val="tx1">
                      <a:lumMod val="50000"/>
                      <a:lumOff val="50000"/>
                    </a:schemeClr>
                  </a:solidFill>
                  <a:latin typeface="Times New Roman"/>
                  <a:cs typeface="Times New Roman"/>
                </a:rPr>
                <a:t> </a:t>
              </a:r>
              <a:r>
                <a:rPr lang="en-US" i="1" dirty="0" err="1" smtClean="0">
                  <a:solidFill>
                    <a:schemeClr val="tx1">
                      <a:lumMod val="50000"/>
                      <a:lumOff val="50000"/>
                    </a:schemeClr>
                  </a:solidFill>
                  <a:latin typeface="Times New Roman"/>
                  <a:cs typeface="Times New Roman"/>
                </a:rPr>
                <a:t>mporal</a:t>
              </a:r>
              <a:r>
                <a:rPr lang="en-US" i="1" dirty="0" smtClean="0">
                  <a:solidFill>
                    <a:schemeClr val="tx1">
                      <a:lumMod val="50000"/>
                      <a:lumOff val="50000"/>
                    </a:schemeClr>
                  </a:solidFill>
                  <a:latin typeface="Times New Roman"/>
                  <a:cs typeface="Times New Roman"/>
                </a:rPr>
                <a:t>  </a:t>
              </a:r>
              <a:r>
                <a:rPr lang="en-US" i="1" u="sng" dirty="0" smtClean="0">
                  <a:solidFill>
                    <a:schemeClr val="tx1">
                      <a:lumMod val="50000"/>
                      <a:lumOff val="50000"/>
                    </a:schemeClr>
                  </a:solidFill>
                  <a:latin typeface="Times New Roman"/>
                  <a:cs typeface="Times New Roman"/>
                </a:rPr>
                <a:t>L</a:t>
              </a:r>
              <a:r>
                <a:rPr lang="en-US" baseline="30000" dirty="0" smtClean="0">
                  <a:solidFill>
                    <a:schemeClr val="tx1">
                      <a:lumMod val="50000"/>
                      <a:lumOff val="50000"/>
                    </a:schemeClr>
                  </a:solidFill>
                  <a:latin typeface="Times New Roman"/>
                  <a:cs typeface="Times New Roman"/>
                </a:rPr>
                <a:t> </a:t>
              </a:r>
              <a:r>
                <a:rPr lang="en-US" i="1" dirty="0" err="1" smtClean="0">
                  <a:solidFill>
                    <a:schemeClr val="tx1">
                      <a:lumMod val="50000"/>
                      <a:lumOff val="50000"/>
                    </a:schemeClr>
                  </a:solidFill>
                  <a:latin typeface="Times New Roman"/>
                  <a:cs typeface="Times New Roman"/>
                </a:rPr>
                <a:t>ow</a:t>
              </a:r>
              <a:r>
                <a:rPr lang="en-US" i="1" dirty="0" smtClean="0">
                  <a:solidFill>
                    <a:schemeClr val="tx1">
                      <a:lumMod val="50000"/>
                      <a:lumOff val="50000"/>
                    </a:schemeClr>
                  </a:solidFill>
                  <a:latin typeface="Times New Roman"/>
                  <a:cs typeface="Times New Roman"/>
                </a:rPr>
                <a:t>  </a:t>
              </a:r>
              <a:r>
                <a:rPr lang="en-US" i="1" u="sng" dirty="0" smtClean="0">
                  <a:solidFill>
                    <a:schemeClr val="tx1">
                      <a:lumMod val="50000"/>
                      <a:lumOff val="50000"/>
                    </a:schemeClr>
                  </a:solidFill>
                  <a:latin typeface="Times New Roman"/>
                  <a:cs typeface="Times New Roman"/>
                </a:rPr>
                <a:t>L</a:t>
              </a:r>
              <a:r>
                <a:rPr lang="en-US" baseline="30000" dirty="0" smtClean="0">
                  <a:solidFill>
                    <a:schemeClr val="tx1">
                      <a:lumMod val="50000"/>
                      <a:lumOff val="50000"/>
                    </a:schemeClr>
                  </a:solidFill>
                  <a:latin typeface="Times New Roman"/>
                  <a:cs typeface="Times New Roman"/>
                </a:rPr>
                <a:t> </a:t>
              </a:r>
              <a:r>
                <a:rPr lang="en-US" i="1" dirty="0" err="1" smtClean="0">
                  <a:solidFill>
                    <a:schemeClr val="tx1">
                      <a:lumMod val="50000"/>
                      <a:lumOff val="50000"/>
                    </a:schemeClr>
                  </a:solidFill>
                  <a:latin typeface="Times New Roman"/>
                  <a:cs typeface="Times New Roman"/>
                </a:rPr>
                <a:t>ight</a:t>
              </a:r>
              <a:r>
                <a:rPr lang="en-US" i="1" dirty="0" smtClean="0">
                  <a:solidFill>
                    <a:schemeClr val="tx1">
                      <a:lumMod val="50000"/>
                      <a:lumOff val="50000"/>
                    </a:schemeClr>
                  </a:solidFill>
                  <a:latin typeface="Times New Roman"/>
                  <a:cs typeface="Times New Roman"/>
                </a:rPr>
                <a:t>  </a:t>
              </a:r>
              <a:r>
                <a:rPr lang="en-US" i="1" u="sng" dirty="0" smtClean="0">
                  <a:solidFill>
                    <a:schemeClr val="tx1">
                      <a:lumMod val="50000"/>
                      <a:lumOff val="50000"/>
                    </a:schemeClr>
                  </a:solidFill>
                  <a:latin typeface="Times New Roman"/>
                  <a:cs typeface="Times New Roman"/>
                </a:rPr>
                <a:t>AR</a:t>
              </a:r>
              <a:r>
                <a:rPr lang="en-US" baseline="30000" dirty="0" smtClean="0">
                  <a:solidFill>
                    <a:schemeClr val="tx1">
                      <a:lumMod val="50000"/>
                      <a:lumOff val="50000"/>
                    </a:schemeClr>
                  </a:solidFill>
                  <a:latin typeface="Times New Roman"/>
                  <a:cs typeface="Times New Roman"/>
                </a:rPr>
                <a:t> </a:t>
              </a:r>
              <a:r>
                <a:rPr lang="en-US" i="1" dirty="0" err="1">
                  <a:solidFill>
                    <a:schemeClr val="tx1">
                      <a:lumMod val="50000"/>
                      <a:lumOff val="50000"/>
                    </a:schemeClr>
                  </a:solidFill>
                  <a:latin typeface="Times New Roman"/>
                  <a:cs typeface="Times New Roman"/>
                </a:rPr>
                <a:t>chitecture</a:t>
              </a:r>
              <a:r>
                <a:rPr lang="en-US" i="1" dirty="0">
                  <a:solidFill>
                    <a:schemeClr val="tx1">
                      <a:lumMod val="50000"/>
                      <a:lumOff val="50000"/>
                    </a:schemeClr>
                  </a:solidFill>
                  <a:latin typeface="Times New Roman"/>
                  <a:cs typeface="Times New Roman"/>
                </a:rPr>
                <a:t>) </a:t>
              </a:r>
            </a:p>
          </p:txBody>
        </p:sp>
        <p:sp>
          <p:nvSpPr>
            <p:cNvPr id="32" name="TextBox 31"/>
            <p:cNvSpPr txBox="1"/>
            <p:nvPr/>
          </p:nvSpPr>
          <p:spPr>
            <a:xfrm>
              <a:off x="558800" y="1428750"/>
              <a:ext cx="482600" cy="230832"/>
            </a:xfrm>
            <a:prstGeom prst="rect">
              <a:avLst/>
            </a:prstGeom>
            <a:noFill/>
          </p:spPr>
          <p:txBody>
            <a:bodyPr wrap="square" rtlCol="0">
              <a:spAutoFit/>
            </a:bodyPr>
            <a:lstStyle/>
            <a:p>
              <a:r>
                <a:rPr lang="en-US" sz="900" i="1" dirty="0" smtClean="0">
                  <a:solidFill>
                    <a:schemeClr val="tx1">
                      <a:lumMod val="50000"/>
                      <a:lumOff val="50000"/>
                    </a:schemeClr>
                  </a:solidFill>
                  <a:latin typeface="Times New Roman"/>
                  <a:cs typeface="Times New Roman"/>
                </a:rPr>
                <a:t>space</a:t>
              </a:r>
              <a:endParaRPr lang="en-US" sz="900" i="1" dirty="0">
                <a:solidFill>
                  <a:schemeClr val="tx1">
                    <a:lumMod val="50000"/>
                    <a:lumOff val="50000"/>
                  </a:schemeClr>
                </a:solidFill>
                <a:latin typeface="Times New Roman"/>
                <a:cs typeface="Times New Roman"/>
              </a:endParaRPr>
            </a:p>
          </p:txBody>
        </p:sp>
        <p:sp>
          <p:nvSpPr>
            <p:cNvPr id="36" name="TextBox 35"/>
            <p:cNvSpPr txBox="1"/>
            <p:nvPr/>
          </p:nvSpPr>
          <p:spPr>
            <a:xfrm>
              <a:off x="1387172" y="1428750"/>
              <a:ext cx="482600" cy="230832"/>
            </a:xfrm>
            <a:prstGeom prst="rect">
              <a:avLst/>
            </a:prstGeom>
            <a:noFill/>
          </p:spPr>
          <p:txBody>
            <a:bodyPr wrap="square" rtlCol="0">
              <a:spAutoFit/>
            </a:bodyPr>
            <a:lstStyle/>
            <a:p>
              <a:r>
                <a:rPr lang="en-US" sz="900" i="1" dirty="0" smtClean="0">
                  <a:solidFill>
                    <a:schemeClr val="tx1">
                      <a:lumMod val="50000"/>
                      <a:lumOff val="50000"/>
                    </a:schemeClr>
                  </a:solidFill>
                  <a:latin typeface="Times New Roman"/>
                  <a:cs typeface="Times New Roman"/>
                </a:rPr>
                <a:t>time</a:t>
              </a:r>
              <a:endParaRPr lang="en-US" sz="900" i="1" dirty="0">
                <a:solidFill>
                  <a:schemeClr val="tx1">
                    <a:lumMod val="50000"/>
                    <a:lumOff val="50000"/>
                  </a:schemeClr>
                </a:solidFill>
                <a:latin typeface="Times New Roman"/>
                <a:cs typeface="Times New Roman"/>
              </a:endParaRPr>
            </a:p>
          </p:txBody>
        </p:sp>
      </p:grpSp>
      <p:sp>
        <p:nvSpPr>
          <p:cNvPr id="6" name="Rectangle 5"/>
          <p:cNvSpPr/>
          <p:nvPr/>
        </p:nvSpPr>
        <p:spPr>
          <a:xfrm>
            <a:off x="4114800" y="516255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6200000">
            <a:off x="6781800" y="2374900"/>
            <a:ext cx="5867400" cy="114300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a:solidFill>
                  <a:srgbClr val="000000"/>
                </a:solidFill>
              </a:rPr>
              <a:t>STELLAR</a:t>
            </a:r>
            <a:r>
              <a:rPr lang="en-US" baseline="30000" dirty="0">
                <a:solidFill>
                  <a:srgbClr val="000000"/>
                </a:solidFill>
              </a:rPr>
              <a:t>™</a:t>
            </a:r>
            <a:endParaRPr lang="en-US" dirty="0">
              <a:solidFill>
                <a:schemeClr val="tx1">
                  <a:lumMod val="75000"/>
                  <a:lumOff val="25000"/>
                </a:schemeClr>
              </a:solidFill>
            </a:endParaRPr>
          </a:p>
        </p:txBody>
      </p:sp>
      <p:sp>
        <p:nvSpPr>
          <p:cNvPr id="4" name="Rectangle 3"/>
          <p:cNvSpPr/>
          <p:nvPr/>
        </p:nvSpPr>
        <p:spPr>
          <a:xfrm>
            <a:off x="6400800" y="4476750"/>
            <a:ext cx="2286000" cy="646331"/>
          </a:xfrm>
          <a:prstGeom prst="rect">
            <a:avLst/>
          </a:prstGeom>
        </p:spPr>
        <p:txBody>
          <a:bodyPr wrap="square">
            <a:spAutoFit/>
          </a:bodyPr>
          <a:lstStyle/>
          <a:p>
            <a:r>
              <a:rPr lang="en-US" sz="900" dirty="0" smtClean="0"/>
              <a:t>*</a:t>
            </a:r>
            <a:r>
              <a:rPr lang="en-US" sz="900" dirty="0"/>
              <a:t>5</a:t>
            </a:r>
            <a:r>
              <a:rPr lang="en-US" sz="900" dirty="0" smtClean="0"/>
              <a:t>MP STELLAR model</a:t>
            </a:r>
            <a:endParaRPr lang="en-US" sz="900" dirty="0"/>
          </a:p>
          <a:p>
            <a:r>
              <a:rPr lang="en-US" sz="900" dirty="0" smtClean="0"/>
              <a:t>Color (day mode) – 0.02 Lux,</a:t>
            </a:r>
          </a:p>
          <a:p>
            <a:r>
              <a:rPr lang="en-US" sz="900" dirty="0" smtClean="0"/>
              <a:t>B/W</a:t>
            </a:r>
            <a:r>
              <a:rPr lang="en-US" sz="900" dirty="0"/>
              <a:t> (night mode) </a:t>
            </a:r>
            <a:r>
              <a:rPr lang="en-US" sz="900" dirty="0" smtClean="0"/>
              <a:t>- </a:t>
            </a:r>
            <a:r>
              <a:rPr lang="fr-FR" sz="900" dirty="0" smtClean="0"/>
              <a:t>0.002 </a:t>
            </a:r>
            <a:r>
              <a:rPr lang="fr-FR" sz="900" dirty="0"/>
              <a:t>Lux, </a:t>
            </a:r>
            <a:endParaRPr lang="fr-FR" sz="900" dirty="0" smtClean="0"/>
          </a:p>
          <a:p>
            <a:r>
              <a:rPr lang="fr-FR" sz="900" dirty="0" smtClean="0"/>
              <a:t>0 </a:t>
            </a:r>
            <a:r>
              <a:rPr lang="fr-FR" sz="900" dirty="0"/>
              <a:t>Lux, IR sensitive</a:t>
            </a:r>
            <a:endParaRPr lang="en-US" sz="900" dirty="0"/>
          </a:p>
        </p:txBody>
      </p:sp>
      <p:grpSp>
        <p:nvGrpSpPr>
          <p:cNvPr id="9" name="Group 8"/>
          <p:cNvGrpSpPr/>
          <p:nvPr/>
        </p:nvGrpSpPr>
        <p:grpSpPr>
          <a:xfrm>
            <a:off x="5257800" y="3943350"/>
            <a:ext cx="335280" cy="304800"/>
            <a:chOff x="7696200" y="2724150"/>
            <a:chExt cx="838200" cy="762000"/>
          </a:xfrm>
        </p:grpSpPr>
        <p:sp>
          <p:nvSpPr>
            <p:cNvPr id="15" name="Oval 14"/>
            <p:cNvSpPr/>
            <p:nvPr/>
          </p:nvSpPr>
          <p:spPr>
            <a:xfrm>
              <a:off x="7696200" y="2724150"/>
              <a:ext cx="838200" cy="762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8600" y="2876550"/>
              <a:ext cx="490840" cy="527050"/>
            </a:xfrm>
            <a:prstGeom prst="rect">
              <a:avLst/>
            </a:prstGeom>
          </p:spPr>
        </p:pic>
      </p:grpSp>
      <p:sp>
        <p:nvSpPr>
          <p:cNvPr id="18" name="Rounded Rectangle 17"/>
          <p:cNvSpPr/>
          <p:nvPr/>
        </p:nvSpPr>
        <p:spPr>
          <a:xfrm>
            <a:off x="304800" y="1733550"/>
            <a:ext cx="6096000" cy="33528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aphicFrame>
        <p:nvGraphicFramePr>
          <p:cNvPr id="31" name="Table 30"/>
          <p:cNvGraphicFramePr>
            <a:graphicFrameLocks noGrp="1"/>
          </p:cNvGraphicFramePr>
          <p:nvPr>
            <p:custDataLst>
              <p:tags r:id="rId1"/>
            </p:custDataLst>
            <p:extLst>
              <p:ext uri="{D42A27DB-BD31-4B8C-83A1-F6EECF244321}">
                <p14:modId xmlns:p14="http://schemas.microsoft.com/office/powerpoint/2010/main" val="2369718128"/>
              </p:ext>
            </p:extLst>
          </p:nvPr>
        </p:nvGraphicFramePr>
        <p:xfrm>
          <a:off x="381000" y="1809750"/>
          <a:ext cx="5943600" cy="3182620"/>
        </p:xfrm>
        <a:graphic>
          <a:graphicData uri="http://schemas.openxmlformats.org/drawingml/2006/table">
            <a:tbl>
              <a:tblPr/>
              <a:tblGrid>
                <a:gridCol w="1295400"/>
                <a:gridCol w="2667000"/>
                <a:gridCol w="1981200"/>
              </a:tblGrid>
              <a:tr h="359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cs typeface="Arial" charset="0"/>
                        </a:rPr>
                        <a:t>Illuminance</a:t>
                      </a:r>
                      <a:endParaRPr kumimoji="0" lang="en-GB" sz="1600" b="0" i="0" u="none" strike="noStrike" cap="none" normalizeH="0" baseline="0" dirty="0" smtClean="0">
                        <a:ln>
                          <a:noFill/>
                        </a:ln>
                        <a:solidFill>
                          <a:schemeClr val="tx1"/>
                        </a:solidFill>
                        <a:effectLst/>
                        <a:latin typeface="+mn-lt"/>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Arial" charset="0"/>
                        </a:rPr>
                        <a:t>Example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spc="-60" dirty="0" err="1" smtClean="0">
                          <a:solidFill>
                            <a:srgbClr val="ED1C24"/>
                          </a:solidFill>
                          <a:cs typeface="Arial"/>
                        </a:rPr>
                        <a:t>Surround</a:t>
                      </a:r>
                      <a:r>
                        <a:rPr lang="en-US" sz="1600" spc="-60" dirty="0" err="1" smtClean="0">
                          <a:cs typeface="Arial"/>
                        </a:rPr>
                        <a:t>Video</a:t>
                      </a:r>
                      <a:r>
                        <a:rPr lang="en-US" sz="1100" spc="-60" baseline="70000" dirty="0" smtClean="0">
                          <a:cs typeface="Arial"/>
                        </a:rPr>
                        <a:t>®</a:t>
                      </a:r>
                      <a:r>
                        <a:rPr lang="en-US" sz="900" spc="-60" dirty="0" smtClean="0">
                          <a:cs typeface="Arial"/>
                        </a:rPr>
                        <a:t> </a:t>
                      </a:r>
                      <a:r>
                        <a:rPr lang="en-US" sz="1600" spc="-60" dirty="0" smtClean="0">
                          <a:cs typeface="Arial"/>
                        </a:rPr>
                        <a:t>G5 </a:t>
                      </a:r>
                    </a:p>
                    <a:p>
                      <a:pPr marL="0" marR="0" lvl="0" indent="0" algn="l" defTabSz="914400" rtl="0" eaLnBrk="1" fontAlgn="base" latinLnBrk="0" hangingPunct="1">
                        <a:lnSpc>
                          <a:spcPct val="100000"/>
                        </a:lnSpc>
                        <a:spcBef>
                          <a:spcPct val="0"/>
                        </a:spcBef>
                        <a:spcAft>
                          <a:spcPct val="0"/>
                        </a:spcAft>
                        <a:buClrTx/>
                        <a:buSzTx/>
                        <a:buFontTx/>
                        <a:buNone/>
                        <a:tabLst/>
                      </a:pPr>
                      <a:r>
                        <a:rPr lang="en-US" sz="1600" spc="-60" dirty="0" smtClean="0">
                          <a:cs typeface="Arial"/>
                        </a:rPr>
                        <a:t>IP Megapixel </a:t>
                      </a:r>
                      <a:endParaRPr kumimoji="0" lang="en-GB" sz="1600" b="1" i="0" u="none" strike="noStrike" cap="none" normalizeH="0" baseline="0" dirty="0" smtClean="0">
                        <a:ln>
                          <a:noFill/>
                        </a:ln>
                        <a:solidFill>
                          <a:srgbClr val="FFFFFF"/>
                        </a:solidFill>
                        <a:effectLst/>
                        <a:latin typeface="Bosch Office Sans"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32 k–130 klux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Direct sunlight</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cs typeface="Times New Roman" pitchFamily="18" charset="0"/>
                        </a:rPr>
                        <a:t>+</a:t>
                      </a: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Times New Roman" pitchFamily="18" charset="0"/>
                        </a:rPr>
                        <a:t>10 k–25 </a:t>
                      </a:r>
                      <a:r>
                        <a:rPr kumimoji="0" lang="en-GB" sz="1400" b="0" i="0" u="none" strike="noStrike" cap="none" normalizeH="0" baseline="0" dirty="0" err="1" smtClean="0">
                          <a:ln>
                            <a:noFill/>
                          </a:ln>
                          <a:solidFill>
                            <a:srgbClr val="000000"/>
                          </a:solidFill>
                          <a:effectLst/>
                          <a:latin typeface="Arial" charset="0"/>
                          <a:cs typeface="Times New Roman" pitchFamily="18" charset="0"/>
                        </a:rPr>
                        <a:t>klux</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Times New Roman" pitchFamily="18" charset="0"/>
                        </a:rPr>
                        <a:t>Full daylight (not direct sun)</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charset="0"/>
                          <a:cs typeface="Times New Roman" pitchFamily="18" charset="0"/>
                        </a:rPr>
                        <a:t>+</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400 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Times New Roman" pitchFamily="18" charset="0"/>
                        </a:rPr>
                        <a:t>Sunrise or sunset on a clear day</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charset="0"/>
                          <a:cs typeface="Times New Roman" pitchFamily="18" charset="0"/>
                        </a:rPr>
                        <a:t>+</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320–500 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Office lighting</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charset="0"/>
                          <a:cs typeface="Times New Roman" pitchFamily="18" charset="0"/>
                        </a:rPr>
                        <a:t>+</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100 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Very dark overcast day</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charset="0"/>
                          <a:cs typeface="Times New Roman" pitchFamily="18" charset="0"/>
                        </a:rPr>
                        <a:t>+</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50 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Times New Roman" pitchFamily="18" charset="0"/>
                        </a:rPr>
                        <a:t>Family room</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charset="0"/>
                          <a:cs typeface="Times New Roman" pitchFamily="18" charset="0"/>
                        </a:rPr>
                        <a:t>+</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0.27 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Full moon on a clear night</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charset="0"/>
                          <a:cs typeface="Times New Roman" pitchFamily="18" charset="0"/>
                        </a:rPr>
                        <a:t>+</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10 mlux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Quarter moon</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charset="0"/>
                          <a:cs typeface="Times New Roman" pitchFamily="18" charset="0"/>
                        </a:rPr>
                        <a:t>+</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charset="0"/>
                          <a:cs typeface="Times New Roman" pitchFamily="18" charset="0"/>
                        </a:rPr>
                        <a:t>2  mlux</a:t>
                      </a:r>
                      <a:endParaRPr kumimoji="0" lang="en-US" sz="1400" b="0" i="0" u="none" strike="noStrike" cap="none" normalizeH="0" baseline="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Times New Roman" pitchFamily="18" charset="0"/>
                        </a:rPr>
                        <a:t>Moonless clear night sky</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cs typeface="Times New Roman" pitchFamily="18" charset="0"/>
                        </a:rPr>
                        <a:t>+</a:t>
                      </a: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D3"/>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Times New Roman" pitchFamily="18" charset="0"/>
                        </a:rPr>
                        <a:t> 0.1 </a:t>
                      </a:r>
                      <a:r>
                        <a:rPr kumimoji="0" lang="en-GB" sz="1400" b="0" i="0" u="none" strike="noStrike" cap="none" normalizeH="0" baseline="0" dirty="0" err="1" smtClean="0">
                          <a:ln>
                            <a:noFill/>
                          </a:ln>
                          <a:solidFill>
                            <a:srgbClr val="000000"/>
                          </a:solidFill>
                          <a:effectLst/>
                          <a:latin typeface="Arial" charset="0"/>
                          <a:cs typeface="Times New Roman" pitchFamily="18" charset="0"/>
                        </a:rPr>
                        <a:t>mlux</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Times New Roman" pitchFamily="18" charset="0"/>
                        </a:rPr>
                        <a:t>Overcast sky with only stars</a:t>
                      </a:r>
                      <a:endParaRPr kumimoji="0" lang="en-US" sz="1400" b="0" i="0" u="none" strike="noStrike" cap="none" normalizeH="0" baseline="0" dirty="0" smtClean="0">
                        <a:ln>
                          <a:noFill/>
                        </a:ln>
                        <a:solidFill>
                          <a:srgbClr val="000000"/>
                        </a:solidFill>
                        <a:effectLst/>
                        <a:latin typeface="Arial" charset="0"/>
                        <a:cs typeface="Times New Roman" pitchFamily="18" charset="0"/>
                      </a:endParaRP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cs typeface="Times New Roman" pitchFamily="18" charset="0"/>
                        </a:rPr>
                        <a:t>+*</a:t>
                      </a:r>
                    </a:p>
                  </a:txBody>
                  <a:tcPr marL="9525" marR="9525" marT="9525" marB="95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r>
            </a:tbl>
          </a:graphicData>
        </a:graphic>
      </p:graphicFrame>
      <p:pic>
        <p:nvPicPr>
          <p:cNvPr id="19" name="Picture 18"/>
          <p:cNvPicPr>
            <a:picLocks noChangeAspect="1"/>
          </p:cNvPicPr>
          <p:nvPr/>
        </p:nvPicPr>
        <p:blipFill>
          <a:blip r:embed="rId5"/>
          <a:stretch>
            <a:fillRect/>
          </a:stretch>
        </p:blipFill>
        <p:spPr>
          <a:xfrm>
            <a:off x="7010400" y="742950"/>
            <a:ext cx="1752600" cy="1850307"/>
          </a:xfrm>
          <a:prstGeom prst="rect">
            <a:avLst/>
          </a:prstGeom>
        </p:spPr>
      </p:pic>
    </p:spTree>
    <p:extLst>
      <p:ext uri="{BB962C8B-B14F-4D97-AF65-F5344CB8AC3E}">
        <p14:creationId xmlns:p14="http://schemas.microsoft.com/office/powerpoint/2010/main" val="127225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4294967295"/>
          </p:nvPr>
        </p:nvSpPr>
        <p:spPr>
          <a:xfrm>
            <a:off x="228600" y="666750"/>
            <a:ext cx="8756650" cy="2514600"/>
          </a:xfrm>
          <a:prstGeom prst="rect">
            <a:avLst/>
          </a:prstGeom>
        </p:spPr>
        <p:txBody>
          <a:bodyPr>
            <a:noAutofit/>
          </a:bodyPr>
          <a:lstStyle/>
          <a:p>
            <a:pPr marL="285750" lvl="1">
              <a:buClr>
                <a:srgbClr val="CD0920"/>
              </a:buClr>
              <a:buFont typeface="Arial" pitchFamily="34" charset="0"/>
              <a:buChar char="•"/>
            </a:pPr>
            <a:r>
              <a:rPr lang="en-US" sz="1600" spc="-20" dirty="0" smtClean="0"/>
              <a:t>STELLAR</a:t>
            </a:r>
            <a:r>
              <a:rPr lang="en-US" sz="1600" spc="-20" dirty="0"/>
              <a:t>™ a</a:t>
            </a:r>
            <a:r>
              <a:rPr lang="en-US" sz="1600" spc="-20" dirty="0" smtClean="0"/>
              <a:t>dvanced </a:t>
            </a:r>
            <a:r>
              <a:rPr lang="en-US" sz="1600" spc="-20" dirty="0"/>
              <a:t>video processing algorithms </a:t>
            </a:r>
            <a:r>
              <a:rPr lang="en-US" sz="1600" spc="-20" dirty="0" smtClean="0"/>
              <a:t>improve quality </a:t>
            </a:r>
            <a:r>
              <a:rPr lang="en-US" sz="1600" spc="-20" dirty="0"/>
              <a:t>before </a:t>
            </a:r>
            <a:r>
              <a:rPr lang="en-US" sz="1600" spc="-20" dirty="0" smtClean="0"/>
              <a:t>compression, </a:t>
            </a:r>
            <a:r>
              <a:rPr lang="en-US" sz="1600" spc="-20" dirty="0"/>
              <a:t>ensuring low-light </a:t>
            </a:r>
            <a:r>
              <a:rPr lang="en-US" sz="1600" spc="-20" dirty="0" smtClean="0"/>
              <a:t>video does </a:t>
            </a:r>
            <a:r>
              <a:rPr lang="en-US" sz="1600" spc="-20" dirty="0"/>
              <a:t>not consume excessive network </a:t>
            </a:r>
            <a:r>
              <a:rPr lang="en-US" sz="1600" spc="-20" dirty="0" smtClean="0"/>
              <a:t>bandwidth, </a:t>
            </a:r>
            <a:r>
              <a:rPr lang="en-US" sz="1600" spc="-20" dirty="0"/>
              <a:t>or significantly compromise image quality </a:t>
            </a:r>
            <a:endParaRPr lang="en-US" sz="1600" spc="-20" dirty="0" smtClean="0"/>
          </a:p>
          <a:p>
            <a:pPr marL="285750" lvl="1">
              <a:buClr>
                <a:srgbClr val="CD0920"/>
              </a:buClr>
              <a:buFont typeface="Arial" pitchFamily="34" charset="0"/>
              <a:buChar char="•"/>
            </a:pPr>
            <a:r>
              <a:rPr lang="en-US" sz="1600" spc="-20" dirty="0" smtClean="0"/>
              <a:t>Delivers</a:t>
            </a:r>
            <a:r>
              <a:rPr lang="en-US" sz="1600" spc="-20" dirty="0"/>
              <a:t> </a:t>
            </a:r>
            <a:r>
              <a:rPr lang="en-US" sz="1600" spc="-20" dirty="0" smtClean="0"/>
              <a:t>most efficient compression (H.264) with average 10x bandwidth and storage reduction vs. MJPEG</a:t>
            </a:r>
            <a:endParaRPr lang="en-US" sz="1600" spc="-20" dirty="0"/>
          </a:p>
        </p:txBody>
      </p:sp>
      <p:sp>
        <p:nvSpPr>
          <p:cNvPr id="29" name="Title 1"/>
          <p:cNvSpPr>
            <a:spLocks noGrp="1"/>
          </p:cNvSpPr>
          <p:nvPr>
            <p:ph type="title"/>
          </p:nvPr>
        </p:nvSpPr>
        <p:spPr/>
        <p:txBody>
          <a:bodyPr/>
          <a:lstStyle/>
          <a:p>
            <a:r>
              <a:rPr lang="en-US" sz="1800" dirty="0" smtClean="0">
                <a:solidFill>
                  <a:srgbClr val="000000"/>
                </a:solidFill>
              </a:rPr>
              <a:t>STELLAR™</a:t>
            </a:r>
            <a:endParaRPr lang="en-US" sz="1800" dirty="0">
              <a:solidFill>
                <a:srgbClr val="000000"/>
              </a:solidFill>
            </a:endParaRPr>
          </a:p>
        </p:txBody>
      </p:sp>
      <p:grpSp>
        <p:nvGrpSpPr>
          <p:cNvPr id="4" name="Group 3"/>
          <p:cNvGrpSpPr/>
          <p:nvPr/>
        </p:nvGrpSpPr>
        <p:grpSpPr>
          <a:xfrm>
            <a:off x="914400" y="2343151"/>
            <a:ext cx="7391400" cy="2428424"/>
            <a:chOff x="914400" y="2343151"/>
            <a:chExt cx="7391400" cy="2428424"/>
          </a:xfrm>
        </p:grpSpPr>
        <p:sp>
          <p:nvSpPr>
            <p:cNvPr id="31" name="Rounded Rectangle 30"/>
            <p:cNvSpPr/>
            <p:nvPr/>
          </p:nvSpPr>
          <p:spPr>
            <a:xfrm>
              <a:off x="7162800" y="2952750"/>
              <a:ext cx="1143000" cy="12954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nvGrpSpPr>
            <p:cNvPr id="2" name="Group 1"/>
            <p:cNvGrpSpPr/>
            <p:nvPr/>
          </p:nvGrpSpPr>
          <p:grpSpPr>
            <a:xfrm>
              <a:off x="914400" y="2343151"/>
              <a:ext cx="6324600" cy="2428424"/>
              <a:chOff x="3581400" y="3368522"/>
              <a:chExt cx="5029200" cy="1768282"/>
            </a:xfrm>
          </p:grpSpPr>
          <p:sp>
            <p:nvSpPr>
              <p:cNvPr id="22" name="Rounded Rectangle 21"/>
              <p:cNvSpPr/>
              <p:nvPr/>
            </p:nvSpPr>
            <p:spPr>
              <a:xfrm>
                <a:off x="3581400" y="3368522"/>
                <a:ext cx="5029200" cy="1609087"/>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1" name="TextBox 10"/>
              <p:cNvSpPr txBox="1"/>
              <p:nvPr/>
            </p:nvSpPr>
            <p:spPr>
              <a:xfrm>
                <a:off x="5791200" y="4968721"/>
                <a:ext cx="2362200" cy="168083"/>
              </a:xfrm>
              <a:prstGeom prst="rect">
                <a:avLst/>
              </a:prstGeom>
              <a:noFill/>
            </p:spPr>
            <p:txBody>
              <a:bodyPr wrap="square" rtlCol="0">
                <a:spAutoFit/>
              </a:bodyPr>
              <a:lstStyle/>
              <a:p>
                <a:pPr algn="ctr"/>
                <a:r>
                  <a:rPr lang="en-US" sz="900" dirty="0" smtClean="0">
                    <a:solidFill>
                      <a:srgbClr val="000000"/>
                    </a:solidFill>
                  </a:rPr>
                  <a:t>Bandwidth Reduction with H.264</a:t>
                </a:r>
                <a:endParaRPr lang="en-US" sz="900" dirty="0">
                  <a:solidFill>
                    <a:srgbClr val="000000"/>
                  </a:solidFill>
                </a:endParaRPr>
              </a:p>
            </p:txBody>
          </p:sp>
          <p:sp>
            <p:nvSpPr>
              <p:cNvPr id="28" name="TextBox 27"/>
              <p:cNvSpPr txBox="1"/>
              <p:nvPr/>
            </p:nvSpPr>
            <p:spPr>
              <a:xfrm>
                <a:off x="3657600" y="4968721"/>
                <a:ext cx="2362200" cy="168083"/>
              </a:xfrm>
              <a:prstGeom prst="rect">
                <a:avLst/>
              </a:prstGeom>
              <a:noFill/>
            </p:spPr>
            <p:txBody>
              <a:bodyPr wrap="square" rtlCol="0">
                <a:spAutoFit/>
              </a:bodyPr>
              <a:lstStyle/>
              <a:p>
                <a:pPr algn="ctr"/>
                <a:r>
                  <a:rPr lang="en-US" sz="900" dirty="0" smtClean="0"/>
                  <a:t>Standard MJPEG</a:t>
                </a:r>
                <a:endParaRPr lang="en-US" sz="900" dirty="0"/>
              </a:p>
            </p:txBody>
          </p:sp>
          <p:grpSp>
            <p:nvGrpSpPr>
              <p:cNvPr id="12" name="Group 11"/>
              <p:cNvGrpSpPr/>
              <p:nvPr/>
            </p:nvGrpSpPr>
            <p:grpSpPr>
              <a:xfrm>
                <a:off x="3657600" y="3444721"/>
                <a:ext cx="2387600" cy="1432560"/>
                <a:chOff x="1371600" y="3483571"/>
                <a:chExt cx="2895600" cy="1737360"/>
              </a:xfrm>
            </p:grpSpPr>
            <p:pic>
              <p:nvPicPr>
                <p:cNvPr id="3" name="Picture 2"/>
                <p:cNvPicPr>
                  <a:picLocks noChangeAspect="1"/>
                </p:cNvPicPr>
                <p:nvPr/>
              </p:nvPicPr>
              <p:blipFill>
                <a:blip r:embed="rId3"/>
                <a:stretch>
                  <a:fillRect/>
                </a:stretch>
              </p:blipFill>
              <p:spPr>
                <a:xfrm>
                  <a:off x="1371600" y="3483571"/>
                  <a:ext cx="2895600" cy="173736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2014036" y="3660323"/>
                  <a:ext cx="1371601" cy="230832"/>
                </a:xfrm>
                <a:prstGeom prst="rect">
                  <a:avLst/>
                </a:prstGeom>
                <a:solidFill>
                  <a:schemeClr val="bg1"/>
                </a:solidFill>
              </p:spPr>
              <p:txBody>
                <a:bodyPr wrap="square" rtlCol="0">
                  <a:spAutoFit/>
                </a:bodyPr>
                <a:lstStyle/>
                <a:p>
                  <a:pPr algn="r"/>
                  <a:endParaRPr lang="en-US" sz="900" dirty="0"/>
                </a:p>
              </p:txBody>
            </p:sp>
          </p:grpSp>
          <p:grpSp>
            <p:nvGrpSpPr>
              <p:cNvPr id="9" name="Group 8"/>
              <p:cNvGrpSpPr/>
              <p:nvPr/>
            </p:nvGrpSpPr>
            <p:grpSpPr>
              <a:xfrm>
                <a:off x="6065704" y="3444721"/>
                <a:ext cx="2387600" cy="1432560"/>
                <a:chOff x="4840058" y="3483572"/>
                <a:chExt cx="2895600" cy="1737360"/>
              </a:xfrm>
            </p:grpSpPr>
            <p:pic>
              <p:nvPicPr>
                <p:cNvPr id="5" name="Picture 4"/>
                <p:cNvPicPr>
                  <a:picLocks noChangeAspect="1"/>
                </p:cNvPicPr>
                <p:nvPr/>
              </p:nvPicPr>
              <p:blipFill>
                <a:blip r:embed="rId4"/>
                <a:stretch>
                  <a:fillRect/>
                </a:stretch>
              </p:blipFill>
              <p:spPr>
                <a:xfrm>
                  <a:off x="4840058" y="3483572"/>
                  <a:ext cx="2895600" cy="1737360"/>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5427936" y="3660322"/>
                  <a:ext cx="990601" cy="230832"/>
                </a:xfrm>
                <a:prstGeom prst="rect">
                  <a:avLst/>
                </a:prstGeom>
                <a:solidFill>
                  <a:schemeClr val="bg1"/>
                </a:solidFill>
              </p:spPr>
              <p:txBody>
                <a:bodyPr wrap="square" rtlCol="0">
                  <a:spAutoFit/>
                </a:bodyPr>
                <a:lstStyle/>
                <a:p>
                  <a:pPr algn="r"/>
                  <a:endParaRPr lang="en-US" sz="900" dirty="0"/>
                </a:p>
              </p:txBody>
            </p:sp>
          </p:grpSp>
          <p:sp>
            <p:nvSpPr>
              <p:cNvPr id="8" name="Down Arrow 7"/>
              <p:cNvSpPr/>
              <p:nvPr/>
            </p:nvSpPr>
            <p:spPr>
              <a:xfrm>
                <a:off x="6368667" y="3812407"/>
                <a:ext cx="181779" cy="838200"/>
              </a:xfrm>
              <a:prstGeom prst="downArrow">
                <a:avLst/>
              </a:prstGeom>
              <a:solidFill>
                <a:srgbClr val="ED1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own Arrow 37"/>
              <p:cNvSpPr/>
              <p:nvPr/>
            </p:nvSpPr>
            <p:spPr>
              <a:xfrm rot="10800000">
                <a:off x="5641554" y="3901921"/>
                <a:ext cx="181778" cy="838200"/>
              </a:xfrm>
              <a:prstGeom prst="downArrow">
                <a:avLst/>
              </a:prstGeom>
              <a:solidFill>
                <a:srgbClr val="ED1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2"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1800" y="3105150"/>
              <a:ext cx="1320800" cy="990600"/>
            </a:xfrm>
            <a:prstGeom prst="rect">
              <a:avLst/>
            </a:prstGeom>
            <a:ln w="9525">
              <a:solidFill>
                <a:schemeClr val="accent2"/>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pSp>
        <p:nvGrpSpPr>
          <p:cNvPr id="26" name="Group 25"/>
          <p:cNvGrpSpPr/>
          <p:nvPr/>
        </p:nvGrpSpPr>
        <p:grpSpPr>
          <a:xfrm>
            <a:off x="7315200" y="4324350"/>
            <a:ext cx="533400" cy="533400"/>
            <a:chOff x="7772400" y="1962150"/>
            <a:chExt cx="533400" cy="533400"/>
          </a:xfrm>
        </p:grpSpPr>
        <p:sp>
          <p:nvSpPr>
            <p:cNvPr id="27" name="Rectangle 26"/>
            <p:cNvSpPr/>
            <p:nvPr/>
          </p:nvSpPr>
          <p:spPr>
            <a:xfrm>
              <a:off x="7772400" y="1962150"/>
              <a:ext cx="533400" cy="533400"/>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descr="Screen Shot 2015-05-27 at 11.31.29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48599" y="2011192"/>
              <a:ext cx="415075" cy="408158"/>
            </a:xfrm>
            <a:prstGeom prst="rect">
              <a:avLst/>
            </a:prstGeom>
          </p:spPr>
        </p:pic>
      </p:grpSp>
    </p:spTree>
    <p:extLst>
      <p:ext uri="{BB962C8B-B14F-4D97-AF65-F5344CB8AC3E}">
        <p14:creationId xmlns:p14="http://schemas.microsoft.com/office/powerpoint/2010/main" val="204849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298450" y="5143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2000" b="1" dirty="0" smtClean="0">
                <a:solidFill>
                  <a:srgbClr val="000000"/>
                </a:solidFill>
              </a:rPr>
              <a:t>P-iris</a:t>
            </a:r>
            <a:endParaRPr lang="en-US" sz="2000" baseline="30000" dirty="0">
              <a:solidFill>
                <a:srgbClr val="000000"/>
              </a:solidFill>
            </a:endParaRPr>
          </a:p>
        </p:txBody>
      </p:sp>
      <p:sp>
        <p:nvSpPr>
          <p:cNvPr id="3" name="TextBox 2"/>
          <p:cNvSpPr txBox="1"/>
          <p:nvPr/>
        </p:nvSpPr>
        <p:spPr>
          <a:xfrm>
            <a:off x="292100" y="1047750"/>
            <a:ext cx="6337300" cy="338554"/>
          </a:xfrm>
          <a:prstGeom prst="rect">
            <a:avLst/>
          </a:prstGeom>
          <a:noFill/>
        </p:spPr>
        <p:txBody>
          <a:bodyPr wrap="square" rtlCol="0">
            <a:spAutoFit/>
          </a:bodyPr>
          <a:lstStyle/>
          <a:p>
            <a:r>
              <a:rPr lang="en-US" sz="1600" i="1" dirty="0" smtClean="0">
                <a:solidFill>
                  <a:schemeClr val="tx1">
                    <a:lumMod val="75000"/>
                    <a:lumOff val="25000"/>
                  </a:schemeClr>
                </a:solidFill>
                <a:latin typeface="Times New Roman"/>
                <a:cs typeface="Times New Roman"/>
              </a:rPr>
              <a:t>Provides contrast, clarity, resolution, and depth of field improvements</a:t>
            </a:r>
            <a:r>
              <a:rPr lang="en-US" sz="1600" i="1" dirty="0" smtClean="0">
                <a:solidFill>
                  <a:schemeClr val="tx1">
                    <a:lumMod val="50000"/>
                    <a:lumOff val="50000"/>
                  </a:schemeClr>
                </a:solidFill>
                <a:latin typeface="Times New Roman"/>
                <a:cs typeface="Times New Roman"/>
              </a:rPr>
              <a:t>.</a:t>
            </a:r>
            <a:endParaRPr lang="en-US" sz="1600" i="1" dirty="0">
              <a:solidFill>
                <a:schemeClr val="tx1">
                  <a:lumMod val="50000"/>
                  <a:lumOff val="50000"/>
                </a:schemeClr>
              </a:solidFill>
              <a:latin typeface="Times New Roman"/>
              <a:cs typeface="Times New Roman"/>
            </a:endParaRPr>
          </a:p>
        </p:txBody>
      </p:sp>
      <p:sp>
        <p:nvSpPr>
          <p:cNvPr id="27" name="TextBox 26"/>
          <p:cNvSpPr txBox="1"/>
          <p:nvPr/>
        </p:nvSpPr>
        <p:spPr>
          <a:xfrm>
            <a:off x="5272415" y="2758476"/>
            <a:ext cx="2667000" cy="230832"/>
          </a:xfrm>
          <a:prstGeom prst="rect">
            <a:avLst/>
          </a:prstGeom>
          <a:noFill/>
        </p:spPr>
        <p:txBody>
          <a:bodyPr wrap="square" rtlCol="0">
            <a:spAutoFit/>
          </a:bodyPr>
          <a:lstStyle/>
          <a:p>
            <a:pPr algn="ctr"/>
            <a:r>
              <a:rPr lang="en-US" sz="900" dirty="0" smtClean="0">
                <a:solidFill>
                  <a:schemeClr val="bg1"/>
                </a:solidFill>
              </a:rPr>
              <a:t>Color Mode Comparison at 0.01 Lux</a:t>
            </a:r>
            <a:endParaRPr lang="en-US" sz="900" dirty="0">
              <a:solidFill>
                <a:schemeClr val="bg1"/>
              </a:solidFill>
            </a:endParaRPr>
          </a:p>
        </p:txBody>
      </p:sp>
      <p:sp>
        <p:nvSpPr>
          <p:cNvPr id="19" name="Content Placeholder 2"/>
          <p:cNvSpPr>
            <a:spLocks noGrp="1"/>
          </p:cNvSpPr>
          <p:nvPr>
            <p:ph idx="4294967295"/>
          </p:nvPr>
        </p:nvSpPr>
        <p:spPr>
          <a:xfrm>
            <a:off x="228600" y="1504950"/>
            <a:ext cx="5867400" cy="29718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Highlights:</a:t>
            </a:r>
          </a:p>
          <a:p>
            <a:pPr marL="285750" lvl="1">
              <a:buClr>
                <a:srgbClr val="CD0920"/>
              </a:buClr>
              <a:buFont typeface="Arial" pitchFamily="34" charset="0"/>
              <a:buChar char="•"/>
            </a:pPr>
            <a:r>
              <a:rPr lang="en-US" sz="1400" dirty="0" smtClean="0"/>
              <a:t>Provides increased, “precise” performance in image quality</a:t>
            </a:r>
          </a:p>
          <a:p>
            <a:pPr marL="285750" lvl="1">
              <a:buClr>
                <a:srgbClr val="CD0920"/>
              </a:buClr>
              <a:buFont typeface="Arial" pitchFamily="34" charset="0"/>
              <a:buChar char="•"/>
            </a:pPr>
            <a:r>
              <a:rPr lang="en-US" sz="1400" dirty="0" smtClean="0"/>
              <a:t>Optimizes lens and image sensor performance</a:t>
            </a:r>
          </a:p>
          <a:p>
            <a:pPr marL="285750" lvl="1">
              <a:buClr>
                <a:srgbClr val="CD0920"/>
              </a:buClr>
              <a:buFont typeface="Arial" pitchFamily="34" charset="0"/>
              <a:buChar char="•"/>
            </a:pPr>
            <a:r>
              <a:rPr lang="en-US" sz="1400" dirty="0" smtClean="0"/>
              <a:t>Provides best iris position for optimal image quality in all lighting conditions</a:t>
            </a:r>
          </a:p>
          <a:p>
            <a:pPr marL="285750" lvl="1">
              <a:buClr>
                <a:srgbClr val="CD0920"/>
              </a:buClr>
              <a:buFont typeface="Arial" pitchFamily="34" charset="0"/>
              <a:buChar char="•"/>
            </a:pPr>
            <a:r>
              <a:rPr lang="en-US" sz="1400" dirty="0" smtClean="0"/>
              <a:t>The iris automatically adjusts for improved </a:t>
            </a:r>
            <a:r>
              <a:rPr lang="en-US" sz="1400" dirty="0"/>
              <a:t>video clarity and depth of </a:t>
            </a:r>
            <a:r>
              <a:rPr lang="en-US" sz="1400" dirty="0" smtClean="0"/>
              <a:t>field</a:t>
            </a:r>
          </a:p>
          <a:p>
            <a:pPr marL="285750" lvl="1">
              <a:buClr>
                <a:srgbClr val="CD0920"/>
              </a:buClr>
              <a:buFont typeface="Arial" pitchFamily="34" charset="0"/>
              <a:buChar char="•"/>
            </a:pPr>
            <a:r>
              <a:rPr lang="en-US" sz="1400" dirty="0"/>
              <a:t>I</a:t>
            </a:r>
            <a:r>
              <a:rPr lang="en-US" sz="1400" dirty="0" smtClean="0"/>
              <a:t>ris is limited in amount it can be closed, </a:t>
            </a:r>
            <a:r>
              <a:rPr lang="en-US" sz="1400" dirty="0"/>
              <a:t>preventing </a:t>
            </a:r>
            <a:r>
              <a:rPr lang="en-US" sz="1400" dirty="0" smtClean="0"/>
              <a:t>blurred </a:t>
            </a:r>
            <a:r>
              <a:rPr lang="en-US" sz="1400" dirty="0"/>
              <a:t>video that can occur </a:t>
            </a:r>
            <a:r>
              <a:rPr lang="en-US" sz="1400" dirty="0" smtClean="0"/>
              <a:t>with overcorrection </a:t>
            </a:r>
            <a:r>
              <a:rPr lang="en-US" sz="1400" dirty="0"/>
              <a:t>for bright </a:t>
            </a:r>
            <a:r>
              <a:rPr lang="en-US" sz="1400" dirty="0" smtClean="0"/>
              <a:t>light</a:t>
            </a:r>
          </a:p>
          <a:p>
            <a:pPr marL="285750" lvl="1">
              <a:buClr>
                <a:srgbClr val="CD0920"/>
              </a:buClr>
              <a:buFont typeface="Arial" pitchFamily="34" charset="0"/>
              <a:buChar char="•"/>
            </a:pPr>
            <a:r>
              <a:rPr lang="en-US" sz="1400" dirty="0" smtClean="0"/>
              <a:t>P-iris suited </a:t>
            </a:r>
            <a:r>
              <a:rPr lang="en-US" sz="1400" dirty="0"/>
              <a:t>for recording in locations where light is constantly </a:t>
            </a:r>
            <a:r>
              <a:rPr lang="en-US" sz="1400" dirty="0" smtClean="0"/>
              <a:t>or </a:t>
            </a:r>
            <a:r>
              <a:rPr lang="en-US" sz="1400" dirty="0"/>
              <a:t>quickly </a:t>
            </a:r>
            <a:r>
              <a:rPr lang="en-US" sz="1400" dirty="0" smtClean="0"/>
              <a:t>changing</a:t>
            </a:r>
            <a:r>
              <a:rPr lang="en-US" sz="1400" dirty="0"/>
              <a:t>, offsetting </a:t>
            </a:r>
            <a:r>
              <a:rPr lang="en-US" sz="1400" dirty="0" smtClean="0"/>
              <a:t>higher cost vs. fixed </a:t>
            </a:r>
            <a:r>
              <a:rPr lang="en-US" sz="1400" dirty="0"/>
              <a:t>or manual </a:t>
            </a:r>
            <a:r>
              <a:rPr lang="en-US" sz="1400" dirty="0" smtClean="0"/>
              <a:t>irises</a:t>
            </a:r>
          </a:p>
        </p:txBody>
      </p:sp>
      <p:sp>
        <p:nvSpPr>
          <p:cNvPr id="29" name="Title 1"/>
          <p:cNvSpPr>
            <a:spLocks noGrp="1"/>
          </p:cNvSpPr>
          <p:nvPr>
            <p:ph type="title"/>
          </p:nvPr>
        </p:nvSpPr>
        <p:spPr/>
        <p:txBody>
          <a:bodyPr/>
          <a:lstStyle/>
          <a:p>
            <a:r>
              <a:rPr lang="en-US" dirty="0">
                <a:solidFill>
                  <a:schemeClr val="tx1">
                    <a:lumMod val="75000"/>
                    <a:lumOff val="25000"/>
                  </a:schemeClr>
                </a:solidFill>
              </a:rPr>
              <a:t>New </a:t>
            </a:r>
            <a:r>
              <a:rPr lang="en-US" b="1" dirty="0" err="1" smtClean="0">
                <a:solidFill>
                  <a:srgbClr val="E10209"/>
                </a:solidFill>
                <a:cs typeface="Arial"/>
              </a:rPr>
              <a:t>Surround</a:t>
            </a:r>
            <a:r>
              <a:rPr lang="en-US" dirty="0" err="1" smtClean="0">
                <a:cs typeface="Arial"/>
              </a:rPr>
              <a:t>Video</a:t>
            </a:r>
            <a:r>
              <a:rPr lang="en-US" sz="1100" baseline="70000" dirty="0">
                <a:solidFill>
                  <a:srgbClr val="262626"/>
                </a:solidFill>
                <a:cs typeface="Arial"/>
              </a:rPr>
              <a:t>®</a:t>
            </a:r>
            <a:r>
              <a:rPr lang="en-US" dirty="0">
                <a:cs typeface="Arial"/>
              </a:rPr>
              <a:t> G5 </a:t>
            </a:r>
            <a:r>
              <a:rPr lang="en-US" dirty="0">
                <a:solidFill>
                  <a:schemeClr val="tx1">
                    <a:lumMod val="75000"/>
                    <a:lumOff val="25000"/>
                  </a:schemeClr>
                </a:solidFill>
              </a:rPr>
              <a:t>Feature</a:t>
            </a:r>
          </a:p>
        </p:txBody>
      </p:sp>
      <p:pic>
        <p:nvPicPr>
          <p:cNvPr id="11" name="Picture 10"/>
          <p:cNvPicPr>
            <a:picLocks noChangeAspect="1"/>
          </p:cNvPicPr>
          <p:nvPr/>
        </p:nvPicPr>
        <p:blipFill>
          <a:blip r:embed="rId3"/>
          <a:stretch>
            <a:fillRect/>
          </a:stretch>
        </p:blipFill>
        <p:spPr>
          <a:xfrm>
            <a:off x="7010400" y="742950"/>
            <a:ext cx="1752600" cy="1850307"/>
          </a:xfrm>
          <a:prstGeom prst="rect">
            <a:avLst/>
          </a:prstGeom>
        </p:spPr>
      </p:pic>
      <p:sp>
        <p:nvSpPr>
          <p:cNvPr id="13" name="Rounded Rectangle 12"/>
          <p:cNvSpPr/>
          <p:nvPr/>
        </p:nvSpPr>
        <p:spPr>
          <a:xfrm>
            <a:off x="6198240" y="2807841"/>
            <a:ext cx="2827579" cy="2202309"/>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14" name="Picture 13" descr="IMAGE 1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7703" y="2842619"/>
            <a:ext cx="2310453" cy="2110546"/>
          </a:xfrm>
          <a:prstGeom prst="rect">
            <a:avLst/>
          </a:prstGeom>
        </p:spPr>
      </p:pic>
      <p:sp>
        <p:nvSpPr>
          <p:cNvPr id="15" name="Oval 14"/>
          <p:cNvSpPr/>
          <p:nvPr/>
        </p:nvSpPr>
        <p:spPr>
          <a:xfrm>
            <a:off x="7193360" y="3484341"/>
            <a:ext cx="50210" cy="50210"/>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16" name="TextBox 15"/>
          <p:cNvSpPr txBox="1"/>
          <p:nvPr/>
        </p:nvSpPr>
        <p:spPr>
          <a:xfrm>
            <a:off x="6813285" y="2912674"/>
            <a:ext cx="1765570" cy="230832"/>
          </a:xfrm>
          <a:prstGeom prst="rect">
            <a:avLst/>
          </a:prstGeom>
          <a:noFill/>
        </p:spPr>
        <p:txBody>
          <a:bodyPr wrap="square" rtlCol="0">
            <a:spAutoFit/>
          </a:bodyPr>
          <a:lstStyle/>
          <a:p>
            <a:r>
              <a:rPr lang="en-US" sz="900" dirty="0" smtClean="0">
                <a:solidFill>
                  <a:srgbClr val="262626"/>
                </a:solidFill>
              </a:rPr>
              <a:t>Four P-iris Lenses</a:t>
            </a:r>
            <a:endParaRPr lang="en-US" sz="900" dirty="0">
              <a:solidFill>
                <a:srgbClr val="262626"/>
              </a:solidFill>
            </a:endParaRPr>
          </a:p>
        </p:txBody>
      </p:sp>
      <p:sp>
        <p:nvSpPr>
          <p:cNvPr id="17" name="TextBox 16"/>
          <p:cNvSpPr txBox="1"/>
          <p:nvPr/>
        </p:nvSpPr>
        <p:spPr>
          <a:xfrm>
            <a:off x="6312436" y="4615707"/>
            <a:ext cx="1835258" cy="355811"/>
          </a:xfrm>
          <a:prstGeom prst="rect">
            <a:avLst/>
          </a:prstGeom>
          <a:noFill/>
        </p:spPr>
        <p:txBody>
          <a:bodyPr wrap="square" rtlCol="0">
            <a:spAutoFit/>
          </a:bodyPr>
          <a:lstStyle/>
          <a:p>
            <a:pPr algn="r"/>
            <a:r>
              <a:rPr lang="en-US" sz="900" dirty="0" smtClean="0">
                <a:solidFill>
                  <a:srgbClr val="262626"/>
                </a:solidFill>
              </a:rPr>
              <a:t>Adjustable 2-Axis </a:t>
            </a:r>
            <a:br>
              <a:rPr lang="en-US" sz="900" dirty="0" smtClean="0">
                <a:solidFill>
                  <a:srgbClr val="262626"/>
                </a:solidFill>
              </a:rPr>
            </a:br>
            <a:r>
              <a:rPr lang="en-US" sz="900" dirty="0" smtClean="0">
                <a:solidFill>
                  <a:srgbClr val="262626"/>
                </a:solidFill>
              </a:rPr>
              <a:t>with </a:t>
            </a:r>
            <a:r>
              <a:rPr lang="en-US" sz="900" dirty="0" smtClean="0">
                <a:solidFill>
                  <a:srgbClr val="ED1C24"/>
                </a:solidFill>
              </a:rPr>
              <a:t>90° </a:t>
            </a:r>
            <a:r>
              <a:rPr lang="en-US" sz="900" dirty="0" smtClean="0">
                <a:solidFill>
                  <a:srgbClr val="262626"/>
                </a:solidFill>
              </a:rPr>
              <a:t>Tilt</a:t>
            </a:r>
            <a:endParaRPr lang="en-US" sz="900" dirty="0">
              <a:solidFill>
                <a:srgbClr val="262626"/>
              </a:solidFill>
            </a:endParaRPr>
          </a:p>
        </p:txBody>
      </p:sp>
      <p:sp>
        <p:nvSpPr>
          <p:cNvPr id="18" name="Oval 17"/>
          <p:cNvSpPr/>
          <p:nvPr/>
        </p:nvSpPr>
        <p:spPr>
          <a:xfrm>
            <a:off x="7560412" y="3943774"/>
            <a:ext cx="50210" cy="50210"/>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20" name="Curved Down Arrow 19"/>
          <p:cNvSpPr/>
          <p:nvPr/>
        </p:nvSpPr>
        <p:spPr>
          <a:xfrm rot="9440637" flipH="1">
            <a:off x="6907191" y="3922219"/>
            <a:ext cx="1402905" cy="581298"/>
          </a:xfrm>
          <a:prstGeom prst="curvedDownArrow">
            <a:avLst>
              <a:gd name="adj1" fmla="val 25000"/>
              <a:gd name="adj2" fmla="val 50000"/>
              <a:gd name="adj3" fmla="val 30599"/>
            </a:avLst>
          </a:prstGeom>
          <a:solidFill>
            <a:srgbClr val="CD09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Line Callout 3 (Accent Bar) 22"/>
          <p:cNvSpPr/>
          <p:nvPr/>
        </p:nvSpPr>
        <p:spPr>
          <a:xfrm flipH="1" flipV="1">
            <a:off x="8033499" y="3870364"/>
            <a:ext cx="724996" cy="408372"/>
          </a:xfrm>
          <a:prstGeom prst="accentCallout3">
            <a:avLst>
              <a:gd name="adj1" fmla="val 55159"/>
              <a:gd name="adj2" fmla="val 114"/>
              <a:gd name="adj3" fmla="val 53008"/>
              <a:gd name="adj4" fmla="val -29589"/>
              <a:gd name="adj5" fmla="val 111935"/>
              <a:gd name="adj6" fmla="val -29407"/>
              <a:gd name="adj7" fmla="val 115653"/>
              <a:gd name="adj8" fmla="val 104422"/>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4" name="TextBox 23"/>
          <p:cNvSpPr txBox="1"/>
          <p:nvPr/>
        </p:nvSpPr>
        <p:spPr>
          <a:xfrm>
            <a:off x="8000873" y="3921815"/>
            <a:ext cx="807513" cy="222381"/>
          </a:xfrm>
          <a:prstGeom prst="rect">
            <a:avLst/>
          </a:prstGeom>
          <a:noFill/>
        </p:spPr>
        <p:txBody>
          <a:bodyPr wrap="square" rtlCol="0">
            <a:spAutoFit/>
          </a:bodyPr>
          <a:lstStyle/>
          <a:p>
            <a:pPr algn="r"/>
            <a:r>
              <a:rPr lang="en-US" sz="900" dirty="0" smtClean="0">
                <a:solidFill>
                  <a:srgbClr val="262626"/>
                </a:solidFill>
              </a:rPr>
              <a:t>360</a:t>
            </a:r>
            <a:r>
              <a:rPr lang="en-US" sz="900" dirty="0"/>
              <a:t>° </a:t>
            </a:r>
            <a:r>
              <a:rPr lang="en-US" sz="900" dirty="0" smtClean="0">
                <a:solidFill>
                  <a:srgbClr val="262626"/>
                </a:solidFill>
              </a:rPr>
              <a:t>Pan</a:t>
            </a:r>
            <a:endParaRPr lang="en-US" sz="900" dirty="0">
              <a:solidFill>
                <a:srgbClr val="262626"/>
              </a:solidFill>
            </a:endParaRPr>
          </a:p>
        </p:txBody>
      </p:sp>
      <p:sp>
        <p:nvSpPr>
          <p:cNvPr id="25" name="Curved Down Arrow 24"/>
          <p:cNvSpPr/>
          <p:nvPr/>
        </p:nvSpPr>
        <p:spPr>
          <a:xfrm rot="20140124" flipH="1">
            <a:off x="6597562" y="3307727"/>
            <a:ext cx="1402905" cy="660755"/>
          </a:xfrm>
          <a:prstGeom prst="curvedDownArrow">
            <a:avLst>
              <a:gd name="adj1" fmla="val 25000"/>
              <a:gd name="adj2" fmla="val 50000"/>
              <a:gd name="adj3" fmla="val 30599"/>
            </a:avLst>
          </a:prstGeom>
          <a:solidFill>
            <a:srgbClr val="CD09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p:cNvSpPr/>
          <p:nvPr/>
        </p:nvSpPr>
        <p:spPr>
          <a:xfrm rot="4930036">
            <a:off x="7102976" y="3459735"/>
            <a:ext cx="902717" cy="456361"/>
          </a:xfrm>
          <a:prstGeom prst="curvedDownArrow">
            <a:avLst/>
          </a:prstGeom>
          <a:solidFill>
            <a:srgbClr val="CD09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Line Callout 3 (Accent Bar) 27"/>
          <p:cNvSpPr/>
          <p:nvPr/>
        </p:nvSpPr>
        <p:spPr>
          <a:xfrm flipH="1" flipV="1">
            <a:off x="7413591" y="4531056"/>
            <a:ext cx="724996" cy="408372"/>
          </a:xfrm>
          <a:prstGeom prst="accentCallout3">
            <a:avLst>
              <a:gd name="adj1" fmla="val 55159"/>
              <a:gd name="adj2" fmla="val 114"/>
              <a:gd name="adj3" fmla="val 53008"/>
              <a:gd name="adj4" fmla="val -29589"/>
              <a:gd name="adj5" fmla="val 166515"/>
              <a:gd name="adj6" fmla="val -15671"/>
              <a:gd name="adj7" fmla="val 244556"/>
              <a:gd name="adj8" fmla="val 84145"/>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6" name="Group 5"/>
          <p:cNvGrpSpPr/>
          <p:nvPr/>
        </p:nvGrpSpPr>
        <p:grpSpPr>
          <a:xfrm>
            <a:off x="8408041" y="2876550"/>
            <a:ext cx="381000" cy="381000"/>
            <a:chOff x="7924800" y="1885950"/>
            <a:chExt cx="381000" cy="381000"/>
          </a:xfrm>
        </p:grpSpPr>
        <p:sp>
          <p:nvSpPr>
            <p:cNvPr id="21" name="Rectangle 20"/>
            <p:cNvSpPr/>
            <p:nvPr/>
          </p:nvSpPr>
          <p:spPr>
            <a:xfrm>
              <a:off x="7924800" y="1885950"/>
              <a:ext cx="381000" cy="381000"/>
            </a:xfrm>
            <a:prstGeom prst="rect">
              <a:avLst/>
            </a:prstGeom>
            <a:solidFill>
              <a:schemeClr val="bg1"/>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MegaBall_Icon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42665" y="1923300"/>
              <a:ext cx="350435" cy="343650"/>
            </a:xfrm>
            <a:prstGeom prst="rect">
              <a:avLst/>
            </a:prstGeom>
          </p:spPr>
        </p:pic>
      </p:grpSp>
      <p:sp>
        <p:nvSpPr>
          <p:cNvPr id="31" name="Line Callout 3 (Accent Bar) 30"/>
          <p:cNvSpPr/>
          <p:nvPr/>
        </p:nvSpPr>
        <p:spPr>
          <a:xfrm rot="10800000" flipH="1" flipV="1">
            <a:off x="6858000" y="2876550"/>
            <a:ext cx="724996" cy="332172"/>
          </a:xfrm>
          <a:prstGeom prst="accentCallout3">
            <a:avLst>
              <a:gd name="adj1" fmla="val 55159"/>
              <a:gd name="adj2" fmla="val 114"/>
              <a:gd name="adj3" fmla="val 53008"/>
              <a:gd name="adj4" fmla="val -29589"/>
              <a:gd name="adj5" fmla="val 111935"/>
              <a:gd name="adj6" fmla="val -29407"/>
              <a:gd name="adj7" fmla="val 182272"/>
              <a:gd name="adj8" fmla="val 45069"/>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242437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2952750"/>
            <a:ext cx="894570" cy="1060450"/>
          </a:xfrm>
          <a:prstGeom prst="rect">
            <a:avLst/>
          </a:prstGeom>
        </p:spPr>
      </p:pic>
      <p:sp>
        <p:nvSpPr>
          <p:cNvPr id="30" name="Title 2"/>
          <p:cNvSpPr txBox="1">
            <a:spLocks/>
          </p:cNvSpPr>
          <p:nvPr/>
        </p:nvSpPr>
        <p:spPr>
          <a:xfrm>
            <a:off x="298450" y="5143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2000" b="1" dirty="0" smtClean="0">
                <a:solidFill>
                  <a:srgbClr val="000000"/>
                </a:solidFill>
              </a:rPr>
              <a:t>Remote Focus</a:t>
            </a:r>
            <a:endParaRPr lang="en-US" sz="2800" baseline="30000" dirty="0">
              <a:solidFill>
                <a:srgbClr val="000000"/>
              </a:solidFill>
            </a:endParaRPr>
          </a:p>
        </p:txBody>
      </p:sp>
      <p:sp>
        <p:nvSpPr>
          <p:cNvPr id="3" name="TextBox 2"/>
          <p:cNvSpPr txBox="1"/>
          <p:nvPr/>
        </p:nvSpPr>
        <p:spPr>
          <a:xfrm>
            <a:off x="292100" y="1047750"/>
            <a:ext cx="8470900" cy="584776"/>
          </a:xfrm>
          <a:prstGeom prst="rect">
            <a:avLst/>
          </a:prstGeom>
          <a:noFill/>
        </p:spPr>
        <p:txBody>
          <a:bodyPr wrap="square" rtlCol="0">
            <a:spAutoFit/>
          </a:bodyPr>
          <a:lstStyle/>
          <a:p>
            <a:r>
              <a:rPr lang="en-US" sz="1600" i="1" dirty="0" smtClean="0">
                <a:solidFill>
                  <a:schemeClr val="tx1">
                    <a:lumMod val="75000"/>
                    <a:lumOff val="25000"/>
                  </a:schemeClr>
                </a:solidFill>
                <a:latin typeface="Times New Roman"/>
                <a:cs typeface="Times New Roman"/>
              </a:rPr>
              <a:t>Ideal for making installation easier</a:t>
            </a:r>
            <a:r>
              <a:rPr lang="en-US" sz="1400" i="1" dirty="0" smtClean="0">
                <a:solidFill>
                  <a:schemeClr val="tx1">
                    <a:lumMod val="75000"/>
                    <a:lumOff val="25000"/>
                  </a:schemeClr>
                </a:solidFill>
                <a:latin typeface="Times New Roman"/>
                <a:cs typeface="Times New Roman"/>
              </a:rPr>
              <a:t>. </a:t>
            </a:r>
            <a:endParaRPr lang="en-US" sz="1400" i="1" dirty="0">
              <a:solidFill>
                <a:schemeClr val="tx1">
                  <a:lumMod val="75000"/>
                  <a:lumOff val="25000"/>
                </a:schemeClr>
              </a:solidFill>
              <a:latin typeface="Times New Roman"/>
              <a:cs typeface="Times New Roman"/>
            </a:endParaRPr>
          </a:p>
          <a:p>
            <a:endParaRPr lang="en-US" sz="1600" i="1" dirty="0">
              <a:solidFill>
                <a:schemeClr val="tx1">
                  <a:lumMod val="75000"/>
                  <a:lumOff val="25000"/>
                </a:schemeClr>
              </a:solidFill>
              <a:latin typeface="Times New Roman"/>
              <a:cs typeface="Times New Roman"/>
            </a:endParaRPr>
          </a:p>
        </p:txBody>
      </p:sp>
      <p:sp>
        <p:nvSpPr>
          <p:cNvPr id="19" name="Content Placeholder 2"/>
          <p:cNvSpPr>
            <a:spLocks noGrp="1"/>
          </p:cNvSpPr>
          <p:nvPr>
            <p:ph idx="4294967295"/>
          </p:nvPr>
        </p:nvSpPr>
        <p:spPr>
          <a:xfrm>
            <a:off x="234950" y="1657350"/>
            <a:ext cx="37274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Highlights:</a:t>
            </a:r>
          </a:p>
          <a:p>
            <a:pPr marL="285750" lvl="1">
              <a:buClr>
                <a:srgbClr val="CD0920"/>
              </a:buClr>
              <a:buFont typeface="Arial" pitchFamily="34" charset="0"/>
              <a:buChar char="•"/>
            </a:pPr>
            <a:r>
              <a:rPr lang="en-US" sz="1400" dirty="0" smtClean="0">
                <a:solidFill>
                  <a:srgbClr val="000000"/>
                </a:solidFill>
              </a:rPr>
              <a:t>Makes installation easier </a:t>
            </a:r>
          </a:p>
          <a:p>
            <a:pPr marL="285750" lvl="1">
              <a:buClr>
                <a:srgbClr val="CD0920"/>
              </a:buClr>
              <a:buFont typeface="Arial" pitchFamily="34" charset="0"/>
              <a:buChar char="•"/>
            </a:pPr>
            <a:r>
              <a:rPr lang="en-US" sz="1400" dirty="0">
                <a:solidFill>
                  <a:srgbClr val="000000"/>
                </a:solidFill>
              </a:rPr>
              <a:t>A</a:t>
            </a:r>
            <a:r>
              <a:rPr lang="en-US" sz="1400" dirty="0" smtClean="0">
                <a:solidFill>
                  <a:srgbClr val="000000"/>
                </a:solidFill>
              </a:rPr>
              <a:t>llows </a:t>
            </a:r>
            <a:r>
              <a:rPr lang="en-US" sz="1400" dirty="0">
                <a:solidFill>
                  <a:srgbClr val="000000"/>
                </a:solidFill>
              </a:rPr>
              <a:t>the installer to focus the camera from the comfort of their desk </a:t>
            </a:r>
            <a:r>
              <a:rPr lang="en-US" sz="1400" dirty="0" err="1">
                <a:solidFill>
                  <a:srgbClr val="000000"/>
                </a:solidFill>
              </a:rPr>
              <a:t>vs</a:t>
            </a:r>
            <a:r>
              <a:rPr lang="en-US" sz="1400" dirty="0">
                <a:solidFill>
                  <a:srgbClr val="000000"/>
                </a:solidFill>
              </a:rPr>
              <a:t> trying to locally focus the camera from a </a:t>
            </a:r>
            <a:r>
              <a:rPr lang="en-US" sz="1400" dirty="0" smtClean="0">
                <a:solidFill>
                  <a:srgbClr val="000000"/>
                </a:solidFill>
              </a:rPr>
              <a:t>ladder</a:t>
            </a:r>
          </a:p>
          <a:p>
            <a:pPr marL="285750" lvl="1">
              <a:buClr>
                <a:srgbClr val="CD0920"/>
              </a:buClr>
              <a:buFont typeface="Arial" pitchFamily="34" charset="0"/>
              <a:buChar char="•"/>
            </a:pPr>
            <a:r>
              <a:rPr lang="en-US" sz="1400" dirty="0" smtClean="0">
                <a:solidFill>
                  <a:srgbClr val="000000"/>
                </a:solidFill>
              </a:rPr>
              <a:t>Eliminates the use of ladders, lifts, or bucket trucks in the event a camera requires adjustment throughout the product’s life cycle</a:t>
            </a:r>
            <a:endParaRPr lang="en-US" sz="1400" dirty="0">
              <a:solidFill>
                <a:srgbClr val="000000"/>
              </a:solidFill>
            </a:endParaRPr>
          </a:p>
          <a:p>
            <a:pPr marL="285750" lvl="1">
              <a:buClr>
                <a:srgbClr val="CD0920"/>
              </a:buClr>
              <a:buFont typeface="Arial" pitchFamily="34" charset="0"/>
              <a:buChar char="•"/>
            </a:pPr>
            <a:endParaRPr lang="en-US" sz="1400" dirty="0" smtClean="0"/>
          </a:p>
        </p:txBody>
      </p:sp>
      <p:sp>
        <p:nvSpPr>
          <p:cNvPr id="29" name="Title 1"/>
          <p:cNvSpPr>
            <a:spLocks noGrp="1"/>
          </p:cNvSpPr>
          <p:nvPr>
            <p:ph type="title"/>
          </p:nvPr>
        </p:nvSpPr>
        <p:spPr/>
        <p:txBody>
          <a:bodyPr/>
          <a:lstStyle/>
          <a:p>
            <a:r>
              <a:rPr lang="en-US" dirty="0">
                <a:solidFill>
                  <a:schemeClr val="tx1">
                    <a:lumMod val="75000"/>
                    <a:lumOff val="25000"/>
                  </a:schemeClr>
                </a:solidFill>
              </a:rPr>
              <a:t>New </a:t>
            </a:r>
            <a:r>
              <a:rPr lang="en-US" b="1" dirty="0" err="1" smtClean="0">
                <a:solidFill>
                  <a:srgbClr val="E10209"/>
                </a:solidFill>
                <a:cs typeface="Arial"/>
              </a:rPr>
              <a:t>Surround</a:t>
            </a:r>
            <a:r>
              <a:rPr lang="en-US" dirty="0" err="1" smtClean="0">
                <a:cs typeface="Arial"/>
              </a:rPr>
              <a:t>Video</a:t>
            </a:r>
            <a:r>
              <a:rPr lang="en-US" sz="1100" baseline="70000" dirty="0">
                <a:solidFill>
                  <a:srgbClr val="262626"/>
                </a:solidFill>
                <a:cs typeface="Arial"/>
              </a:rPr>
              <a:t>®</a:t>
            </a:r>
            <a:r>
              <a:rPr lang="en-US" dirty="0">
                <a:cs typeface="Arial"/>
              </a:rPr>
              <a:t> G5 </a:t>
            </a:r>
            <a:r>
              <a:rPr lang="en-US" dirty="0">
                <a:solidFill>
                  <a:schemeClr val="tx1">
                    <a:lumMod val="75000"/>
                    <a:lumOff val="25000"/>
                  </a:schemeClr>
                </a:solidFill>
              </a:rPr>
              <a:t>Feature</a:t>
            </a:r>
          </a:p>
        </p:txBody>
      </p:sp>
      <p:sp>
        <p:nvSpPr>
          <p:cNvPr id="16" name="Rounded Rectangle 15"/>
          <p:cNvSpPr/>
          <p:nvPr/>
        </p:nvSpPr>
        <p:spPr>
          <a:xfrm>
            <a:off x="4074075" y="2988220"/>
            <a:ext cx="1219200" cy="16002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0200" y="3060700"/>
            <a:ext cx="1077803" cy="1416050"/>
          </a:xfrm>
          <a:prstGeom prst="rect">
            <a:avLst/>
          </a:prstGeom>
        </p:spPr>
      </p:pic>
      <p:sp>
        <p:nvSpPr>
          <p:cNvPr id="15" name="Rounded Rectangle 14"/>
          <p:cNvSpPr/>
          <p:nvPr/>
        </p:nvSpPr>
        <p:spPr>
          <a:xfrm>
            <a:off x="4724400" y="2114550"/>
            <a:ext cx="1143000" cy="13716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zzz</a:t>
            </a:r>
            <a:endParaRPr lang="en-US" sz="2400" b="1" dirty="0"/>
          </a:p>
        </p:txBody>
      </p:sp>
      <p:pic>
        <p:nvPicPr>
          <p:cNvPr id="7" name="Picture 6"/>
          <p:cNvPicPr>
            <a:picLocks noChangeAspect="1"/>
          </p:cNvPicPr>
          <p:nvPr/>
        </p:nvPicPr>
        <p:blipFill>
          <a:blip r:embed="rId5"/>
          <a:stretch>
            <a:fillRect/>
          </a:stretch>
        </p:blipFill>
        <p:spPr>
          <a:xfrm>
            <a:off x="4817534" y="2173816"/>
            <a:ext cx="973712" cy="1250950"/>
          </a:xfrm>
          <a:prstGeom prst="rect">
            <a:avLst/>
          </a:prstGeom>
        </p:spPr>
      </p:pic>
      <p:sp>
        <p:nvSpPr>
          <p:cNvPr id="17" name="Rectangle 16"/>
          <p:cNvSpPr/>
          <p:nvPr/>
        </p:nvSpPr>
        <p:spPr>
          <a:xfrm>
            <a:off x="8216900" y="2571750"/>
            <a:ext cx="774700" cy="457200"/>
          </a:xfrm>
          <a:prstGeom prst="rect">
            <a:avLst/>
          </a:prstGeom>
          <a:solidFill>
            <a:srgbClr val="FFFFFF"/>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8225367" y="2597151"/>
            <a:ext cx="719364" cy="387350"/>
          </a:xfrm>
          <a:prstGeom prst="rect">
            <a:avLst/>
          </a:prstGeom>
        </p:spPr>
      </p:pic>
      <p:pic>
        <p:nvPicPr>
          <p:cNvPr id="20" name="Picture 19"/>
          <p:cNvPicPr>
            <a:picLocks noChangeAspect="1"/>
          </p:cNvPicPr>
          <p:nvPr/>
        </p:nvPicPr>
        <p:blipFill>
          <a:blip r:embed="rId7"/>
          <a:stretch>
            <a:fillRect/>
          </a:stretch>
        </p:blipFill>
        <p:spPr>
          <a:xfrm>
            <a:off x="7010400" y="742950"/>
            <a:ext cx="1752600" cy="1850307"/>
          </a:xfrm>
          <a:prstGeom prst="rect">
            <a:avLst/>
          </a:prstGeom>
        </p:spPr>
      </p:pic>
    </p:spTree>
    <p:extLst>
      <p:ext uri="{BB962C8B-B14F-4D97-AF65-F5344CB8AC3E}">
        <p14:creationId xmlns:p14="http://schemas.microsoft.com/office/powerpoint/2010/main" val="373398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298450" y="5143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sz="2000" b="1" dirty="0" smtClean="0">
                <a:solidFill>
                  <a:srgbClr val="000000"/>
                </a:solidFill>
              </a:rPr>
              <a:t>Wide Dynamic Range (WDR)</a:t>
            </a:r>
            <a:endParaRPr lang="en-US" sz="2000" baseline="30000" dirty="0">
              <a:solidFill>
                <a:srgbClr val="000000"/>
              </a:solidFill>
            </a:endParaRPr>
          </a:p>
        </p:txBody>
      </p:sp>
      <p:sp>
        <p:nvSpPr>
          <p:cNvPr id="3" name="TextBox 2"/>
          <p:cNvSpPr txBox="1"/>
          <p:nvPr/>
        </p:nvSpPr>
        <p:spPr>
          <a:xfrm>
            <a:off x="292100" y="971550"/>
            <a:ext cx="6642100" cy="584776"/>
          </a:xfrm>
          <a:prstGeom prst="rect">
            <a:avLst/>
          </a:prstGeom>
          <a:noFill/>
        </p:spPr>
        <p:txBody>
          <a:bodyPr wrap="square" rtlCol="0">
            <a:spAutoFit/>
          </a:bodyPr>
          <a:lstStyle/>
          <a:p>
            <a:r>
              <a:rPr lang="en-US" sz="1600" i="1" dirty="0" smtClean="0">
                <a:solidFill>
                  <a:schemeClr val="tx1">
                    <a:lumMod val="75000"/>
                    <a:lumOff val="25000"/>
                  </a:schemeClr>
                </a:solidFill>
                <a:latin typeface="Times New Roman"/>
                <a:cs typeface="Times New Roman"/>
              </a:rPr>
              <a:t>Simultaneously </a:t>
            </a:r>
            <a:r>
              <a:rPr lang="en-US" sz="1600" i="1" dirty="0">
                <a:solidFill>
                  <a:schemeClr val="tx1">
                    <a:lumMod val="75000"/>
                    <a:lumOff val="25000"/>
                  </a:schemeClr>
                </a:solidFill>
                <a:latin typeface="Times New Roman"/>
                <a:cs typeface="Times New Roman"/>
              </a:rPr>
              <a:t>produces details in both light and darks areas. </a:t>
            </a:r>
            <a:r>
              <a:rPr lang="en-US" sz="1600" i="1" dirty="0" smtClean="0">
                <a:solidFill>
                  <a:schemeClr val="tx1">
                    <a:lumMod val="75000"/>
                    <a:lumOff val="25000"/>
                  </a:schemeClr>
                </a:solidFill>
                <a:latin typeface="Times New Roman"/>
                <a:cs typeface="Times New Roman"/>
              </a:rPr>
              <a:t>The </a:t>
            </a:r>
            <a:r>
              <a:rPr lang="en-US" sz="1600" i="1" dirty="0">
                <a:solidFill>
                  <a:schemeClr val="tx1">
                    <a:lumMod val="75000"/>
                    <a:lumOff val="25000"/>
                  </a:schemeClr>
                </a:solidFill>
                <a:latin typeface="Times New Roman"/>
                <a:cs typeface="Times New Roman"/>
              </a:rPr>
              <a:t>result is a perfect exposure regardless of fluctuations in back and front light. </a:t>
            </a:r>
          </a:p>
        </p:txBody>
      </p:sp>
      <p:sp>
        <p:nvSpPr>
          <p:cNvPr id="19" name="Content Placeholder 2"/>
          <p:cNvSpPr>
            <a:spLocks noGrp="1"/>
          </p:cNvSpPr>
          <p:nvPr>
            <p:ph idx="4294967295"/>
          </p:nvPr>
        </p:nvSpPr>
        <p:spPr>
          <a:xfrm>
            <a:off x="234950" y="1809750"/>
            <a:ext cx="48704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Highlights:</a:t>
            </a:r>
          </a:p>
          <a:p>
            <a:pPr marL="285750" lvl="1">
              <a:buClr>
                <a:srgbClr val="CD0920"/>
              </a:buClr>
              <a:buFont typeface="Arial" pitchFamily="34" charset="0"/>
              <a:buChar char="•"/>
            </a:pPr>
            <a:r>
              <a:rPr lang="en-US" sz="1400" dirty="0" smtClean="0">
                <a:solidFill>
                  <a:srgbClr val="000000"/>
                </a:solidFill>
              </a:rPr>
              <a:t>Enables </a:t>
            </a:r>
            <a:r>
              <a:rPr lang="en-US" sz="1400" dirty="0">
                <a:solidFill>
                  <a:srgbClr val="000000"/>
                </a:solidFill>
              </a:rPr>
              <a:t>cameras to overcome </a:t>
            </a:r>
            <a:r>
              <a:rPr lang="en-US" sz="1400" dirty="0" smtClean="0">
                <a:solidFill>
                  <a:srgbClr val="000000"/>
                </a:solidFill>
              </a:rPr>
              <a:t>difficult lighting </a:t>
            </a:r>
            <a:r>
              <a:rPr lang="en-US" sz="1400" dirty="0">
                <a:solidFill>
                  <a:srgbClr val="000000"/>
                </a:solidFill>
              </a:rPr>
              <a:t>conditions </a:t>
            </a:r>
            <a:r>
              <a:rPr lang="en-US" sz="1400" dirty="0" smtClean="0">
                <a:solidFill>
                  <a:srgbClr val="000000"/>
                </a:solidFill>
              </a:rPr>
              <a:t>due to:</a:t>
            </a:r>
          </a:p>
          <a:p>
            <a:pPr marL="685800" lvl="2">
              <a:buClr>
                <a:srgbClr val="CD0920"/>
              </a:buClr>
            </a:pPr>
            <a:r>
              <a:rPr lang="en-US" sz="1400" dirty="0" smtClean="0">
                <a:solidFill>
                  <a:srgbClr val="000000"/>
                </a:solidFill>
              </a:rPr>
              <a:t>Strong backlighting</a:t>
            </a:r>
          </a:p>
          <a:p>
            <a:pPr marL="685800" lvl="2">
              <a:buClr>
                <a:srgbClr val="CD0920"/>
              </a:buClr>
            </a:pPr>
            <a:r>
              <a:rPr lang="en-US" sz="1400" dirty="0" smtClean="0">
                <a:solidFill>
                  <a:srgbClr val="000000"/>
                </a:solidFill>
              </a:rPr>
              <a:t>Dark shadows</a:t>
            </a:r>
            <a:endParaRPr lang="en-US" sz="1400" dirty="0">
              <a:solidFill>
                <a:srgbClr val="000000"/>
              </a:solidFill>
            </a:endParaRPr>
          </a:p>
          <a:p>
            <a:pPr marL="685800" lvl="2">
              <a:buClr>
                <a:srgbClr val="CD0920"/>
              </a:buClr>
            </a:pPr>
            <a:r>
              <a:rPr lang="en-US" sz="1400" dirty="0" smtClean="0">
                <a:solidFill>
                  <a:srgbClr val="000000"/>
                </a:solidFill>
              </a:rPr>
              <a:t>Reflections </a:t>
            </a:r>
            <a:r>
              <a:rPr lang="en-US" sz="1400" dirty="0">
                <a:solidFill>
                  <a:srgbClr val="000000"/>
                </a:solidFill>
              </a:rPr>
              <a:t>from wet flooring </a:t>
            </a:r>
            <a:r>
              <a:rPr lang="en-US" sz="1400" dirty="0" smtClean="0">
                <a:solidFill>
                  <a:srgbClr val="000000"/>
                </a:solidFill>
              </a:rPr>
              <a:t>or puddles</a:t>
            </a:r>
          </a:p>
          <a:p>
            <a:pPr marL="685800" lvl="2">
              <a:buClr>
                <a:srgbClr val="CD0920"/>
              </a:buClr>
            </a:pPr>
            <a:r>
              <a:rPr lang="en-US" sz="1400" dirty="0" smtClean="0">
                <a:solidFill>
                  <a:srgbClr val="000000"/>
                </a:solidFill>
              </a:rPr>
              <a:t>Contrast </a:t>
            </a:r>
            <a:r>
              <a:rPr lang="en-US" sz="1400" dirty="0">
                <a:solidFill>
                  <a:srgbClr val="000000"/>
                </a:solidFill>
              </a:rPr>
              <a:t>due to fog, mist, </a:t>
            </a:r>
            <a:r>
              <a:rPr lang="en-US" sz="1400" dirty="0" smtClean="0">
                <a:solidFill>
                  <a:srgbClr val="000000"/>
                </a:solidFill>
              </a:rPr>
              <a:t>or glare</a:t>
            </a:r>
          </a:p>
        </p:txBody>
      </p:sp>
      <p:sp>
        <p:nvSpPr>
          <p:cNvPr id="29" name="Title 1"/>
          <p:cNvSpPr>
            <a:spLocks noGrp="1"/>
          </p:cNvSpPr>
          <p:nvPr>
            <p:ph type="title"/>
          </p:nvPr>
        </p:nvSpPr>
        <p:spPr/>
        <p:txBody>
          <a:bodyPr/>
          <a:lstStyle/>
          <a:p>
            <a:r>
              <a:rPr lang="en-US" b="1" dirty="0" err="1" smtClean="0">
                <a:solidFill>
                  <a:srgbClr val="E10209"/>
                </a:solidFill>
                <a:cs typeface="Arial"/>
              </a:rPr>
              <a:t>Surround</a:t>
            </a:r>
            <a:r>
              <a:rPr lang="en-US" dirty="0" err="1" smtClean="0">
                <a:cs typeface="Arial"/>
              </a:rPr>
              <a:t>Video</a:t>
            </a:r>
            <a:r>
              <a:rPr lang="en-US" sz="1100" baseline="70000" dirty="0">
                <a:solidFill>
                  <a:srgbClr val="262626"/>
                </a:solidFill>
                <a:cs typeface="Arial"/>
              </a:rPr>
              <a:t>®</a:t>
            </a:r>
            <a:r>
              <a:rPr lang="en-US" dirty="0">
                <a:cs typeface="Arial"/>
              </a:rPr>
              <a:t> G5 </a:t>
            </a:r>
            <a:r>
              <a:rPr lang="en-US" dirty="0">
                <a:solidFill>
                  <a:schemeClr val="tx1">
                    <a:lumMod val="75000"/>
                    <a:lumOff val="25000"/>
                  </a:schemeClr>
                </a:solidFill>
              </a:rPr>
              <a:t>Feature</a:t>
            </a:r>
            <a:endParaRPr lang="en-US" sz="1800" dirty="0">
              <a:solidFill>
                <a:schemeClr val="accent1"/>
              </a:solidFill>
            </a:endParaRPr>
          </a:p>
        </p:txBody>
      </p:sp>
      <p:grpSp>
        <p:nvGrpSpPr>
          <p:cNvPr id="10" name="Group 9"/>
          <p:cNvGrpSpPr/>
          <p:nvPr/>
        </p:nvGrpSpPr>
        <p:grpSpPr>
          <a:xfrm>
            <a:off x="8382000" y="2495550"/>
            <a:ext cx="457200" cy="457200"/>
            <a:chOff x="3733800" y="590550"/>
            <a:chExt cx="381000" cy="381000"/>
          </a:xfrm>
        </p:grpSpPr>
        <p:sp>
          <p:nvSpPr>
            <p:cNvPr id="11" name="Rectangle 10"/>
            <p:cNvSpPr/>
            <p:nvPr/>
          </p:nvSpPr>
          <p:spPr>
            <a:xfrm>
              <a:off x="3733800" y="590550"/>
              <a:ext cx="381000" cy="381000"/>
            </a:xfrm>
            <a:prstGeom prst="rect">
              <a:avLst/>
            </a:prstGeom>
            <a:solidFill>
              <a:schemeClr val="bg1"/>
            </a:solidFill>
            <a:ln w="3175" cmpd="sng">
              <a:solidFill>
                <a:schemeClr val="bg1">
                  <a:lumMod val="65000"/>
                </a:schemeClr>
              </a:solidFill>
            </a:ln>
            <a:effectLst>
              <a:outerShdw blurRad="50800" dist="127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MegaBall_Icons.png"/>
            <p:cNvPicPr>
              <a:picLocks noChangeAspect="1"/>
            </p:cNvPicPr>
            <p:nvPr/>
          </p:nvPicPr>
          <p:blipFill rotWithShape="1">
            <a:blip r:embed="rId3" cstate="screen">
              <a:extLst>
                <a:ext uri="{28A0092B-C50C-407E-A947-70E740481C1C}">
                  <a14:useLocalDpi xmlns:a14="http://schemas.microsoft.com/office/drawing/2010/main"/>
                </a:ext>
              </a:extLst>
            </a:blip>
            <a:srcRect t="-10484"/>
            <a:stretch/>
          </p:blipFill>
          <p:spPr>
            <a:xfrm>
              <a:off x="3746252" y="601502"/>
              <a:ext cx="350435" cy="343650"/>
            </a:xfrm>
            <a:prstGeom prst="rect">
              <a:avLst/>
            </a:prstGeom>
          </p:spPr>
        </p:pic>
      </p:grpSp>
      <p:pic>
        <p:nvPicPr>
          <p:cNvPr id="13" name="Picture 12"/>
          <p:cNvPicPr>
            <a:picLocks noChangeAspect="1"/>
          </p:cNvPicPr>
          <p:nvPr/>
        </p:nvPicPr>
        <p:blipFill>
          <a:blip r:embed="rId4"/>
          <a:stretch>
            <a:fillRect/>
          </a:stretch>
        </p:blipFill>
        <p:spPr>
          <a:xfrm>
            <a:off x="7010400" y="742950"/>
            <a:ext cx="1752600" cy="1850307"/>
          </a:xfrm>
          <a:prstGeom prst="rect">
            <a:avLst/>
          </a:prstGeom>
        </p:spPr>
      </p:pic>
    </p:spTree>
    <p:extLst>
      <p:ext uri="{BB962C8B-B14F-4D97-AF65-F5344CB8AC3E}">
        <p14:creationId xmlns:p14="http://schemas.microsoft.com/office/powerpoint/2010/main" val="38817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10"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7" name="TextBox 6">
            <a:hlinkClick r:id="rId11" action="ppaction://hlinksldjump"/>
          </p:cNvPr>
          <p:cNvSpPr txBox="1">
            <a:spLocks noChangeArrowheads="1"/>
          </p:cNvSpPr>
          <p:nvPr>
            <p:custDataLst>
              <p:tags r:id="rId1"/>
            </p:custDataLst>
          </p:nvPr>
        </p:nvSpPr>
        <p:spPr bwMode="auto">
          <a:xfrm>
            <a:off x="516261" y="2550046"/>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Applications </a:t>
            </a:r>
            <a:endParaRPr lang="en-US" dirty="0">
              <a:solidFill>
                <a:schemeClr val="bg1"/>
              </a:solidFill>
            </a:endParaRPr>
          </a:p>
        </p:txBody>
      </p:sp>
      <p:sp>
        <p:nvSpPr>
          <p:cNvPr id="9" name="TextBox 13000">
            <a:hlinkClick r:id="rId12" action="ppaction://hlinksldjump"/>
          </p:cNvPr>
          <p:cNvSpPr txBox="1">
            <a:spLocks noChangeArrowheads="1"/>
          </p:cNvSpPr>
          <p:nvPr>
            <p:custDataLst>
              <p:tags r:id="rId2"/>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a:solidFill>
                  <a:schemeClr val="bg1"/>
                </a:solidFill>
              </a:rPr>
              <a:t>Product Introduction</a:t>
            </a:r>
          </a:p>
        </p:txBody>
      </p:sp>
      <p:sp>
        <p:nvSpPr>
          <p:cNvPr id="13" name="TextBox 12">
            <a:hlinkClick r:id="rId13" action="ppaction://hlinksldjump"/>
          </p:cNvPr>
          <p:cNvSpPr txBox="1">
            <a:spLocks noChangeArrowheads="1"/>
          </p:cNvSpPr>
          <p:nvPr>
            <p:custDataLst>
              <p:tags r:id="rId3"/>
            </p:custDataLst>
          </p:nvPr>
        </p:nvSpPr>
        <p:spPr bwMode="auto">
          <a:xfrm>
            <a:off x="513960" y="154429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4" action="ppaction://hlinksldjump"/>
          </p:cNvPr>
          <p:cNvSpPr txBox="1">
            <a:spLocks noChangeArrowheads="1"/>
          </p:cNvSpPr>
          <p:nvPr>
            <p:custDataLst>
              <p:tags r:id="rId4"/>
            </p:custDataLst>
          </p:nvPr>
        </p:nvSpPr>
        <p:spPr bwMode="auto">
          <a:xfrm>
            <a:off x="516261" y="3071282"/>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rId15" action="ppaction://hlinksldjump"/>
          </p:cNvPr>
          <p:cNvSpPr txBox="1">
            <a:spLocks noChangeArrowheads="1"/>
          </p:cNvSpPr>
          <p:nvPr>
            <p:custDataLst>
              <p:tags r:id="rId5"/>
            </p:custDataLst>
          </p:nvPr>
        </p:nvSpPr>
        <p:spPr bwMode="auto">
          <a:xfrm>
            <a:off x="516261" y="3575338"/>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4" action="ppaction://hlinksldjump"/>
          </p:cNvPr>
          <p:cNvSpPr txBox="1">
            <a:spLocks noChangeArrowheads="1"/>
          </p:cNvSpPr>
          <p:nvPr>
            <p:custDataLst>
              <p:tags r:id="rId6"/>
            </p:custDataLst>
          </p:nvPr>
        </p:nvSpPr>
        <p:spPr bwMode="auto">
          <a:xfrm>
            <a:off x="516260" y="2049314"/>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8" name="Picture 17" descr="Gen5_logo.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80348" y="3181350"/>
            <a:ext cx="568252" cy="228600"/>
          </a:xfrm>
          <a:prstGeom prst="rect">
            <a:avLst/>
          </a:prstGeom>
        </p:spPr>
      </p:pic>
      <p:pic>
        <p:nvPicPr>
          <p:cNvPr id="19" name="Picture 18"/>
          <p:cNvPicPr>
            <a:picLocks noChangeAspect="1"/>
          </p:cNvPicPr>
          <p:nvPr/>
        </p:nvPicPr>
        <p:blipFill>
          <a:blip r:embed="rId17"/>
          <a:stretch>
            <a:fillRect/>
          </a:stretch>
        </p:blipFill>
        <p:spPr>
          <a:xfrm>
            <a:off x="4953000" y="532869"/>
            <a:ext cx="2743200" cy="2896132"/>
          </a:xfrm>
          <a:prstGeom prst="rect">
            <a:avLst/>
          </a:prstGeom>
        </p:spPr>
      </p:pic>
    </p:spTree>
    <p:extLst>
      <p:ext uri="{BB962C8B-B14F-4D97-AF65-F5344CB8AC3E}">
        <p14:creationId xmlns:p14="http://schemas.microsoft.com/office/powerpoint/2010/main" val="69745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4294967295"/>
          </p:nvPr>
        </p:nvSpPr>
        <p:spPr>
          <a:xfrm>
            <a:off x="228600" y="819150"/>
            <a:ext cx="6781800" cy="2819400"/>
          </a:xfrm>
          <a:prstGeom prst="rect">
            <a:avLst/>
          </a:prstGeom>
        </p:spPr>
        <p:txBody>
          <a:bodyPr>
            <a:noAutofit/>
          </a:bodyPr>
          <a:lstStyle/>
          <a:p>
            <a:r>
              <a:rPr lang="en-US" sz="1600" dirty="0">
                <a:solidFill>
                  <a:srgbClr val="262626"/>
                </a:solidFill>
              </a:rPr>
              <a:t>I</a:t>
            </a:r>
            <a:r>
              <a:rPr lang="en-US" sz="1600" dirty="0" smtClean="0">
                <a:solidFill>
                  <a:srgbClr val="262626"/>
                </a:solidFill>
              </a:rPr>
              <a:t>deal for businesses requiring </a:t>
            </a:r>
            <a:r>
              <a:rPr lang="en-US" sz="1600" dirty="0">
                <a:solidFill>
                  <a:srgbClr val="262626"/>
                </a:solidFill>
              </a:rPr>
              <a:t>ultra high resolution video surveillance at a low cost per pixel for </a:t>
            </a:r>
            <a:r>
              <a:rPr lang="en-US" sz="1600" dirty="0" smtClean="0">
                <a:solidFill>
                  <a:srgbClr val="262626"/>
                </a:solidFill>
              </a:rPr>
              <a:t>indoor / outdoor, low-light applications:</a:t>
            </a:r>
            <a:endParaRPr lang="en-US" sz="1600" b="1" dirty="0" smtClean="0">
              <a:solidFill>
                <a:schemeClr val="tx1">
                  <a:lumMod val="85000"/>
                  <a:lumOff val="15000"/>
                </a:schemeClr>
              </a:solidFill>
              <a:ea typeface="+mj-ea"/>
              <a:cs typeface="+mj-cs"/>
            </a:endParaRPr>
          </a:p>
          <a:p>
            <a:pPr marL="685800" lvl="2">
              <a:buClr>
                <a:srgbClr val="CD0920"/>
              </a:buClr>
            </a:pPr>
            <a:r>
              <a:rPr lang="en-US" sz="1550" spc="-20" dirty="0" smtClean="0"/>
              <a:t>Retail / Shopping Malls</a:t>
            </a:r>
          </a:p>
          <a:p>
            <a:pPr marL="685800" lvl="2">
              <a:buClr>
                <a:srgbClr val="CD0920"/>
              </a:buClr>
            </a:pPr>
            <a:r>
              <a:rPr lang="en-US" sz="1550" spc="-20" dirty="0" smtClean="0"/>
              <a:t>Education</a:t>
            </a:r>
          </a:p>
          <a:p>
            <a:pPr marL="685800" lvl="2">
              <a:buClr>
                <a:srgbClr val="CD0920"/>
              </a:buClr>
            </a:pPr>
            <a:r>
              <a:rPr lang="en-US" sz="1550" spc="-20" dirty="0" smtClean="0"/>
              <a:t>Commercial</a:t>
            </a:r>
          </a:p>
          <a:p>
            <a:pPr marL="685800" lvl="2">
              <a:buClr>
                <a:srgbClr val="CD0920"/>
              </a:buClr>
            </a:pPr>
            <a:r>
              <a:rPr lang="en-US" sz="1550" spc="-20" dirty="0" smtClean="0"/>
              <a:t>Warehouses</a:t>
            </a:r>
          </a:p>
          <a:p>
            <a:pPr marL="685800" lvl="2">
              <a:buClr>
                <a:srgbClr val="CD0920"/>
              </a:buClr>
            </a:pPr>
            <a:r>
              <a:rPr lang="en-US" sz="1550" spc="-20" dirty="0" smtClean="0"/>
              <a:t>Financial Institutions</a:t>
            </a:r>
          </a:p>
          <a:p>
            <a:pPr marL="685800" lvl="2">
              <a:buClr>
                <a:srgbClr val="CD0920"/>
              </a:buClr>
            </a:pPr>
            <a:r>
              <a:rPr lang="en-US" sz="1550" spc="-20" dirty="0" smtClean="0"/>
              <a:t>Traffic</a:t>
            </a:r>
          </a:p>
          <a:p>
            <a:pPr marL="685800" lvl="2">
              <a:buClr>
                <a:srgbClr val="CD0920"/>
              </a:buClr>
            </a:pPr>
            <a:r>
              <a:rPr lang="en-US" sz="1600" dirty="0" smtClean="0"/>
              <a:t>City Surveillance</a:t>
            </a:r>
          </a:p>
          <a:p>
            <a:pPr marL="685800" lvl="2">
              <a:buClr>
                <a:srgbClr val="CD0920"/>
              </a:buClr>
            </a:pPr>
            <a:r>
              <a:rPr lang="en-US" sz="1600" dirty="0" smtClean="0"/>
              <a:t>Sporting Arenas</a:t>
            </a:r>
            <a:endParaRPr lang="en-US" sz="1550" spc="-20" dirty="0"/>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b="1" dirty="0" err="1" smtClean="0">
                <a:solidFill>
                  <a:srgbClr val="E10209"/>
                </a:solidFill>
                <a:cs typeface="Arial"/>
              </a:rPr>
              <a:t>Surround</a:t>
            </a:r>
            <a:r>
              <a:rPr lang="en-US" dirty="0" err="1" smtClean="0">
                <a:cs typeface="Arial"/>
              </a:rPr>
              <a:t>Video</a:t>
            </a:r>
            <a:r>
              <a:rPr lang="en-US" sz="1100" baseline="70000" dirty="0">
                <a:solidFill>
                  <a:srgbClr val="262626"/>
                </a:solidFill>
                <a:cs typeface="Arial"/>
              </a:rPr>
              <a:t>®</a:t>
            </a:r>
            <a:r>
              <a:rPr lang="en-US" dirty="0">
                <a:cs typeface="Arial"/>
              </a:rPr>
              <a:t> G5 </a:t>
            </a:r>
            <a:r>
              <a:rPr lang="en-US" dirty="0" smtClean="0">
                <a:solidFill>
                  <a:schemeClr val="tx1">
                    <a:lumMod val="75000"/>
                    <a:lumOff val="25000"/>
                  </a:schemeClr>
                </a:solidFill>
              </a:rPr>
              <a:t>Applications</a:t>
            </a:r>
            <a:endParaRPr lang="en-US" dirty="0">
              <a:solidFill>
                <a:schemeClr val="tx1">
                  <a:lumMod val="75000"/>
                  <a:lumOff val="25000"/>
                </a:schemeClr>
              </a:solidFill>
            </a:endParaRPr>
          </a:p>
        </p:txBody>
      </p:sp>
      <p:pic>
        <p:nvPicPr>
          <p:cNvPr id="28" name="Picture 27"/>
          <p:cNvPicPr>
            <a:picLocks noChangeAspect="1"/>
          </p:cNvPicPr>
          <p:nvPr/>
        </p:nvPicPr>
        <p:blipFill>
          <a:blip r:embed="rId3"/>
          <a:stretch>
            <a:fillRect/>
          </a:stretch>
        </p:blipFill>
        <p:spPr>
          <a:xfrm>
            <a:off x="7010400" y="742950"/>
            <a:ext cx="1752600" cy="1850307"/>
          </a:xfrm>
          <a:prstGeom prst="rect">
            <a:avLst/>
          </a:prstGeom>
        </p:spPr>
      </p:pic>
    </p:spTree>
    <p:extLst>
      <p:ext uri="{BB962C8B-B14F-4D97-AF65-F5344CB8AC3E}">
        <p14:creationId xmlns:p14="http://schemas.microsoft.com/office/powerpoint/2010/main" val="175262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4294967295"/>
          </p:nvPr>
        </p:nvSpPr>
        <p:spPr>
          <a:xfrm>
            <a:off x="311150" y="2266950"/>
            <a:ext cx="85280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Benefits:</a:t>
            </a:r>
          </a:p>
          <a:p>
            <a:pPr marL="285750" lvl="1">
              <a:buClr>
                <a:srgbClr val="CD0920"/>
              </a:buClr>
              <a:buFont typeface="Arial" pitchFamily="34" charset="0"/>
              <a:buChar char="•"/>
            </a:pPr>
            <a:r>
              <a:rPr lang="en-US" sz="1400" spc="-20" dirty="0" smtClean="0"/>
              <a:t>Identify </a:t>
            </a:r>
            <a:r>
              <a:rPr lang="en-US" sz="1400" spc="-20" dirty="0"/>
              <a:t>people </a:t>
            </a:r>
            <a:r>
              <a:rPr lang="en-US" sz="1400" spc="-20" dirty="0" smtClean="0"/>
              <a:t>using a higher resolution camera to ensure sufficient pixel density is delivered</a:t>
            </a:r>
          </a:p>
          <a:p>
            <a:pPr marL="285750" lvl="1">
              <a:buClr>
                <a:srgbClr val="CD0920"/>
              </a:buClr>
              <a:buFont typeface="Arial" pitchFamily="34" charset="0"/>
              <a:buChar char="•"/>
            </a:pPr>
            <a:r>
              <a:rPr lang="en-US" sz="1400" spc="-20" dirty="0" smtClean="0"/>
              <a:t>Cover </a:t>
            </a:r>
            <a:r>
              <a:rPr lang="en-US" sz="1400" spc="-20" dirty="0"/>
              <a:t>large areas with only few </a:t>
            </a:r>
            <a:r>
              <a:rPr lang="en-US" sz="1400" spc="-20" dirty="0" smtClean="0"/>
              <a:t>cameras</a:t>
            </a:r>
            <a:endParaRPr lang="en-US" sz="1400" spc="-20" dirty="0"/>
          </a:p>
          <a:p>
            <a:pPr marL="285750" lvl="1">
              <a:buClr>
                <a:srgbClr val="CD0920"/>
              </a:buClr>
              <a:buFont typeface="Arial" pitchFamily="34" charset="0"/>
              <a:buChar char="•"/>
            </a:pPr>
            <a:r>
              <a:rPr lang="en-US" sz="1400" spc="-20" dirty="0"/>
              <a:t>The high frame rates allow detailed analysis of suspicious </a:t>
            </a:r>
            <a:r>
              <a:rPr lang="en-US" sz="1400" spc="-20" dirty="0" smtClean="0"/>
              <a:t>behavior</a:t>
            </a:r>
          </a:p>
          <a:p>
            <a:pPr marL="285750" lvl="1">
              <a:buClr>
                <a:srgbClr val="CD0920"/>
              </a:buClr>
              <a:buFont typeface="Arial" pitchFamily="34" charset="0"/>
              <a:buChar char="•"/>
            </a:pPr>
            <a:r>
              <a:rPr lang="en-US" sz="1400" spc="-20" dirty="0"/>
              <a:t>Employee Theft and Shoplifting  - Two Largest Drivers of Retail Shrink </a:t>
            </a:r>
          </a:p>
          <a:p>
            <a:pPr marL="285750" lvl="1">
              <a:buClr>
                <a:srgbClr val="CD0920"/>
              </a:buClr>
              <a:buFont typeface="Arial" pitchFamily="34" charset="0"/>
              <a:buChar char="•"/>
            </a:pPr>
            <a:r>
              <a:rPr lang="en-US" sz="1400" spc="-20" dirty="0"/>
              <a:t>Video at </a:t>
            </a:r>
            <a:r>
              <a:rPr lang="en-US" sz="1400" spc="-20" dirty="0" smtClean="0"/>
              <a:t>point </a:t>
            </a:r>
            <a:r>
              <a:rPr lang="en-US" sz="1400" spc="-20" dirty="0"/>
              <a:t>of </a:t>
            </a:r>
            <a:r>
              <a:rPr lang="en-US" sz="1400" spc="-20" dirty="0" smtClean="0"/>
              <a:t>sale </a:t>
            </a:r>
            <a:r>
              <a:rPr lang="en-US" sz="1400" spc="-20" dirty="0"/>
              <a:t>and </a:t>
            </a:r>
            <a:r>
              <a:rPr lang="en-US" sz="1400" spc="-20" dirty="0" smtClean="0"/>
              <a:t>merchandise display </a:t>
            </a:r>
            <a:r>
              <a:rPr lang="en-US" sz="1400" spc="-20" dirty="0"/>
              <a:t>is </a:t>
            </a:r>
            <a:r>
              <a:rPr lang="en-US" sz="1400" spc="-20" dirty="0" smtClean="0"/>
              <a:t>both deterrence </a:t>
            </a:r>
            <a:r>
              <a:rPr lang="en-US" sz="1400" spc="-20" dirty="0"/>
              <a:t>and </a:t>
            </a:r>
            <a:r>
              <a:rPr lang="en-US" sz="1400" spc="-20" dirty="0" smtClean="0"/>
              <a:t>investigative tool reducing loss</a:t>
            </a:r>
            <a:endParaRPr lang="en-US" sz="1400" spc="-20" dirty="0"/>
          </a:p>
          <a:p>
            <a:pPr marL="285750" lvl="1">
              <a:buClr>
                <a:srgbClr val="CD0920"/>
              </a:buClr>
              <a:buFont typeface="Arial" pitchFamily="34" charset="0"/>
              <a:buChar char="•"/>
            </a:pPr>
            <a:r>
              <a:rPr lang="en-US" sz="1400" spc="-20" dirty="0"/>
              <a:t>Liability and </a:t>
            </a:r>
            <a:r>
              <a:rPr lang="en-US" sz="1400" spc="-20" dirty="0" smtClean="0"/>
              <a:t>workman’s comp claims </a:t>
            </a:r>
            <a:endParaRPr lang="en-US" sz="1400" spc="-20" dirty="0"/>
          </a:p>
          <a:p>
            <a:pPr marL="285750" lvl="1">
              <a:buClr>
                <a:srgbClr val="CD0920"/>
              </a:buClr>
              <a:buFont typeface="Arial" pitchFamily="34" charset="0"/>
              <a:buChar char="•"/>
            </a:pPr>
            <a:r>
              <a:rPr lang="en-US" sz="1400" spc="-20" dirty="0"/>
              <a:t>Deter and </a:t>
            </a:r>
            <a:r>
              <a:rPr lang="en-US" sz="1400" spc="-20" dirty="0" smtClean="0"/>
              <a:t>resolve fraudulent claims</a:t>
            </a:r>
            <a:endParaRPr lang="en-US" sz="1400" spc="-20" dirty="0"/>
          </a:p>
          <a:p>
            <a:pPr marL="285750" lvl="1">
              <a:buClr>
                <a:srgbClr val="CD0920"/>
              </a:buClr>
              <a:buFont typeface="Arial" pitchFamily="34" charset="0"/>
              <a:buChar char="•"/>
            </a:pPr>
            <a:endParaRPr lang="en-US" sz="1400" spc="-20" dirty="0"/>
          </a:p>
        </p:txBody>
      </p:sp>
      <p:sp>
        <p:nvSpPr>
          <p:cNvPr id="6" name="Rectangle 5"/>
          <p:cNvSpPr/>
          <p:nvPr/>
        </p:nvSpPr>
        <p:spPr>
          <a:xfrm>
            <a:off x="4114800" y="515620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a:solidFill>
                  <a:srgbClr val="262626"/>
                </a:solidFill>
              </a:rPr>
              <a:t>Retail / Shopping Malls</a:t>
            </a:r>
            <a:endParaRPr lang="en-US" baseline="30000" dirty="0">
              <a:solidFill>
                <a:srgbClr val="262626"/>
              </a:solidFill>
            </a:endParaRPr>
          </a:p>
        </p:txBody>
      </p:sp>
      <p:sp>
        <p:nvSpPr>
          <p:cNvPr id="27" name="TextBox 26"/>
          <p:cNvSpPr txBox="1"/>
          <p:nvPr/>
        </p:nvSpPr>
        <p:spPr>
          <a:xfrm>
            <a:off x="5791200" y="2800350"/>
            <a:ext cx="1447800" cy="369332"/>
          </a:xfrm>
          <a:prstGeom prst="rect">
            <a:avLst/>
          </a:prstGeom>
          <a:noFill/>
        </p:spPr>
        <p:txBody>
          <a:bodyPr wrap="square" rtlCol="0">
            <a:spAutoFit/>
          </a:bodyPr>
          <a:lstStyle/>
          <a:p>
            <a:pPr algn="ctr"/>
            <a:r>
              <a:rPr lang="en-US" sz="900" dirty="0" smtClean="0">
                <a:solidFill>
                  <a:schemeClr val="bg1"/>
                </a:solidFill>
              </a:rPr>
              <a:t>Color Mode Comparison at 0.01 Lux</a:t>
            </a:r>
            <a:endParaRPr lang="en-US" sz="900" dirty="0">
              <a:solidFill>
                <a:schemeClr val="bg1"/>
              </a:solidFill>
            </a:endParaRPr>
          </a:p>
        </p:txBody>
      </p:sp>
      <p:sp>
        <p:nvSpPr>
          <p:cNvPr id="16" name="Rounded Rectangle 15"/>
          <p:cNvSpPr/>
          <p:nvPr/>
        </p:nvSpPr>
        <p:spPr>
          <a:xfrm>
            <a:off x="381000" y="895350"/>
            <a:ext cx="8458200" cy="11430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5" y="819150"/>
            <a:ext cx="9144000" cy="1427356"/>
          </a:xfrm>
          <a:prstGeom prst="rect">
            <a:avLst/>
          </a:prstGeom>
        </p:spPr>
      </p:pic>
    </p:spTree>
    <p:extLst>
      <p:ext uri="{BB962C8B-B14F-4D97-AF65-F5344CB8AC3E}">
        <p14:creationId xmlns:p14="http://schemas.microsoft.com/office/powerpoint/2010/main" val="336140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4294967295"/>
          </p:nvPr>
        </p:nvSpPr>
        <p:spPr>
          <a:xfrm>
            <a:off x="311150" y="2550345"/>
            <a:ext cx="57086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Benefits:</a:t>
            </a:r>
          </a:p>
          <a:p>
            <a:pPr marL="285750" lvl="1">
              <a:buClr>
                <a:srgbClr val="CD0920"/>
              </a:buClr>
              <a:buFont typeface="Arial" pitchFamily="34" charset="0"/>
              <a:buChar char="•"/>
            </a:pPr>
            <a:r>
              <a:rPr lang="en-US" sz="1400" spc="-20" dirty="0" smtClean="0"/>
              <a:t>Situational </a:t>
            </a:r>
            <a:r>
              <a:rPr lang="en-US" sz="1400" spc="-20" dirty="0"/>
              <a:t>awareness in crowded settings </a:t>
            </a:r>
            <a:endParaRPr lang="en-US" sz="1400" spc="-20" dirty="0" smtClean="0"/>
          </a:p>
          <a:p>
            <a:pPr marL="285750" lvl="1">
              <a:buClr>
                <a:srgbClr val="CD0920"/>
              </a:buClr>
              <a:buFont typeface="Arial" pitchFamily="34" charset="0"/>
              <a:buChar char="•"/>
            </a:pPr>
            <a:r>
              <a:rPr lang="en-US" sz="1400" spc="-20" dirty="0" smtClean="0"/>
              <a:t>Detect </a:t>
            </a:r>
            <a:r>
              <a:rPr lang="en-US" sz="1400" spc="-20" dirty="0"/>
              <a:t>unsafe situations at high frame rates</a:t>
            </a:r>
          </a:p>
          <a:p>
            <a:pPr marL="285750" lvl="1">
              <a:buClr>
                <a:srgbClr val="CD0920"/>
              </a:buClr>
              <a:buFont typeface="Arial" pitchFamily="34" charset="0"/>
              <a:buChar char="•"/>
            </a:pPr>
            <a:r>
              <a:rPr lang="en-US" sz="1400" spc="-20" dirty="0" smtClean="0"/>
              <a:t>Analyze </a:t>
            </a:r>
            <a:r>
              <a:rPr lang="en-US" sz="1400" spc="-20" dirty="0"/>
              <a:t>the flow of events in </a:t>
            </a:r>
            <a:r>
              <a:rPr lang="en-US" sz="1400" spc="-20" dirty="0" smtClean="0"/>
              <a:t>detail</a:t>
            </a:r>
          </a:p>
          <a:p>
            <a:pPr marL="285750" lvl="1">
              <a:buClr>
                <a:srgbClr val="CD0920"/>
              </a:buClr>
              <a:buFont typeface="Arial" pitchFamily="34" charset="0"/>
              <a:buChar char="•"/>
            </a:pPr>
            <a:r>
              <a:rPr lang="en-US" sz="1400" dirty="0"/>
              <a:t>Monitor </a:t>
            </a:r>
            <a:r>
              <a:rPr lang="en-US" sz="1400" dirty="0" smtClean="0"/>
              <a:t>entrance and exits </a:t>
            </a:r>
          </a:p>
          <a:p>
            <a:pPr marL="285750" lvl="1">
              <a:buClr>
                <a:srgbClr val="CD0920"/>
              </a:buClr>
              <a:buFont typeface="Arial" pitchFamily="34" charset="0"/>
              <a:buChar char="•"/>
            </a:pPr>
            <a:r>
              <a:rPr lang="en-US" sz="1400" dirty="0" smtClean="0"/>
              <a:t>Perimeter monitoring for entrance violations</a:t>
            </a:r>
          </a:p>
          <a:p>
            <a:pPr marL="285750" lvl="1">
              <a:buClr>
                <a:srgbClr val="CD0920"/>
              </a:buClr>
              <a:buFont typeface="Arial" pitchFamily="34" charset="0"/>
              <a:buChar char="•"/>
            </a:pPr>
            <a:r>
              <a:rPr lang="en-US" sz="1400" dirty="0" smtClean="0"/>
              <a:t>Detect </a:t>
            </a:r>
            <a:r>
              <a:rPr lang="en-US" sz="1400" dirty="0"/>
              <a:t>loitering and suspicious </a:t>
            </a:r>
            <a:r>
              <a:rPr lang="en-US" sz="1400" dirty="0" smtClean="0"/>
              <a:t>activity</a:t>
            </a:r>
          </a:p>
          <a:p>
            <a:pPr marL="285750" lvl="1">
              <a:buClr>
                <a:srgbClr val="CD0920"/>
              </a:buClr>
              <a:buFont typeface="Arial" pitchFamily="34" charset="0"/>
              <a:buChar char="•"/>
            </a:pPr>
            <a:r>
              <a:rPr lang="en-US" sz="1400" dirty="0" smtClean="0"/>
              <a:t>Facial identification</a:t>
            </a:r>
            <a:endParaRPr lang="en-US" sz="1400" dirty="0"/>
          </a:p>
        </p:txBody>
      </p:sp>
      <p:sp>
        <p:nvSpPr>
          <p:cNvPr id="30" name="Title 2"/>
          <p:cNvSpPr txBox="1">
            <a:spLocks/>
          </p:cNvSpPr>
          <p:nvPr/>
        </p:nvSpPr>
        <p:spPr>
          <a:xfrm>
            <a:off x="381000" y="211455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endParaRPr lang="en-US" sz="3200" baseline="30000" dirty="0">
              <a:solidFill>
                <a:srgbClr val="262626"/>
              </a:solidFill>
            </a:endParaRPr>
          </a:p>
        </p:txBody>
      </p:sp>
      <p:sp>
        <p:nvSpPr>
          <p:cNvPr id="6" name="Rectangle 5"/>
          <p:cNvSpPr/>
          <p:nvPr/>
        </p:nvSpPr>
        <p:spPr>
          <a:xfrm>
            <a:off x="4114800" y="515620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a:solidFill>
                  <a:srgbClr val="262626"/>
                </a:solidFill>
              </a:rPr>
              <a:t>Crowd Monitoring</a:t>
            </a:r>
            <a:endParaRPr lang="en-US" baseline="30000" dirty="0">
              <a:solidFill>
                <a:srgbClr val="262626"/>
              </a:solidFill>
            </a:endParaRPr>
          </a:p>
        </p:txBody>
      </p:sp>
      <p:sp>
        <p:nvSpPr>
          <p:cNvPr id="9" name="Rounded Rectangle 8"/>
          <p:cNvSpPr/>
          <p:nvPr/>
        </p:nvSpPr>
        <p:spPr>
          <a:xfrm>
            <a:off x="381000" y="895350"/>
            <a:ext cx="8458200" cy="11430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19150"/>
            <a:ext cx="9144000" cy="1713094"/>
          </a:xfrm>
          <a:prstGeom prst="rect">
            <a:avLst/>
          </a:prstGeom>
        </p:spPr>
      </p:pic>
    </p:spTree>
    <p:extLst>
      <p:ext uri="{BB962C8B-B14F-4D97-AF65-F5344CB8AC3E}">
        <p14:creationId xmlns:p14="http://schemas.microsoft.com/office/powerpoint/2010/main" val="158934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4294967295"/>
          </p:nvPr>
        </p:nvSpPr>
        <p:spPr>
          <a:xfrm>
            <a:off x="311150" y="2266950"/>
            <a:ext cx="66230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Benefits:</a:t>
            </a:r>
          </a:p>
          <a:p>
            <a:pPr marL="285750" lvl="1">
              <a:buClr>
                <a:srgbClr val="CD0920"/>
              </a:buClr>
              <a:buFont typeface="Arial" pitchFamily="34" charset="0"/>
              <a:buChar char="•"/>
            </a:pPr>
            <a:r>
              <a:rPr lang="en-US" sz="1400" spc="-20" dirty="0" smtClean="0"/>
              <a:t>Detect </a:t>
            </a:r>
            <a:r>
              <a:rPr lang="en-US" sz="1400" spc="-20" dirty="0"/>
              <a:t>unsafe situations at high frame </a:t>
            </a:r>
            <a:r>
              <a:rPr lang="en-US" sz="1400" spc="-20" dirty="0" smtClean="0"/>
              <a:t>rates</a:t>
            </a:r>
          </a:p>
          <a:p>
            <a:pPr marL="285750" lvl="1">
              <a:buClr>
                <a:srgbClr val="CD0920"/>
              </a:buClr>
              <a:buFont typeface="Arial" pitchFamily="34" charset="0"/>
              <a:buChar char="•"/>
            </a:pPr>
            <a:r>
              <a:rPr lang="en-US" sz="1400" spc="-20" dirty="0" smtClean="0"/>
              <a:t>Identify license plates</a:t>
            </a:r>
          </a:p>
          <a:p>
            <a:pPr marL="285750" lvl="1">
              <a:buClr>
                <a:srgbClr val="CD0920"/>
              </a:buClr>
              <a:buFont typeface="Arial" pitchFamily="34" charset="0"/>
              <a:buChar char="•"/>
            </a:pPr>
            <a:r>
              <a:rPr lang="en-US" sz="1400" dirty="0"/>
              <a:t>Liability </a:t>
            </a:r>
            <a:r>
              <a:rPr lang="en-US" sz="1400" dirty="0" smtClean="0"/>
              <a:t>(slip </a:t>
            </a:r>
            <a:r>
              <a:rPr lang="en-US" sz="1400" dirty="0"/>
              <a:t>and </a:t>
            </a:r>
            <a:r>
              <a:rPr lang="en-US" sz="1400" dirty="0" smtClean="0"/>
              <a:t>fall </a:t>
            </a:r>
            <a:r>
              <a:rPr lang="en-US" sz="1400" dirty="0"/>
              <a:t>/ </a:t>
            </a:r>
            <a:r>
              <a:rPr lang="en-US" sz="1400" dirty="0" smtClean="0"/>
              <a:t>employee injury)</a:t>
            </a:r>
          </a:p>
          <a:p>
            <a:pPr marL="285750" lvl="1">
              <a:buClr>
                <a:srgbClr val="CD0920"/>
              </a:buClr>
              <a:buFont typeface="Arial" pitchFamily="34" charset="0"/>
              <a:buChar char="•"/>
            </a:pPr>
            <a:r>
              <a:rPr lang="en-US" sz="1400" dirty="0" smtClean="0"/>
              <a:t>Monitor freight deliveries for accuracy</a:t>
            </a:r>
          </a:p>
          <a:p>
            <a:pPr marL="285750" lvl="1">
              <a:buClr>
                <a:srgbClr val="CD0920"/>
              </a:buClr>
              <a:buFont typeface="Arial" pitchFamily="34" charset="0"/>
              <a:buChar char="•"/>
            </a:pPr>
            <a:r>
              <a:rPr lang="en-US" sz="1400" dirty="0" smtClean="0"/>
              <a:t>Detect loitering and suspicious activity</a:t>
            </a:r>
          </a:p>
          <a:p>
            <a:pPr marL="285750" lvl="1">
              <a:buClr>
                <a:srgbClr val="CD0920"/>
              </a:buClr>
              <a:buFont typeface="Arial" pitchFamily="34" charset="0"/>
              <a:buChar char="•"/>
            </a:pPr>
            <a:r>
              <a:rPr lang="en-US" sz="1400" dirty="0" smtClean="0"/>
              <a:t>Facial identification</a:t>
            </a:r>
          </a:p>
          <a:p>
            <a:pPr marL="285750" lvl="1">
              <a:buClr>
                <a:srgbClr val="CD0920"/>
              </a:buClr>
              <a:buFont typeface="Arial" pitchFamily="34" charset="0"/>
              <a:buChar char="•"/>
            </a:pPr>
            <a:r>
              <a:rPr lang="en-US" sz="1400" dirty="0" smtClean="0"/>
              <a:t>Determine cause of accident</a:t>
            </a:r>
          </a:p>
          <a:p>
            <a:pPr marL="285750" lvl="1">
              <a:buClr>
                <a:srgbClr val="CD0920"/>
              </a:buClr>
              <a:buFont typeface="Arial" pitchFamily="34" charset="0"/>
              <a:buChar char="•"/>
            </a:pPr>
            <a:r>
              <a:rPr lang="en-US" sz="1400" dirty="0" smtClean="0"/>
              <a:t>Detect expired parking meters or illegally parked vehicles</a:t>
            </a:r>
            <a:endParaRPr lang="en-US" sz="1400" dirty="0"/>
          </a:p>
          <a:p>
            <a:pPr marL="285750" lvl="1">
              <a:buClr>
                <a:srgbClr val="CD0920"/>
              </a:buClr>
              <a:buFont typeface="Arial" pitchFamily="34" charset="0"/>
              <a:buChar char="•"/>
            </a:pPr>
            <a:endParaRPr lang="en-US" sz="1400" spc="-20" dirty="0"/>
          </a:p>
        </p:txBody>
      </p:sp>
      <p:sp>
        <p:nvSpPr>
          <p:cNvPr id="6" name="Rectangle 5"/>
          <p:cNvSpPr/>
          <p:nvPr/>
        </p:nvSpPr>
        <p:spPr>
          <a:xfrm>
            <a:off x="4114800" y="515620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a:solidFill>
                  <a:srgbClr val="262626"/>
                </a:solidFill>
              </a:rPr>
              <a:t>Loading Docks / Parking Lots</a:t>
            </a:r>
            <a:endParaRPr lang="en-US" baseline="30000" dirty="0">
              <a:solidFill>
                <a:srgbClr val="262626"/>
              </a:solidFill>
            </a:endParaRPr>
          </a:p>
        </p:txBody>
      </p:sp>
      <p:sp>
        <p:nvSpPr>
          <p:cNvPr id="10" name="Rounded Rectangle 9"/>
          <p:cNvSpPr/>
          <p:nvPr/>
        </p:nvSpPr>
        <p:spPr>
          <a:xfrm>
            <a:off x="381000" y="895350"/>
            <a:ext cx="8458200" cy="11430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95350"/>
            <a:ext cx="9144000" cy="1409669"/>
          </a:xfrm>
          <a:prstGeom prst="rect">
            <a:avLst/>
          </a:prstGeom>
        </p:spPr>
      </p:pic>
    </p:spTree>
    <p:extLst>
      <p:ext uri="{BB962C8B-B14F-4D97-AF65-F5344CB8AC3E}">
        <p14:creationId xmlns:p14="http://schemas.microsoft.com/office/powerpoint/2010/main" val="413186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Update – August 2015</a:t>
            </a:r>
            <a:endParaRPr lang="en-US" dirty="0"/>
          </a:p>
        </p:txBody>
      </p:sp>
      <p:sp>
        <p:nvSpPr>
          <p:cNvPr id="3" name="Content Placeholder 2"/>
          <p:cNvSpPr>
            <a:spLocks noGrp="1"/>
          </p:cNvSpPr>
          <p:nvPr>
            <p:ph idx="4294967295"/>
          </p:nvPr>
        </p:nvSpPr>
        <p:spPr>
          <a:xfrm>
            <a:off x="228600" y="590550"/>
            <a:ext cx="8686800" cy="4343400"/>
          </a:xfrm>
          <a:prstGeom prst="rect">
            <a:avLst/>
          </a:prstGeom>
        </p:spPr>
        <p:txBody>
          <a:bodyPr>
            <a:normAutofit/>
          </a:bodyPr>
          <a:lstStyle/>
          <a:p>
            <a:r>
              <a:rPr lang="en-US" sz="1800" dirty="0" smtClean="0"/>
              <a:t>Record July Results</a:t>
            </a:r>
          </a:p>
          <a:p>
            <a:r>
              <a:rPr lang="en-US" sz="1800" dirty="0" smtClean="0"/>
              <a:t>New people on-board in sales, engineering and services</a:t>
            </a:r>
          </a:p>
          <a:p>
            <a:r>
              <a:rPr lang="en-US" sz="1800" dirty="0" smtClean="0"/>
              <a:t>New products are ready for delivery!</a:t>
            </a:r>
            <a:endParaRPr lang="en-US" sz="1800" dirty="0"/>
          </a:p>
          <a:p>
            <a:r>
              <a:rPr lang="en-US" sz="1800" dirty="0" smtClean="0"/>
              <a:t>Excellent Progress with VMS/NVR Partner integration</a:t>
            </a:r>
          </a:p>
          <a:p>
            <a:r>
              <a:rPr lang="en-US" sz="1800" dirty="0" smtClean="0"/>
              <a:t>Project Registration is providing substantial separation between standard and registered pricing.  This gives SI/dealers the best chance to win with Arecont Vision!</a:t>
            </a:r>
          </a:p>
          <a:p>
            <a:r>
              <a:rPr lang="en-US" sz="1800" dirty="0"/>
              <a:t>Quality and </a:t>
            </a:r>
            <a:r>
              <a:rPr lang="en-US" sz="1800" dirty="0" smtClean="0"/>
              <a:t>Service continue strong improvement and the results show it.</a:t>
            </a:r>
            <a:endParaRPr lang="en-US" sz="1800" dirty="0"/>
          </a:p>
          <a:p>
            <a:pPr marL="114300" indent="0">
              <a:buNone/>
            </a:pPr>
            <a:endParaRPr lang="en-US" sz="1800"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73806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4294967295"/>
          </p:nvPr>
        </p:nvSpPr>
        <p:spPr>
          <a:xfrm>
            <a:off x="311150" y="2114550"/>
            <a:ext cx="56324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Benefits:</a:t>
            </a:r>
          </a:p>
          <a:p>
            <a:pPr marL="285750" lvl="1">
              <a:buClr>
                <a:srgbClr val="CD0920"/>
              </a:buClr>
              <a:buFont typeface="Arial" pitchFamily="34" charset="0"/>
              <a:buChar char="•"/>
            </a:pPr>
            <a:r>
              <a:rPr lang="en-US" sz="1400" spc="-20" dirty="0" smtClean="0"/>
              <a:t>Identify key persons</a:t>
            </a:r>
          </a:p>
          <a:p>
            <a:pPr marL="285750" lvl="1">
              <a:buClr>
                <a:srgbClr val="CD0920"/>
              </a:buClr>
              <a:buFont typeface="Arial" pitchFamily="34" charset="0"/>
              <a:buChar char="•"/>
            </a:pPr>
            <a:r>
              <a:rPr lang="en-US" sz="1400" spc="-20" dirty="0" smtClean="0"/>
              <a:t>Detect </a:t>
            </a:r>
            <a:r>
              <a:rPr lang="en-US" sz="1400" spc="-20" dirty="0"/>
              <a:t>unsafe situations at high frame </a:t>
            </a:r>
            <a:r>
              <a:rPr lang="en-US" sz="1400" spc="-20" dirty="0" smtClean="0"/>
              <a:t>rates</a:t>
            </a:r>
          </a:p>
          <a:p>
            <a:pPr marL="285750" lvl="1">
              <a:buClr>
                <a:srgbClr val="CD0920"/>
              </a:buClr>
              <a:buFont typeface="Arial" pitchFamily="34" charset="0"/>
              <a:buChar char="•"/>
            </a:pPr>
            <a:r>
              <a:rPr lang="en-US" sz="1400" spc="-20" dirty="0" smtClean="0"/>
              <a:t>Identify license plates</a:t>
            </a:r>
          </a:p>
          <a:p>
            <a:pPr marL="285750" lvl="1">
              <a:buClr>
                <a:srgbClr val="CD0920"/>
              </a:buClr>
              <a:buFont typeface="Arial" pitchFamily="34" charset="0"/>
              <a:buChar char="•"/>
            </a:pPr>
            <a:r>
              <a:rPr lang="en-US" sz="1400" spc="-20" dirty="0" smtClean="0"/>
              <a:t>Detailed images in varying lighting conditions</a:t>
            </a:r>
          </a:p>
          <a:p>
            <a:pPr marL="285750" lvl="1">
              <a:buClr>
                <a:srgbClr val="CD0920"/>
              </a:buClr>
              <a:buFont typeface="Arial" pitchFamily="34" charset="0"/>
              <a:buChar char="•"/>
            </a:pPr>
            <a:r>
              <a:rPr lang="en-US" sz="1400" spc="-20" dirty="0"/>
              <a:t>Offers Situational Awareness</a:t>
            </a:r>
          </a:p>
          <a:p>
            <a:pPr marL="285750" lvl="1">
              <a:buClr>
                <a:srgbClr val="CD0920"/>
              </a:buClr>
              <a:buFont typeface="Arial" pitchFamily="34" charset="0"/>
              <a:buChar char="•"/>
            </a:pPr>
            <a:r>
              <a:rPr lang="en-US" sz="1400" spc="-20" dirty="0"/>
              <a:t>Proactive </a:t>
            </a:r>
            <a:r>
              <a:rPr lang="en-US" sz="1400" spc="-20" dirty="0" smtClean="0"/>
              <a:t>campus monitoring</a:t>
            </a:r>
            <a:endParaRPr lang="en-US" sz="1400" spc="-20" dirty="0"/>
          </a:p>
          <a:p>
            <a:pPr marL="285750" lvl="1">
              <a:buClr>
                <a:srgbClr val="CD0920"/>
              </a:buClr>
              <a:buFont typeface="Arial" pitchFamily="34" charset="0"/>
              <a:buChar char="•"/>
            </a:pPr>
            <a:r>
              <a:rPr lang="en-US" sz="1400" spc="-20" dirty="0"/>
              <a:t>Forensic </a:t>
            </a:r>
            <a:r>
              <a:rPr lang="en-US" sz="1400" spc="-20" dirty="0" smtClean="0"/>
              <a:t>detail </a:t>
            </a:r>
            <a:r>
              <a:rPr lang="en-US" sz="1400" spc="-20" dirty="0"/>
              <a:t>for </a:t>
            </a:r>
            <a:r>
              <a:rPr lang="en-US" sz="1400" spc="-20" dirty="0" smtClean="0"/>
              <a:t>investigations</a:t>
            </a:r>
          </a:p>
          <a:p>
            <a:pPr marL="285750" lvl="1">
              <a:buClr>
                <a:srgbClr val="CD0920"/>
              </a:buClr>
              <a:buFont typeface="Arial" pitchFamily="34" charset="0"/>
              <a:buChar char="•"/>
            </a:pPr>
            <a:r>
              <a:rPr lang="en-US" sz="1400" spc="-20" dirty="0" smtClean="0"/>
              <a:t>Guide first responders in emergency via surveillance video</a:t>
            </a:r>
          </a:p>
        </p:txBody>
      </p:sp>
      <p:sp>
        <p:nvSpPr>
          <p:cNvPr id="6" name="Rectangle 5"/>
          <p:cNvSpPr/>
          <p:nvPr/>
        </p:nvSpPr>
        <p:spPr>
          <a:xfrm>
            <a:off x="4114800" y="515620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a:solidFill>
                  <a:srgbClr val="262626"/>
                </a:solidFill>
              </a:rPr>
              <a:t>Education</a:t>
            </a:r>
            <a:endParaRPr lang="en-US" dirty="0">
              <a:solidFill>
                <a:schemeClr val="tx1">
                  <a:lumMod val="75000"/>
                  <a:lumOff val="25000"/>
                </a:schemeClr>
              </a:solidFill>
            </a:endParaRPr>
          </a:p>
        </p:txBody>
      </p:sp>
      <p:sp>
        <p:nvSpPr>
          <p:cNvPr id="9" name="Rounded Rectangle 8"/>
          <p:cNvSpPr/>
          <p:nvPr/>
        </p:nvSpPr>
        <p:spPr>
          <a:xfrm>
            <a:off x="381000" y="895350"/>
            <a:ext cx="8458200" cy="11430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85800"/>
            <a:ext cx="9144000" cy="1428750"/>
          </a:xfrm>
          <a:prstGeom prst="rect">
            <a:avLst/>
          </a:prstGeom>
        </p:spPr>
      </p:pic>
    </p:spTree>
    <p:extLst>
      <p:ext uri="{BB962C8B-B14F-4D97-AF65-F5344CB8AC3E}">
        <p14:creationId xmlns:p14="http://schemas.microsoft.com/office/powerpoint/2010/main" val="188980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4294967295"/>
          </p:nvPr>
        </p:nvSpPr>
        <p:spPr>
          <a:xfrm>
            <a:off x="311150" y="2343150"/>
            <a:ext cx="8832850" cy="2819400"/>
          </a:xfrm>
          <a:prstGeom prst="rect">
            <a:avLst/>
          </a:prstGeom>
        </p:spPr>
        <p:txBody>
          <a:bodyPr>
            <a:noAutofit/>
          </a:bodyPr>
          <a:lstStyle/>
          <a:p>
            <a:pPr marL="114300" indent="0">
              <a:buClr>
                <a:srgbClr val="CD0920"/>
              </a:buClr>
              <a:buNone/>
            </a:pPr>
            <a:r>
              <a:rPr lang="en-US" sz="1400" b="1" dirty="0" smtClean="0">
                <a:solidFill>
                  <a:schemeClr val="tx1">
                    <a:lumMod val="85000"/>
                    <a:lumOff val="15000"/>
                  </a:schemeClr>
                </a:solidFill>
                <a:ea typeface="+mj-ea"/>
                <a:cs typeface="+mj-cs"/>
              </a:rPr>
              <a:t>Benefits:</a:t>
            </a:r>
          </a:p>
          <a:p>
            <a:pPr marL="285750" lvl="1">
              <a:buClr>
                <a:srgbClr val="CD0920"/>
              </a:buClr>
              <a:buFont typeface="Arial" pitchFamily="34" charset="0"/>
              <a:buChar char="•"/>
            </a:pPr>
            <a:r>
              <a:rPr lang="en-US" sz="1400" dirty="0" smtClean="0"/>
              <a:t>Detect </a:t>
            </a:r>
            <a:r>
              <a:rPr lang="en-US" sz="1400" dirty="0"/>
              <a:t>loitering and suspicious activity</a:t>
            </a:r>
          </a:p>
          <a:p>
            <a:pPr marL="285750" lvl="1">
              <a:buClr>
                <a:srgbClr val="CD0920"/>
              </a:buClr>
              <a:buFont typeface="Arial" pitchFamily="34" charset="0"/>
              <a:buChar char="•"/>
            </a:pPr>
            <a:r>
              <a:rPr lang="en-US" sz="1400" dirty="0"/>
              <a:t>Forensic analysis</a:t>
            </a:r>
          </a:p>
          <a:p>
            <a:pPr marL="285750" lvl="1">
              <a:buClr>
                <a:srgbClr val="CD0920"/>
              </a:buClr>
              <a:buFont typeface="Arial" pitchFamily="34" charset="0"/>
              <a:buChar char="•"/>
            </a:pPr>
            <a:r>
              <a:rPr lang="en-US" sz="1400" dirty="0"/>
              <a:t>Facial </a:t>
            </a:r>
            <a:r>
              <a:rPr lang="en-US" sz="1400" dirty="0" smtClean="0"/>
              <a:t>identification</a:t>
            </a:r>
          </a:p>
          <a:p>
            <a:pPr marL="285750" lvl="1">
              <a:buClr>
                <a:srgbClr val="CD0920"/>
              </a:buClr>
              <a:buFont typeface="Arial" pitchFamily="34" charset="0"/>
              <a:buChar char="•"/>
            </a:pPr>
            <a:r>
              <a:rPr lang="en-US" sz="1400" dirty="0"/>
              <a:t>Monitor </a:t>
            </a:r>
            <a:r>
              <a:rPr lang="en-US" sz="1400" dirty="0" smtClean="0"/>
              <a:t>perimeter</a:t>
            </a:r>
          </a:p>
          <a:p>
            <a:pPr marL="285750" lvl="1">
              <a:buClr>
                <a:srgbClr val="CD0920"/>
              </a:buClr>
              <a:buFont typeface="Arial" pitchFamily="34" charset="0"/>
              <a:buChar char="•"/>
            </a:pPr>
            <a:r>
              <a:rPr lang="en-US" sz="1400" dirty="0"/>
              <a:t>Detect </a:t>
            </a:r>
            <a:r>
              <a:rPr lang="en-US" sz="1400" dirty="0" smtClean="0"/>
              <a:t>unidentified parked vehicles</a:t>
            </a:r>
          </a:p>
          <a:p>
            <a:pPr marL="285750" lvl="1">
              <a:buClr>
                <a:srgbClr val="CD0920"/>
              </a:buClr>
              <a:buFont typeface="Arial" pitchFamily="34" charset="0"/>
              <a:buChar char="•"/>
            </a:pPr>
            <a:r>
              <a:rPr lang="en-US" sz="1400" dirty="0" smtClean="0"/>
              <a:t>License plate identification</a:t>
            </a:r>
            <a:endParaRPr lang="en-US" sz="1400" dirty="0"/>
          </a:p>
          <a:p>
            <a:pPr marL="285750" lvl="1">
              <a:buClr>
                <a:srgbClr val="CD0920"/>
              </a:buClr>
              <a:buFont typeface="Arial" pitchFamily="34" charset="0"/>
              <a:buChar char="•"/>
            </a:pPr>
            <a:endParaRPr lang="en-US" sz="1400" dirty="0"/>
          </a:p>
          <a:p>
            <a:pPr marL="285750" lvl="1">
              <a:buClr>
                <a:srgbClr val="CD0920"/>
              </a:buClr>
              <a:buFont typeface="Arial" pitchFamily="34" charset="0"/>
              <a:buChar char="•"/>
            </a:pPr>
            <a:endParaRPr lang="en-US" sz="1400" dirty="0"/>
          </a:p>
          <a:p>
            <a:pPr marL="285750" lvl="1">
              <a:buClr>
                <a:srgbClr val="CD0920"/>
              </a:buClr>
              <a:buFont typeface="Arial" pitchFamily="34" charset="0"/>
              <a:buChar char="•"/>
            </a:pPr>
            <a:endParaRPr lang="en-US" sz="1400" spc="-20" dirty="0" smtClean="0"/>
          </a:p>
        </p:txBody>
      </p:sp>
      <p:sp>
        <p:nvSpPr>
          <p:cNvPr id="6" name="Rectangle 5"/>
          <p:cNvSpPr/>
          <p:nvPr/>
        </p:nvSpPr>
        <p:spPr>
          <a:xfrm>
            <a:off x="4114800" y="515620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a:solidFill>
                  <a:srgbClr val="262626"/>
                </a:solidFill>
              </a:rPr>
              <a:t>Perimeter Surveillance</a:t>
            </a:r>
            <a:endParaRPr lang="en-US" baseline="30000" dirty="0">
              <a:solidFill>
                <a:srgbClr val="262626"/>
              </a:solidFill>
            </a:endParaRPr>
          </a:p>
        </p:txBody>
      </p:sp>
      <p:sp>
        <p:nvSpPr>
          <p:cNvPr id="9" name="Rounded Rectangle 8"/>
          <p:cNvSpPr/>
          <p:nvPr/>
        </p:nvSpPr>
        <p:spPr>
          <a:xfrm>
            <a:off x="381000" y="895350"/>
            <a:ext cx="8458200" cy="11430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6" y="895350"/>
            <a:ext cx="9144000" cy="1428750"/>
          </a:xfrm>
          <a:prstGeom prst="rect">
            <a:avLst/>
          </a:prstGeom>
        </p:spPr>
      </p:pic>
    </p:spTree>
    <p:extLst>
      <p:ext uri="{BB962C8B-B14F-4D97-AF65-F5344CB8AC3E}">
        <p14:creationId xmlns:p14="http://schemas.microsoft.com/office/powerpoint/2010/main" val="298051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10"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7" name="TextBox 6">
            <a:hlinkClick r:id="rId11" action="ppaction://hlinksldjump"/>
          </p:cNvPr>
          <p:cNvSpPr txBox="1">
            <a:spLocks noChangeArrowheads="1"/>
          </p:cNvSpPr>
          <p:nvPr>
            <p:custDataLst>
              <p:tags r:id="rId1"/>
            </p:custDataLst>
          </p:nvPr>
        </p:nvSpPr>
        <p:spPr bwMode="auto">
          <a:xfrm>
            <a:off x="516261" y="255004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Applications </a:t>
            </a:r>
            <a:endParaRPr lang="en-US" dirty="0">
              <a:solidFill>
                <a:schemeClr val="bg1"/>
              </a:solidFill>
            </a:endParaRPr>
          </a:p>
        </p:txBody>
      </p:sp>
      <p:sp>
        <p:nvSpPr>
          <p:cNvPr id="9" name="TextBox 13000">
            <a:hlinkClick r:id="rId12" action="ppaction://hlinksldjump"/>
          </p:cNvPr>
          <p:cNvSpPr txBox="1">
            <a:spLocks noChangeArrowheads="1"/>
          </p:cNvSpPr>
          <p:nvPr>
            <p:custDataLst>
              <p:tags r:id="rId2"/>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a:solidFill>
                  <a:schemeClr val="bg1"/>
                </a:solidFill>
              </a:rPr>
              <a:t>Product Introduction</a:t>
            </a:r>
          </a:p>
        </p:txBody>
      </p:sp>
      <p:sp>
        <p:nvSpPr>
          <p:cNvPr id="13" name="TextBox 12">
            <a:hlinkClick r:id="rId13" action="ppaction://hlinksldjump"/>
          </p:cNvPr>
          <p:cNvSpPr txBox="1">
            <a:spLocks noChangeArrowheads="1"/>
          </p:cNvSpPr>
          <p:nvPr>
            <p:custDataLst>
              <p:tags r:id="rId3"/>
            </p:custDataLst>
          </p:nvPr>
        </p:nvSpPr>
        <p:spPr bwMode="auto">
          <a:xfrm>
            <a:off x="513960" y="154429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4" action="ppaction://hlinksldjump"/>
          </p:cNvPr>
          <p:cNvSpPr txBox="1">
            <a:spLocks noChangeArrowheads="1"/>
          </p:cNvSpPr>
          <p:nvPr>
            <p:custDataLst>
              <p:tags r:id="rId4"/>
            </p:custDataLst>
          </p:nvPr>
        </p:nvSpPr>
        <p:spPr bwMode="auto">
          <a:xfrm>
            <a:off x="516261" y="3083446"/>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rId15" action="ppaction://hlinksldjump"/>
          </p:cNvPr>
          <p:cNvSpPr txBox="1">
            <a:spLocks noChangeArrowheads="1"/>
          </p:cNvSpPr>
          <p:nvPr>
            <p:custDataLst>
              <p:tags r:id="rId5"/>
            </p:custDataLst>
          </p:nvPr>
        </p:nvSpPr>
        <p:spPr bwMode="auto">
          <a:xfrm>
            <a:off x="516261" y="3587502"/>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4" action="ppaction://hlinksldjump"/>
          </p:cNvPr>
          <p:cNvSpPr txBox="1">
            <a:spLocks noChangeArrowheads="1"/>
          </p:cNvSpPr>
          <p:nvPr>
            <p:custDataLst>
              <p:tags r:id="rId6"/>
            </p:custDataLst>
          </p:nvPr>
        </p:nvSpPr>
        <p:spPr bwMode="auto">
          <a:xfrm>
            <a:off x="516260" y="2049314"/>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pic>
        <p:nvPicPr>
          <p:cNvPr id="18" name="Picture 17" descr="Gen5_logo.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80348" y="3181350"/>
            <a:ext cx="568252" cy="228600"/>
          </a:xfrm>
          <a:prstGeom prst="rect">
            <a:avLst/>
          </a:prstGeom>
        </p:spPr>
      </p:pic>
      <p:pic>
        <p:nvPicPr>
          <p:cNvPr id="19" name="Picture 18"/>
          <p:cNvPicPr>
            <a:picLocks noChangeAspect="1"/>
          </p:cNvPicPr>
          <p:nvPr/>
        </p:nvPicPr>
        <p:blipFill>
          <a:blip r:embed="rId17"/>
          <a:stretch>
            <a:fillRect/>
          </a:stretch>
        </p:blipFill>
        <p:spPr>
          <a:xfrm>
            <a:off x="4953000" y="532869"/>
            <a:ext cx="2743200" cy="2896132"/>
          </a:xfrm>
          <a:prstGeom prst="rect">
            <a:avLst/>
          </a:prstGeom>
        </p:spPr>
      </p:pic>
    </p:spTree>
    <p:extLst>
      <p:ext uri="{BB962C8B-B14F-4D97-AF65-F5344CB8AC3E}">
        <p14:creationId xmlns:p14="http://schemas.microsoft.com/office/powerpoint/2010/main" val="31316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2406114" y="1126182"/>
            <a:ext cx="2133600" cy="2207568"/>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40" name="Rounded Rectangle 39"/>
          <p:cNvSpPr/>
          <p:nvPr/>
        </p:nvSpPr>
        <p:spPr>
          <a:xfrm>
            <a:off x="4615914" y="1126182"/>
            <a:ext cx="2133600" cy="2207568"/>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41" name="Rounded Rectangle 40"/>
          <p:cNvSpPr/>
          <p:nvPr/>
        </p:nvSpPr>
        <p:spPr>
          <a:xfrm>
            <a:off x="6831331" y="1126182"/>
            <a:ext cx="2133600" cy="2207568"/>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 name="Title 2"/>
          <p:cNvSpPr>
            <a:spLocks noGrp="1"/>
          </p:cNvSpPr>
          <p:nvPr>
            <p:ph type="title"/>
          </p:nvPr>
        </p:nvSpPr>
        <p:spPr>
          <a:xfrm>
            <a:off x="152400" y="76200"/>
            <a:ext cx="7543800" cy="590550"/>
          </a:xfrm>
        </p:spPr>
        <p:txBody>
          <a:bodyPr/>
          <a:lstStyle/>
          <a:p>
            <a:r>
              <a:rPr lang="en-US" dirty="0" smtClean="0">
                <a:solidFill>
                  <a:schemeClr val="tx1">
                    <a:lumMod val="75000"/>
                    <a:lumOff val="25000"/>
                  </a:schemeClr>
                </a:solidFill>
              </a:rPr>
              <a:t>Mounting Options</a:t>
            </a:r>
            <a:endParaRPr lang="en-US" dirty="0">
              <a:solidFill>
                <a:schemeClr val="tx1">
                  <a:lumMod val="75000"/>
                  <a:lumOff val="25000"/>
                </a:schemeClr>
              </a:solidFill>
            </a:endParaRPr>
          </a:p>
        </p:txBody>
      </p:sp>
      <p:sp>
        <p:nvSpPr>
          <p:cNvPr id="28" name="TextBox 27"/>
          <p:cNvSpPr txBox="1"/>
          <p:nvPr/>
        </p:nvSpPr>
        <p:spPr>
          <a:xfrm>
            <a:off x="196314" y="895350"/>
            <a:ext cx="1556286" cy="230832"/>
          </a:xfrm>
          <a:prstGeom prst="rect">
            <a:avLst/>
          </a:prstGeom>
          <a:noFill/>
        </p:spPr>
        <p:txBody>
          <a:bodyPr wrap="square" rtlCol="0">
            <a:spAutoFit/>
          </a:bodyPr>
          <a:lstStyle/>
          <a:p>
            <a:r>
              <a:rPr lang="en-US" sz="900" dirty="0" smtClean="0">
                <a:solidFill>
                  <a:srgbClr val="262626"/>
                </a:solidFill>
              </a:rPr>
              <a:t>Pendant Mount</a:t>
            </a:r>
            <a:endParaRPr lang="en-US" sz="900" dirty="0">
              <a:solidFill>
                <a:srgbClr val="262626"/>
              </a:solidFill>
            </a:endParaRPr>
          </a:p>
        </p:txBody>
      </p:sp>
      <p:sp>
        <p:nvSpPr>
          <p:cNvPr id="34" name="TextBox 33"/>
          <p:cNvSpPr txBox="1"/>
          <p:nvPr/>
        </p:nvSpPr>
        <p:spPr>
          <a:xfrm>
            <a:off x="2406114" y="897582"/>
            <a:ext cx="1371600" cy="230832"/>
          </a:xfrm>
          <a:prstGeom prst="rect">
            <a:avLst/>
          </a:prstGeom>
          <a:noFill/>
        </p:spPr>
        <p:txBody>
          <a:bodyPr wrap="square" rtlCol="0">
            <a:spAutoFit/>
          </a:bodyPr>
          <a:lstStyle/>
          <a:p>
            <a:r>
              <a:rPr lang="en-US" sz="900" dirty="0" smtClean="0">
                <a:solidFill>
                  <a:srgbClr val="262626"/>
                </a:solidFill>
              </a:rPr>
              <a:t>Wall Mount</a:t>
            </a:r>
            <a:endParaRPr lang="en-US" sz="900" dirty="0">
              <a:solidFill>
                <a:srgbClr val="262626"/>
              </a:solidFill>
            </a:endParaRPr>
          </a:p>
        </p:txBody>
      </p:sp>
      <p:sp>
        <p:nvSpPr>
          <p:cNvPr id="38" name="TextBox 37"/>
          <p:cNvSpPr txBox="1"/>
          <p:nvPr/>
        </p:nvSpPr>
        <p:spPr>
          <a:xfrm>
            <a:off x="4615914" y="897582"/>
            <a:ext cx="1676400" cy="230832"/>
          </a:xfrm>
          <a:prstGeom prst="rect">
            <a:avLst/>
          </a:prstGeom>
          <a:noFill/>
        </p:spPr>
        <p:txBody>
          <a:bodyPr wrap="square" rtlCol="0">
            <a:spAutoFit/>
          </a:bodyPr>
          <a:lstStyle/>
          <a:p>
            <a:r>
              <a:rPr lang="en-US" sz="900" dirty="0" smtClean="0"/>
              <a:t>Pole Mount</a:t>
            </a:r>
            <a:endParaRPr lang="en-US" sz="900" dirty="0"/>
          </a:p>
        </p:txBody>
      </p:sp>
      <p:sp>
        <p:nvSpPr>
          <p:cNvPr id="42" name="TextBox 41"/>
          <p:cNvSpPr txBox="1"/>
          <p:nvPr/>
        </p:nvSpPr>
        <p:spPr>
          <a:xfrm>
            <a:off x="6825714" y="897582"/>
            <a:ext cx="1769534" cy="230832"/>
          </a:xfrm>
          <a:prstGeom prst="rect">
            <a:avLst/>
          </a:prstGeom>
          <a:noFill/>
        </p:spPr>
        <p:txBody>
          <a:bodyPr wrap="square" rtlCol="0">
            <a:spAutoFit/>
          </a:bodyPr>
          <a:lstStyle/>
          <a:p>
            <a:r>
              <a:rPr lang="en-US" sz="900" dirty="0" smtClean="0"/>
              <a:t>Corner Mount</a:t>
            </a:r>
            <a:endParaRPr lang="en-US" sz="900" dirty="0"/>
          </a:p>
        </p:txBody>
      </p:sp>
      <p:sp>
        <p:nvSpPr>
          <p:cNvPr id="23" name="TextBox 22"/>
          <p:cNvSpPr txBox="1"/>
          <p:nvPr/>
        </p:nvSpPr>
        <p:spPr>
          <a:xfrm>
            <a:off x="8121114" y="1126182"/>
            <a:ext cx="990600" cy="338554"/>
          </a:xfrm>
          <a:prstGeom prst="rect">
            <a:avLst/>
          </a:prstGeom>
          <a:noFill/>
        </p:spPr>
        <p:txBody>
          <a:bodyPr wrap="square" rtlCol="0">
            <a:spAutoFit/>
          </a:bodyPr>
          <a:lstStyle/>
          <a:p>
            <a:r>
              <a:rPr lang="en-US" sz="800" dirty="0" smtClean="0">
                <a:solidFill>
                  <a:srgbClr val="262626"/>
                </a:solidFill>
              </a:rPr>
              <a:t>AV-CRMA </a:t>
            </a:r>
            <a:br>
              <a:rPr lang="en-US" sz="800" dirty="0" smtClean="0">
                <a:solidFill>
                  <a:srgbClr val="262626"/>
                </a:solidFill>
              </a:rPr>
            </a:br>
            <a:r>
              <a:rPr lang="en-US" sz="800" dirty="0" smtClean="0">
                <a:solidFill>
                  <a:srgbClr val="262626"/>
                </a:solidFill>
              </a:rPr>
              <a:t>Corner Mount</a:t>
            </a:r>
            <a:endParaRPr lang="en-US" sz="800" dirty="0">
              <a:solidFill>
                <a:srgbClr val="262626"/>
              </a:solidFill>
            </a:endParaRPr>
          </a:p>
        </p:txBody>
      </p:sp>
      <p:sp>
        <p:nvSpPr>
          <p:cNvPr id="74" name="Rounded Rectangle 73"/>
          <p:cNvSpPr/>
          <p:nvPr/>
        </p:nvSpPr>
        <p:spPr>
          <a:xfrm flipV="1">
            <a:off x="191776" y="3867150"/>
            <a:ext cx="8799824" cy="12192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4019550"/>
            <a:ext cx="838200" cy="873869"/>
          </a:xfrm>
          <a:prstGeom prst="rect">
            <a:avLst/>
          </a:prstGeom>
        </p:spPr>
      </p:pic>
      <p:sp>
        <p:nvSpPr>
          <p:cNvPr id="37" name="Rounded Rectangle 36"/>
          <p:cNvSpPr/>
          <p:nvPr/>
        </p:nvSpPr>
        <p:spPr>
          <a:xfrm>
            <a:off x="196314" y="1126182"/>
            <a:ext cx="2133600" cy="2207568"/>
          </a:xfrm>
          <a:prstGeom prst="roundRect">
            <a:avLst>
              <a:gd name="adj" fmla="val 5055"/>
            </a:avLst>
          </a:prstGeom>
          <a:no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75" name="TextBox 74"/>
          <p:cNvSpPr txBox="1"/>
          <p:nvPr/>
        </p:nvSpPr>
        <p:spPr>
          <a:xfrm>
            <a:off x="1143000" y="4130211"/>
            <a:ext cx="3276600" cy="215444"/>
          </a:xfrm>
          <a:prstGeom prst="rect">
            <a:avLst/>
          </a:prstGeom>
          <a:noFill/>
        </p:spPr>
        <p:txBody>
          <a:bodyPr wrap="square" rtlCol="0">
            <a:spAutoFit/>
          </a:bodyPr>
          <a:lstStyle/>
          <a:p>
            <a:r>
              <a:rPr lang="en-US" sz="800" dirty="0" smtClean="0">
                <a:solidFill>
                  <a:srgbClr val="262626"/>
                </a:solidFill>
              </a:rPr>
              <a:t>Surface Mount to Wall or Ceiling</a:t>
            </a:r>
            <a:endParaRPr lang="en-US" sz="800" dirty="0">
              <a:solidFill>
                <a:srgbClr val="262626"/>
              </a:solidFill>
            </a:endParaRPr>
          </a:p>
        </p:txBody>
      </p:sp>
      <p:sp>
        <p:nvSpPr>
          <p:cNvPr id="76" name="Line Callout 3 (Accent Bar) 75"/>
          <p:cNvSpPr/>
          <p:nvPr/>
        </p:nvSpPr>
        <p:spPr>
          <a:xfrm rot="10800000" flipH="1">
            <a:off x="1132239" y="4171950"/>
            <a:ext cx="228600" cy="168546"/>
          </a:xfrm>
          <a:prstGeom prst="accentCallout3">
            <a:avLst>
              <a:gd name="adj1" fmla="val 51906"/>
              <a:gd name="adj2" fmla="val 32706"/>
              <a:gd name="adj3" fmla="val 51906"/>
              <a:gd name="adj4" fmla="val -16254"/>
              <a:gd name="adj5" fmla="val 162033"/>
              <a:gd name="adj6" fmla="val -16667"/>
              <a:gd name="adj7" fmla="val 162487"/>
              <a:gd name="adj8" fmla="val -116644"/>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7" name="Oval 76"/>
          <p:cNvSpPr/>
          <p:nvPr/>
        </p:nvSpPr>
        <p:spPr>
          <a:xfrm>
            <a:off x="838200" y="4047312"/>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80" name="TextBox 79"/>
          <p:cNvSpPr txBox="1"/>
          <p:nvPr/>
        </p:nvSpPr>
        <p:spPr>
          <a:xfrm>
            <a:off x="1705932" y="4496442"/>
            <a:ext cx="1494468" cy="584776"/>
          </a:xfrm>
          <a:prstGeom prst="rect">
            <a:avLst/>
          </a:prstGeom>
          <a:noFill/>
        </p:spPr>
        <p:txBody>
          <a:bodyPr wrap="square" rtlCol="0">
            <a:spAutoFit/>
          </a:bodyPr>
          <a:lstStyle/>
          <a:p>
            <a:r>
              <a:rPr lang="en-US" sz="800" dirty="0" smtClean="0">
                <a:solidFill>
                  <a:srgbClr val="262626"/>
                </a:solidFill>
              </a:rPr>
              <a:t>In-</a:t>
            </a:r>
            <a:r>
              <a:rPr lang="en-US" sz="800" dirty="0">
                <a:solidFill>
                  <a:srgbClr val="262626"/>
                </a:solidFill>
              </a:rPr>
              <a:t>ceiling Mount + </a:t>
            </a:r>
            <a:r>
              <a:rPr lang="en-US" sz="800" dirty="0" smtClean="0">
                <a:solidFill>
                  <a:srgbClr val="262626"/>
                </a:solidFill>
              </a:rPr>
              <a:t/>
            </a:r>
            <a:br>
              <a:rPr lang="en-US" sz="800" dirty="0" smtClean="0">
                <a:solidFill>
                  <a:srgbClr val="262626"/>
                </a:solidFill>
              </a:rPr>
            </a:br>
            <a:r>
              <a:rPr lang="en-US" sz="800" dirty="0" smtClean="0">
                <a:solidFill>
                  <a:srgbClr val="262626"/>
                </a:solidFill>
              </a:rPr>
              <a:t>SV</a:t>
            </a:r>
            <a:r>
              <a:rPr lang="en-US" sz="800" dirty="0">
                <a:solidFill>
                  <a:srgbClr val="262626"/>
                </a:solidFill>
              </a:rPr>
              <a:t>-FMA (flush mount adapter)</a:t>
            </a:r>
          </a:p>
          <a:p>
            <a:endParaRPr lang="en-US" sz="800" dirty="0">
              <a:solidFill>
                <a:srgbClr val="262626"/>
              </a:solidFill>
            </a:endParaRPr>
          </a:p>
        </p:txBody>
      </p:sp>
      <p:sp>
        <p:nvSpPr>
          <p:cNvPr id="81" name="Line Callout 3 (Accent Bar) 80"/>
          <p:cNvSpPr/>
          <p:nvPr/>
        </p:nvSpPr>
        <p:spPr>
          <a:xfrm rot="10800000" flipH="1">
            <a:off x="1676400" y="4552950"/>
            <a:ext cx="228600" cy="252185"/>
          </a:xfrm>
          <a:prstGeom prst="accentCallout3">
            <a:avLst>
              <a:gd name="adj1" fmla="val 51906"/>
              <a:gd name="adj2" fmla="val 32706"/>
              <a:gd name="adj3" fmla="val 51906"/>
              <a:gd name="adj4" fmla="val -16254"/>
              <a:gd name="adj5" fmla="val 162033"/>
              <a:gd name="adj6" fmla="val -16667"/>
              <a:gd name="adj7" fmla="val 164439"/>
              <a:gd name="adj8" fmla="val -308287"/>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2" name="Oval 81"/>
          <p:cNvSpPr/>
          <p:nvPr/>
        </p:nvSpPr>
        <p:spPr>
          <a:xfrm>
            <a:off x="925161" y="4368258"/>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200" y="3943350"/>
            <a:ext cx="1389648" cy="1143000"/>
          </a:xfrm>
          <a:prstGeom prst="rect">
            <a:avLst/>
          </a:prstGeom>
        </p:spPr>
      </p:pic>
      <p:sp>
        <p:nvSpPr>
          <p:cNvPr id="93" name="TextBox 92"/>
          <p:cNvSpPr txBox="1"/>
          <p:nvPr/>
        </p:nvSpPr>
        <p:spPr>
          <a:xfrm>
            <a:off x="5353120" y="4588625"/>
            <a:ext cx="1397855" cy="461665"/>
          </a:xfrm>
          <a:prstGeom prst="rect">
            <a:avLst/>
          </a:prstGeom>
          <a:noFill/>
        </p:spPr>
        <p:txBody>
          <a:bodyPr wrap="square" rtlCol="0">
            <a:spAutoFit/>
          </a:bodyPr>
          <a:lstStyle/>
          <a:p>
            <a:r>
              <a:rPr lang="en-US" sz="800" dirty="0" smtClean="0">
                <a:solidFill>
                  <a:srgbClr val="262626"/>
                </a:solidFill>
              </a:rPr>
              <a:t>Electrical box adapter plate for single, double, or square gang box</a:t>
            </a:r>
            <a:endParaRPr lang="en-US" sz="800" dirty="0">
              <a:solidFill>
                <a:srgbClr val="262626"/>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6680" y="3943350"/>
            <a:ext cx="914400" cy="1119003"/>
          </a:xfrm>
          <a:prstGeom prst="rect">
            <a:avLst/>
          </a:prstGeom>
        </p:spPr>
      </p:pic>
      <p:sp>
        <p:nvSpPr>
          <p:cNvPr id="96" name="TextBox 95"/>
          <p:cNvSpPr txBox="1"/>
          <p:nvPr/>
        </p:nvSpPr>
        <p:spPr>
          <a:xfrm>
            <a:off x="4467260" y="3943350"/>
            <a:ext cx="685800" cy="215444"/>
          </a:xfrm>
          <a:prstGeom prst="rect">
            <a:avLst/>
          </a:prstGeom>
          <a:noFill/>
        </p:spPr>
        <p:txBody>
          <a:bodyPr wrap="square" rtlCol="0">
            <a:spAutoFit/>
          </a:bodyPr>
          <a:lstStyle/>
          <a:p>
            <a:r>
              <a:rPr lang="en-US" sz="800" dirty="0" smtClean="0">
                <a:solidFill>
                  <a:srgbClr val="262626"/>
                </a:solidFill>
              </a:rPr>
              <a:t>AV-EBA</a:t>
            </a:r>
            <a:endParaRPr lang="en-US" sz="800" dirty="0">
              <a:solidFill>
                <a:srgbClr val="262626"/>
              </a:solidFill>
            </a:endParaRPr>
          </a:p>
        </p:txBody>
      </p:sp>
      <p:sp>
        <p:nvSpPr>
          <p:cNvPr id="97" name="Line Callout 3 (Accent Bar) 96"/>
          <p:cNvSpPr/>
          <p:nvPr/>
        </p:nvSpPr>
        <p:spPr>
          <a:xfrm rot="10800000" flipH="1">
            <a:off x="4455276" y="3943350"/>
            <a:ext cx="228600" cy="304799"/>
          </a:xfrm>
          <a:prstGeom prst="accentCallout3">
            <a:avLst>
              <a:gd name="adj1" fmla="val 51906"/>
              <a:gd name="adj2" fmla="val 32706"/>
              <a:gd name="adj3" fmla="val 51906"/>
              <a:gd name="adj4" fmla="val -16254"/>
              <a:gd name="adj5" fmla="val 52010"/>
              <a:gd name="adj6" fmla="val -119661"/>
              <a:gd name="adj7" fmla="val 57146"/>
              <a:gd name="adj8" fmla="val -132249"/>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4200" y="4019550"/>
            <a:ext cx="917113" cy="914400"/>
          </a:xfrm>
          <a:prstGeom prst="rect">
            <a:avLst/>
          </a:prstGeom>
        </p:spPr>
      </p:pic>
      <p:sp>
        <p:nvSpPr>
          <p:cNvPr id="94" name="Line Callout 3 (Accent Bar) 93"/>
          <p:cNvSpPr/>
          <p:nvPr/>
        </p:nvSpPr>
        <p:spPr>
          <a:xfrm rot="10800000" flipH="1">
            <a:off x="4306384" y="4248149"/>
            <a:ext cx="113216" cy="134085"/>
          </a:xfrm>
          <a:prstGeom prst="accentCallout3">
            <a:avLst>
              <a:gd name="adj1" fmla="val -344324"/>
              <a:gd name="adj2" fmla="val 227465"/>
              <a:gd name="adj3" fmla="val 30619"/>
              <a:gd name="adj4" fmla="val 34161"/>
              <a:gd name="adj5" fmla="val 162033"/>
              <a:gd name="adj6" fmla="val -16667"/>
              <a:gd name="adj7" fmla="val 162487"/>
              <a:gd name="adj8" fmla="val -116644"/>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99" name="Oval 98"/>
          <p:cNvSpPr/>
          <p:nvPr/>
        </p:nvSpPr>
        <p:spPr>
          <a:xfrm>
            <a:off x="4548422" y="4827037"/>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95" name="Oval 94"/>
          <p:cNvSpPr/>
          <p:nvPr/>
        </p:nvSpPr>
        <p:spPr>
          <a:xfrm>
            <a:off x="4138882" y="4065037"/>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12" name="Rectangle 11"/>
          <p:cNvSpPr/>
          <p:nvPr/>
        </p:nvSpPr>
        <p:spPr>
          <a:xfrm>
            <a:off x="4495800" y="4245865"/>
            <a:ext cx="1524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Line Callout 3 (Accent Bar) 100"/>
          <p:cNvSpPr/>
          <p:nvPr/>
        </p:nvSpPr>
        <p:spPr>
          <a:xfrm rot="10800000" flipH="1">
            <a:off x="5334000" y="4705350"/>
            <a:ext cx="228600" cy="304799"/>
          </a:xfrm>
          <a:prstGeom prst="accentCallout3">
            <a:avLst>
              <a:gd name="adj1" fmla="val 51906"/>
              <a:gd name="adj2" fmla="val 32706"/>
              <a:gd name="adj3" fmla="val 51906"/>
              <a:gd name="adj4" fmla="val -16254"/>
              <a:gd name="adj5" fmla="val 52010"/>
              <a:gd name="adj6" fmla="val -119661"/>
              <a:gd name="adj7" fmla="val 57146"/>
              <a:gd name="adj8" fmla="val -132249"/>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02" name="Oval 101"/>
          <p:cNvSpPr/>
          <p:nvPr/>
        </p:nvSpPr>
        <p:spPr>
          <a:xfrm>
            <a:off x="5017606" y="4827037"/>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103" name="TextBox 102"/>
          <p:cNvSpPr txBox="1"/>
          <p:nvPr/>
        </p:nvSpPr>
        <p:spPr>
          <a:xfrm>
            <a:off x="7760415" y="3924230"/>
            <a:ext cx="1169255" cy="338554"/>
          </a:xfrm>
          <a:prstGeom prst="rect">
            <a:avLst/>
          </a:prstGeom>
          <a:noFill/>
        </p:spPr>
        <p:txBody>
          <a:bodyPr wrap="square" rtlCol="0">
            <a:spAutoFit/>
          </a:bodyPr>
          <a:lstStyle/>
          <a:p>
            <a:r>
              <a:rPr lang="en-US" sz="800" dirty="0" smtClean="0">
                <a:solidFill>
                  <a:srgbClr val="262626"/>
                </a:solidFill>
              </a:rPr>
              <a:t>AV-JBA – Junction box adapter</a:t>
            </a:r>
            <a:endParaRPr lang="en-US" sz="800" dirty="0">
              <a:solidFill>
                <a:srgbClr val="262626"/>
              </a:solidFill>
            </a:endParaRPr>
          </a:p>
        </p:txBody>
      </p:sp>
      <p:sp>
        <p:nvSpPr>
          <p:cNvPr id="104" name="Line Callout 3 (Accent Bar) 103"/>
          <p:cNvSpPr/>
          <p:nvPr/>
        </p:nvSpPr>
        <p:spPr>
          <a:xfrm rot="10800000" flipH="1">
            <a:off x="7677080" y="3983874"/>
            <a:ext cx="400120" cy="304799"/>
          </a:xfrm>
          <a:prstGeom prst="accentCallout3">
            <a:avLst>
              <a:gd name="adj1" fmla="val 51906"/>
              <a:gd name="adj2" fmla="val 32706"/>
              <a:gd name="adj3" fmla="val 51906"/>
              <a:gd name="adj4" fmla="val -16254"/>
              <a:gd name="adj5" fmla="val 52010"/>
              <a:gd name="adj6" fmla="val -119661"/>
              <a:gd name="adj7" fmla="val 57146"/>
              <a:gd name="adj8" fmla="val -132249"/>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05" name="Oval 104"/>
          <p:cNvSpPr/>
          <p:nvPr/>
        </p:nvSpPr>
        <p:spPr>
          <a:xfrm>
            <a:off x="7132086" y="4105562"/>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106" name="TextBox 105"/>
          <p:cNvSpPr txBox="1"/>
          <p:nvPr/>
        </p:nvSpPr>
        <p:spPr>
          <a:xfrm>
            <a:off x="7924800" y="4595760"/>
            <a:ext cx="762000" cy="461665"/>
          </a:xfrm>
          <a:prstGeom prst="rect">
            <a:avLst/>
          </a:prstGeom>
          <a:noFill/>
        </p:spPr>
        <p:txBody>
          <a:bodyPr wrap="square" rtlCol="0">
            <a:spAutoFit/>
          </a:bodyPr>
          <a:lstStyle/>
          <a:p>
            <a:r>
              <a:rPr lang="en-US" sz="800" dirty="0" smtClean="0">
                <a:solidFill>
                  <a:srgbClr val="262626"/>
                </a:solidFill>
              </a:rPr>
              <a:t>SV-CAP Wall Mount Cap</a:t>
            </a:r>
            <a:endParaRPr lang="en-US" sz="800" dirty="0">
              <a:solidFill>
                <a:srgbClr val="262626"/>
              </a:solidFill>
            </a:endParaRPr>
          </a:p>
        </p:txBody>
      </p:sp>
      <p:sp>
        <p:nvSpPr>
          <p:cNvPr id="107" name="Line Callout 3 (Accent Bar) 106"/>
          <p:cNvSpPr/>
          <p:nvPr/>
        </p:nvSpPr>
        <p:spPr>
          <a:xfrm rot="10800000" flipH="1">
            <a:off x="7864743" y="4634532"/>
            <a:ext cx="304800" cy="252185"/>
          </a:xfrm>
          <a:prstGeom prst="accentCallout3">
            <a:avLst>
              <a:gd name="adj1" fmla="val 51906"/>
              <a:gd name="adj2" fmla="val 32706"/>
              <a:gd name="adj3" fmla="val 51906"/>
              <a:gd name="adj4" fmla="val -2130"/>
              <a:gd name="adj5" fmla="val 162033"/>
              <a:gd name="adj6" fmla="val -6074"/>
              <a:gd name="adj7" fmla="val 162487"/>
              <a:gd name="adj8" fmla="val -61326"/>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08" name="Oval 107"/>
          <p:cNvSpPr/>
          <p:nvPr/>
        </p:nvSpPr>
        <p:spPr>
          <a:xfrm>
            <a:off x="7652286" y="4443606"/>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109" name="TextBox 108"/>
          <p:cNvSpPr txBox="1"/>
          <p:nvPr/>
        </p:nvSpPr>
        <p:spPr>
          <a:xfrm>
            <a:off x="7972460" y="4205340"/>
            <a:ext cx="838200" cy="338554"/>
          </a:xfrm>
          <a:prstGeom prst="rect">
            <a:avLst/>
          </a:prstGeom>
          <a:noFill/>
        </p:spPr>
        <p:txBody>
          <a:bodyPr wrap="square" rtlCol="0">
            <a:spAutoFit/>
          </a:bodyPr>
          <a:lstStyle/>
          <a:p>
            <a:r>
              <a:rPr lang="en-US" sz="800" dirty="0" smtClean="0">
                <a:solidFill>
                  <a:srgbClr val="262626"/>
                </a:solidFill>
              </a:rPr>
              <a:t>AV-WMJB Wall Mount</a:t>
            </a:r>
            <a:endParaRPr lang="en-US" sz="800" dirty="0">
              <a:solidFill>
                <a:srgbClr val="262626"/>
              </a:solidFill>
            </a:endParaRPr>
          </a:p>
        </p:txBody>
      </p:sp>
      <p:sp>
        <p:nvSpPr>
          <p:cNvPr id="111" name="Oval 110"/>
          <p:cNvSpPr/>
          <p:nvPr/>
        </p:nvSpPr>
        <p:spPr>
          <a:xfrm>
            <a:off x="7586848" y="4327027"/>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112" name="Line Callout 3 (Accent Bar) 111"/>
          <p:cNvSpPr/>
          <p:nvPr/>
        </p:nvSpPr>
        <p:spPr>
          <a:xfrm rot="10800000" flipH="1">
            <a:off x="7924800" y="4219610"/>
            <a:ext cx="228600" cy="304799"/>
          </a:xfrm>
          <a:prstGeom prst="accentCallout3">
            <a:avLst>
              <a:gd name="adj1" fmla="val 51906"/>
              <a:gd name="adj2" fmla="val 32706"/>
              <a:gd name="adj3" fmla="val 51906"/>
              <a:gd name="adj4" fmla="val -16254"/>
              <a:gd name="adj5" fmla="val 52010"/>
              <a:gd name="adj6" fmla="val -119661"/>
              <a:gd name="adj7" fmla="val 57146"/>
              <a:gd name="adj8" fmla="val -132249"/>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4200" y="1428750"/>
            <a:ext cx="1806303" cy="1454150"/>
          </a:xfrm>
          <a:prstGeom prst="rect">
            <a:avLst/>
          </a:prstGeom>
        </p:spPr>
      </p:pic>
      <p:sp>
        <p:nvSpPr>
          <p:cNvPr id="66" name="Line Callout 3 (Accent Bar) 65"/>
          <p:cNvSpPr/>
          <p:nvPr/>
        </p:nvSpPr>
        <p:spPr>
          <a:xfrm rot="10800000" flipH="1">
            <a:off x="7968714" y="2643362"/>
            <a:ext cx="304800" cy="252185"/>
          </a:xfrm>
          <a:prstGeom prst="accentCallout3">
            <a:avLst>
              <a:gd name="adj1" fmla="val 51906"/>
              <a:gd name="adj2" fmla="val 32706"/>
              <a:gd name="adj3" fmla="val 51906"/>
              <a:gd name="adj4" fmla="val -16254"/>
              <a:gd name="adj5" fmla="val 162033"/>
              <a:gd name="adj6" fmla="val -16667"/>
              <a:gd name="adj7" fmla="val 162487"/>
              <a:gd name="adj8" fmla="val -117822"/>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7" name="Oval 66"/>
          <p:cNvSpPr/>
          <p:nvPr/>
        </p:nvSpPr>
        <p:spPr>
          <a:xfrm>
            <a:off x="7587714" y="2459875"/>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69" name="Line Callout 3 (Accent Bar) 68"/>
          <p:cNvSpPr/>
          <p:nvPr/>
        </p:nvSpPr>
        <p:spPr>
          <a:xfrm flipH="1">
            <a:off x="7282914" y="1243329"/>
            <a:ext cx="304800" cy="252185"/>
          </a:xfrm>
          <a:prstGeom prst="accentCallout3">
            <a:avLst>
              <a:gd name="adj1" fmla="val 51906"/>
              <a:gd name="adj2" fmla="val 32706"/>
              <a:gd name="adj3" fmla="val 51906"/>
              <a:gd name="adj4" fmla="val -16254"/>
              <a:gd name="adj5" fmla="val 162033"/>
              <a:gd name="adj6" fmla="val -16667"/>
              <a:gd name="adj7" fmla="val 162487"/>
              <a:gd name="adj8" fmla="val -13658"/>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0" name="Oval 69"/>
          <p:cNvSpPr/>
          <p:nvPr/>
        </p:nvSpPr>
        <p:spPr>
          <a:xfrm>
            <a:off x="7611796" y="1621004"/>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71" name="Line Callout 3 (Accent Bar) 70"/>
          <p:cNvSpPr/>
          <p:nvPr/>
        </p:nvSpPr>
        <p:spPr>
          <a:xfrm rot="10800000" flipH="1">
            <a:off x="8044914" y="1202382"/>
            <a:ext cx="304800" cy="252185"/>
          </a:xfrm>
          <a:prstGeom prst="accentCallout3">
            <a:avLst>
              <a:gd name="adj1" fmla="val 51906"/>
              <a:gd name="adj2" fmla="val 32706"/>
              <a:gd name="adj3" fmla="val 22030"/>
              <a:gd name="adj4" fmla="val 1401"/>
              <a:gd name="adj5" fmla="val -10821"/>
              <a:gd name="adj6" fmla="val -34322"/>
              <a:gd name="adj7" fmla="val -14635"/>
              <a:gd name="adj8" fmla="val -33078"/>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2" name="Oval 71"/>
          <p:cNvSpPr/>
          <p:nvPr/>
        </p:nvSpPr>
        <p:spPr>
          <a:xfrm>
            <a:off x="7916596" y="1455064"/>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65" name="TextBox 64"/>
          <p:cNvSpPr txBox="1"/>
          <p:nvPr/>
        </p:nvSpPr>
        <p:spPr>
          <a:xfrm>
            <a:off x="8018659" y="2590747"/>
            <a:ext cx="914400" cy="338554"/>
          </a:xfrm>
          <a:prstGeom prst="rect">
            <a:avLst/>
          </a:prstGeom>
          <a:noFill/>
        </p:spPr>
        <p:txBody>
          <a:bodyPr wrap="square" rtlCol="0">
            <a:spAutoFit/>
          </a:bodyPr>
          <a:lstStyle/>
          <a:p>
            <a:r>
              <a:rPr lang="en-US" sz="800" dirty="0" smtClean="0">
                <a:solidFill>
                  <a:srgbClr val="262626"/>
                </a:solidFill>
              </a:rPr>
              <a:t>SV-CAP Wall Mount Cap</a:t>
            </a:r>
            <a:endParaRPr lang="en-US" sz="800" dirty="0">
              <a:solidFill>
                <a:srgbClr val="262626"/>
              </a:solidFill>
            </a:endParaRPr>
          </a:p>
        </p:txBody>
      </p:sp>
      <p:sp>
        <p:nvSpPr>
          <p:cNvPr id="68" name="TextBox 67"/>
          <p:cNvSpPr txBox="1"/>
          <p:nvPr/>
        </p:nvSpPr>
        <p:spPr>
          <a:xfrm>
            <a:off x="6673314" y="1202382"/>
            <a:ext cx="838200" cy="338554"/>
          </a:xfrm>
          <a:prstGeom prst="rect">
            <a:avLst/>
          </a:prstGeom>
          <a:noFill/>
        </p:spPr>
        <p:txBody>
          <a:bodyPr wrap="square" rtlCol="0">
            <a:spAutoFit/>
          </a:bodyPr>
          <a:lstStyle/>
          <a:p>
            <a:pPr algn="r"/>
            <a:r>
              <a:rPr lang="en-US" sz="800" dirty="0" smtClean="0">
                <a:solidFill>
                  <a:srgbClr val="262626"/>
                </a:solidFill>
              </a:rPr>
              <a:t>AV-WMJB Wall Mount</a:t>
            </a:r>
            <a:endParaRPr lang="en-US" sz="800" dirty="0">
              <a:solidFill>
                <a:srgbClr val="262626"/>
              </a:solidFill>
            </a:endParaRPr>
          </a:p>
        </p:txBody>
      </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3000" y="1581150"/>
            <a:ext cx="1301253" cy="1454150"/>
          </a:xfrm>
          <a:prstGeom prst="rect">
            <a:avLst/>
          </a:prstGeom>
        </p:spPr>
      </p:pic>
      <p:sp>
        <p:nvSpPr>
          <p:cNvPr id="29" name="TextBox 28"/>
          <p:cNvSpPr txBox="1"/>
          <p:nvPr/>
        </p:nvSpPr>
        <p:spPr>
          <a:xfrm>
            <a:off x="6047571" y="1278582"/>
            <a:ext cx="838200" cy="338554"/>
          </a:xfrm>
          <a:prstGeom prst="rect">
            <a:avLst/>
          </a:prstGeom>
          <a:noFill/>
        </p:spPr>
        <p:txBody>
          <a:bodyPr wrap="square" rtlCol="0">
            <a:spAutoFit/>
          </a:bodyPr>
          <a:lstStyle/>
          <a:p>
            <a:r>
              <a:rPr lang="en-US" sz="800" dirty="0" smtClean="0">
                <a:solidFill>
                  <a:srgbClr val="262626"/>
                </a:solidFill>
              </a:rPr>
              <a:t>AV-PMA </a:t>
            </a:r>
            <a:br>
              <a:rPr lang="en-US" sz="800" dirty="0" smtClean="0">
                <a:solidFill>
                  <a:srgbClr val="262626"/>
                </a:solidFill>
              </a:rPr>
            </a:br>
            <a:r>
              <a:rPr lang="en-US" sz="800" dirty="0" smtClean="0">
                <a:solidFill>
                  <a:srgbClr val="262626"/>
                </a:solidFill>
              </a:rPr>
              <a:t>Pole Mount</a:t>
            </a:r>
            <a:endParaRPr lang="en-US" sz="800" dirty="0">
              <a:solidFill>
                <a:srgbClr val="262626"/>
              </a:solidFill>
            </a:endParaRPr>
          </a:p>
        </p:txBody>
      </p:sp>
      <p:sp>
        <p:nvSpPr>
          <p:cNvPr id="51" name="Line Callout 3 (Accent Bar) 50"/>
          <p:cNvSpPr/>
          <p:nvPr/>
        </p:nvSpPr>
        <p:spPr>
          <a:xfrm rot="10800000" flipH="1">
            <a:off x="5911314" y="2776401"/>
            <a:ext cx="304800" cy="252185"/>
          </a:xfrm>
          <a:prstGeom prst="accentCallout3">
            <a:avLst>
              <a:gd name="adj1" fmla="val 51906"/>
              <a:gd name="adj2" fmla="val 32706"/>
              <a:gd name="adj3" fmla="val 51906"/>
              <a:gd name="adj4" fmla="val -16254"/>
              <a:gd name="adj5" fmla="val 162033"/>
              <a:gd name="adj6" fmla="val -16667"/>
              <a:gd name="adj7" fmla="val 162487"/>
              <a:gd name="adj8" fmla="val -117822"/>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52" name="Oval 51"/>
          <p:cNvSpPr/>
          <p:nvPr/>
        </p:nvSpPr>
        <p:spPr>
          <a:xfrm>
            <a:off x="5530314" y="2592914"/>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54" name="Line Callout 3 (Accent Bar) 53"/>
          <p:cNvSpPr/>
          <p:nvPr/>
        </p:nvSpPr>
        <p:spPr>
          <a:xfrm rot="10800000" flipH="1">
            <a:off x="5975886" y="1354782"/>
            <a:ext cx="381000" cy="252185"/>
          </a:xfrm>
          <a:prstGeom prst="accentCallout3">
            <a:avLst>
              <a:gd name="adj1" fmla="val 51906"/>
              <a:gd name="adj2" fmla="val 32706"/>
              <a:gd name="adj3" fmla="val 22030"/>
              <a:gd name="adj4" fmla="val -7780"/>
              <a:gd name="adj5" fmla="val -151"/>
              <a:gd name="adj6" fmla="val -33616"/>
              <a:gd name="adj7" fmla="val -6099"/>
              <a:gd name="adj8" fmla="val -33785"/>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55" name="Oval 54"/>
          <p:cNvSpPr/>
          <p:nvPr/>
        </p:nvSpPr>
        <p:spPr>
          <a:xfrm>
            <a:off x="5835114" y="1583382"/>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56" name="Line Callout 3 (Accent Bar) 55"/>
          <p:cNvSpPr/>
          <p:nvPr/>
        </p:nvSpPr>
        <p:spPr>
          <a:xfrm flipH="1">
            <a:off x="5073114" y="1483597"/>
            <a:ext cx="304800" cy="252185"/>
          </a:xfrm>
          <a:prstGeom prst="accentCallout3">
            <a:avLst>
              <a:gd name="adj1" fmla="val 51906"/>
              <a:gd name="adj2" fmla="val 32706"/>
              <a:gd name="adj3" fmla="val 51906"/>
              <a:gd name="adj4" fmla="val -16254"/>
              <a:gd name="adj5" fmla="val 162033"/>
              <a:gd name="adj6" fmla="val -16667"/>
              <a:gd name="adj7" fmla="val 162487"/>
              <a:gd name="adj8" fmla="val -117822"/>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57" name="Oval 56"/>
          <p:cNvSpPr/>
          <p:nvPr/>
        </p:nvSpPr>
        <p:spPr>
          <a:xfrm>
            <a:off x="5682714" y="1861272"/>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27" name="TextBox 26"/>
          <p:cNvSpPr txBox="1"/>
          <p:nvPr/>
        </p:nvSpPr>
        <p:spPr>
          <a:xfrm>
            <a:off x="4463514" y="1442650"/>
            <a:ext cx="838200" cy="338554"/>
          </a:xfrm>
          <a:prstGeom prst="rect">
            <a:avLst/>
          </a:prstGeom>
          <a:noFill/>
        </p:spPr>
        <p:txBody>
          <a:bodyPr wrap="square" rtlCol="0">
            <a:spAutoFit/>
          </a:bodyPr>
          <a:lstStyle/>
          <a:p>
            <a:pPr algn="r"/>
            <a:r>
              <a:rPr lang="en-US" sz="800" dirty="0" smtClean="0">
                <a:solidFill>
                  <a:srgbClr val="262626"/>
                </a:solidFill>
              </a:rPr>
              <a:t>AV-WMJB Wall Mount</a:t>
            </a:r>
            <a:endParaRPr lang="en-US" sz="800" dirty="0">
              <a:solidFill>
                <a:srgbClr val="262626"/>
              </a:solidFill>
            </a:endParaRPr>
          </a:p>
        </p:txBody>
      </p:sp>
      <p:sp>
        <p:nvSpPr>
          <p:cNvPr id="30" name="TextBox 29"/>
          <p:cNvSpPr txBox="1"/>
          <p:nvPr/>
        </p:nvSpPr>
        <p:spPr>
          <a:xfrm>
            <a:off x="5954124" y="2723786"/>
            <a:ext cx="914400" cy="338554"/>
          </a:xfrm>
          <a:prstGeom prst="rect">
            <a:avLst/>
          </a:prstGeom>
          <a:noFill/>
        </p:spPr>
        <p:txBody>
          <a:bodyPr wrap="square" rtlCol="0">
            <a:spAutoFit/>
          </a:bodyPr>
          <a:lstStyle/>
          <a:p>
            <a:r>
              <a:rPr lang="en-US" sz="800" dirty="0" smtClean="0">
                <a:solidFill>
                  <a:srgbClr val="262626"/>
                </a:solidFill>
              </a:rPr>
              <a:t>SV-CAP Wall Mount Cap</a:t>
            </a:r>
            <a:endParaRPr lang="en-US" sz="800" dirty="0">
              <a:solidFill>
                <a:srgbClr val="262626"/>
              </a:solidFill>
            </a:endParaRPr>
          </a:p>
        </p:txBody>
      </p:sp>
      <p:sp>
        <p:nvSpPr>
          <p:cNvPr id="113" name="TextBox 112"/>
          <p:cNvSpPr txBox="1"/>
          <p:nvPr/>
        </p:nvSpPr>
        <p:spPr>
          <a:xfrm>
            <a:off x="228600" y="3638550"/>
            <a:ext cx="2514600" cy="230832"/>
          </a:xfrm>
          <a:prstGeom prst="rect">
            <a:avLst/>
          </a:prstGeom>
          <a:noFill/>
        </p:spPr>
        <p:txBody>
          <a:bodyPr wrap="square" rtlCol="0">
            <a:spAutoFit/>
          </a:bodyPr>
          <a:lstStyle/>
          <a:p>
            <a:r>
              <a:rPr lang="en-US" sz="900" dirty="0" smtClean="0">
                <a:solidFill>
                  <a:srgbClr val="262626"/>
                </a:solidFill>
              </a:rPr>
              <a:t>Surface / In-ceiling Mount Options</a:t>
            </a:r>
            <a:endParaRPr lang="en-US" sz="900" dirty="0">
              <a:solidFill>
                <a:srgbClr val="262626"/>
              </a:solidFill>
            </a:endParaRPr>
          </a:p>
        </p:txBody>
      </p:sp>
      <p:sp>
        <p:nvSpPr>
          <p:cNvPr id="78" name="TextBox 77"/>
          <p:cNvSpPr txBox="1"/>
          <p:nvPr/>
        </p:nvSpPr>
        <p:spPr>
          <a:xfrm>
            <a:off x="200060" y="3305210"/>
            <a:ext cx="2514600" cy="184666"/>
          </a:xfrm>
          <a:prstGeom prst="rect">
            <a:avLst/>
          </a:prstGeom>
          <a:noFill/>
        </p:spPr>
        <p:txBody>
          <a:bodyPr wrap="square" rtlCol="0">
            <a:spAutoFit/>
          </a:bodyPr>
          <a:lstStyle/>
          <a:p>
            <a:r>
              <a:rPr lang="en-US" sz="600" dirty="0" smtClean="0">
                <a:solidFill>
                  <a:srgbClr val="262626"/>
                </a:solidFill>
              </a:rPr>
              <a:t>*Includes junction box</a:t>
            </a:r>
            <a:endParaRPr lang="en-US" sz="600" dirty="0">
              <a:solidFill>
                <a:srgbClr val="262626"/>
              </a:solidFill>
            </a:endParaRPr>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000" y="1276350"/>
            <a:ext cx="1122552" cy="1752600"/>
          </a:xfrm>
          <a:prstGeom prst="rect">
            <a:avLst/>
          </a:prstGeom>
        </p:spPr>
      </p:pic>
      <p:sp>
        <p:nvSpPr>
          <p:cNvPr id="33" name="TextBox 32"/>
          <p:cNvSpPr txBox="1"/>
          <p:nvPr/>
        </p:nvSpPr>
        <p:spPr>
          <a:xfrm>
            <a:off x="1562992" y="1885950"/>
            <a:ext cx="914400" cy="338554"/>
          </a:xfrm>
          <a:prstGeom prst="rect">
            <a:avLst/>
          </a:prstGeom>
          <a:noFill/>
        </p:spPr>
        <p:txBody>
          <a:bodyPr wrap="square" rtlCol="0">
            <a:spAutoFit/>
          </a:bodyPr>
          <a:lstStyle/>
          <a:p>
            <a:r>
              <a:rPr lang="en-US" sz="800" dirty="0" smtClean="0">
                <a:solidFill>
                  <a:srgbClr val="262626"/>
                </a:solidFill>
              </a:rPr>
              <a:t>SV-CAP Wall Mount Cap</a:t>
            </a:r>
            <a:endParaRPr lang="en-US" sz="800" dirty="0">
              <a:solidFill>
                <a:srgbClr val="262626"/>
              </a:solidFill>
            </a:endParaRPr>
          </a:p>
        </p:txBody>
      </p:sp>
      <p:sp>
        <p:nvSpPr>
          <p:cNvPr id="32" name="TextBox 31"/>
          <p:cNvSpPr txBox="1"/>
          <p:nvPr/>
        </p:nvSpPr>
        <p:spPr>
          <a:xfrm>
            <a:off x="1371600" y="1477188"/>
            <a:ext cx="990600" cy="338554"/>
          </a:xfrm>
          <a:prstGeom prst="rect">
            <a:avLst/>
          </a:prstGeom>
          <a:noFill/>
        </p:spPr>
        <p:txBody>
          <a:bodyPr wrap="square" rtlCol="0">
            <a:spAutoFit/>
          </a:bodyPr>
          <a:lstStyle/>
          <a:p>
            <a:r>
              <a:rPr lang="en-US" sz="800" dirty="0" smtClean="0">
                <a:solidFill>
                  <a:srgbClr val="262626"/>
                </a:solidFill>
              </a:rPr>
              <a:t>AV-PMJB Pendant Mount*</a:t>
            </a:r>
            <a:endParaRPr lang="en-US" sz="800" dirty="0">
              <a:solidFill>
                <a:srgbClr val="262626"/>
              </a:solidFill>
            </a:endParaRPr>
          </a:p>
        </p:txBody>
      </p:sp>
      <p:sp>
        <p:nvSpPr>
          <p:cNvPr id="61" name="Line Callout 3 (Accent Bar) 60"/>
          <p:cNvSpPr/>
          <p:nvPr/>
        </p:nvSpPr>
        <p:spPr>
          <a:xfrm rot="10800000" flipH="1">
            <a:off x="1360839" y="1537242"/>
            <a:ext cx="228600" cy="252185"/>
          </a:xfrm>
          <a:prstGeom prst="accentCallout3">
            <a:avLst>
              <a:gd name="adj1" fmla="val 51906"/>
              <a:gd name="adj2" fmla="val 32706"/>
              <a:gd name="adj3" fmla="val 51906"/>
              <a:gd name="adj4" fmla="val -16254"/>
              <a:gd name="adj5" fmla="val 162033"/>
              <a:gd name="adj6" fmla="val -16667"/>
              <a:gd name="adj7" fmla="val 162487"/>
              <a:gd name="adj8" fmla="val -48893"/>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2" name="Oval 61"/>
          <p:cNvSpPr/>
          <p:nvPr/>
        </p:nvSpPr>
        <p:spPr>
          <a:xfrm>
            <a:off x="1219200" y="13525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63" name="Line Callout 3 (Accent Bar) 62"/>
          <p:cNvSpPr/>
          <p:nvPr/>
        </p:nvSpPr>
        <p:spPr>
          <a:xfrm rot="5400000" flipH="1">
            <a:off x="1844138" y="2054320"/>
            <a:ext cx="228600" cy="252185"/>
          </a:xfrm>
          <a:prstGeom prst="accentCallout3">
            <a:avLst>
              <a:gd name="adj1" fmla="val 51906"/>
              <a:gd name="adj2" fmla="val 32706"/>
              <a:gd name="adj3" fmla="val 51906"/>
              <a:gd name="adj4" fmla="val -16254"/>
              <a:gd name="adj5" fmla="val 144961"/>
              <a:gd name="adj6" fmla="val -59043"/>
              <a:gd name="adj7" fmla="val 268195"/>
              <a:gd name="adj8" fmla="val -66231"/>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4" name="Oval 63"/>
          <p:cNvSpPr/>
          <p:nvPr/>
        </p:nvSpPr>
        <p:spPr>
          <a:xfrm>
            <a:off x="1371600" y="2419350"/>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pic>
        <p:nvPicPr>
          <p:cNvPr id="4" name="Picture 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31264" y="1432790"/>
            <a:ext cx="1454935" cy="1519960"/>
          </a:xfrm>
          <a:prstGeom prst="rect">
            <a:avLst/>
          </a:prstGeom>
        </p:spPr>
      </p:pic>
      <p:sp>
        <p:nvSpPr>
          <p:cNvPr id="48" name="Line Callout 3 (Accent Bar) 47"/>
          <p:cNvSpPr/>
          <p:nvPr/>
        </p:nvSpPr>
        <p:spPr>
          <a:xfrm rot="10800000" flipH="1">
            <a:off x="3777714" y="1836050"/>
            <a:ext cx="228600" cy="252185"/>
          </a:xfrm>
          <a:prstGeom prst="accentCallout3">
            <a:avLst>
              <a:gd name="adj1" fmla="val 51906"/>
              <a:gd name="adj2" fmla="val 32706"/>
              <a:gd name="adj3" fmla="val 51906"/>
              <a:gd name="adj4" fmla="val -16254"/>
              <a:gd name="adj5" fmla="val 162033"/>
              <a:gd name="adj6" fmla="val -16667"/>
              <a:gd name="adj7" fmla="val 160353"/>
              <a:gd name="adj8" fmla="val -281423"/>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9" name="Oval 48"/>
          <p:cNvSpPr/>
          <p:nvPr/>
        </p:nvSpPr>
        <p:spPr>
          <a:xfrm>
            <a:off x="3091914" y="1662122"/>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59" name="Line Callout 3 (Accent Bar) 58"/>
          <p:cNvSpPr/>
          <p:nvPr/>
        </p:nvSpPr>
        <p:spPr>
          <a:xfrm rot="10800000" flipH="1">
            <a:off x="3777714" y="2678901"/>
            <a:ext cx="304800" cy="252185"/>
          </a:xfrm>
          <a:prstGeom prst="accentCallout3">
            <a:avLst>
              <a:gd name="adj1" fmla="val 51906"/>
              <a:gd name="adj2" fmla="val 32706"/>
              <a:gd name="adj3" fmla="val 51906"/>
              <a:gd name="adj4" fmla="val -2130"/>
              <a:gd name="adj5" fmla="val 162033"/>
              <a:gd name="adj6" fmla="val -6074"/>
              <a:gd name="adj7" fmla="val 162487"/>
              <a:gd name="adj8" fmla="val -61326"/>
            </a:avLst>
          </a:prstGeom>
          <a:noFill/>
          <a:ln w="3175" cmpd="sng">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0" name="Oval 59"/>
          <p:cNvSpPr/>
          <p:nvPr/>
        </p:nvSpPr>
        <p:spPr>
          <a:xfrm>
            <a:off x="3565257" y="2487975"/>
            <a:ext cx="52118" cy="52118"/>
          </a:xfrm>
          <a:prstGeom prst="ellipse">
            <a:avLst/>
          </a:prstGeom>
          <a:solidFill>
            <a:srgbClr val="CD0920"/>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0920"/>
              </a:solidFill>
            </a:endParaRPr>
          </a:p>
        </p:txBody>
      </p:sp>
      <p:sp>
        <p:nvSpPr>
          <p:cNvPr id="36" name="TextBox 35"/>
          <p:cNvSpPr txBox="1"/>
          <p:nvPr/>
        </p:nvSpPr>
        <p:spPr>
          <a:xfrm>
            <a:off x="3810866" y="1775996"/>
            <a:ext cx="838200" cy="338554"/>
          </a:xfrm>
          <a:prstGeom prst="rect">
            <a:avLst/>
          </a:prstGeom>
          <a:noFill/>
        </p:spPr>
        <p:txBody>
          <a:bodyPr wrap="square" rtlCol="0">
            <a:spAutoFit/>
          </a:bodyPr>
          <a:lstStyle/>
          <a:p>
            <a:r>
              <a:rPr lang="en-US" sz="800" dirty="0" smtClean="0">
                <a:solidFill>
                  <a:srgbClr val="262626"/>
                </a:solidFill>
              </a:rPr>
              <a:t>AV-WMJB Wall Mount*</a:t>
            </a:r>
            <a:endParaRPr lang="en-US" sz="800" dirty="0">
              <a:solidFill>
                <a:srgbClr val="262626"/>
              </a:solidFill>
            </a:endParaRPr>
          </a:p>
        </p:txBody>
      </p:sp>
      <p:sp>
        <p:nvSpPr>
          <p:cNvPr id="58" name="TextBox 57"/>
          <p:cNvSpPr txBox="1"/>
          <p:nvPr/>
        </p:nvSpPr>
        <p:spPr>
          <a:xfrm>
            <a:off x="3837771" y="2597319"/>
            <a:ext cx="762000" cy="461665"/>
          </a:xfrm>
          <a:prstGeom prst="rect">
            <a:avLst/>
          </a:prstGeom>
          <a:noFill/>
        </p:spPr>
        <p:txBody>
          <a:bodyPr wrap="square" rtlCol="0">
            <a:spAutoFit/>
          </a:bodyPr>
          <a:lstStyle/>
          <a:p>
            <a:r>
              <a:rPr lang="en-US" sz="800" dirty="0" smtClean="0">
                <a:solidFill>
                  <a:srgbClr val="262626"/>
                </a:solidFill>
              </a:rPr>
              <a:t>SV-CAP Wall Mount Cap</a:t>
            </a:r>
            <a:endParaRPr lang="en-US" sz="800" dirty="0">
              <a:solidFill>
                <a:srgbClr val="262626"/>
              </a:solidFill>
            </a:endParaRPr>
          </a:p>
        </p:txBody>
      </p:sp>
    </p:spTree>
    <p:extLst>
      <p:ext uri="{BB962C8B-B14F-4D97-AF65-F5344CB8AC3E}">
        <p14:creationId xmlns:p14="http://schemas.microsoft.com/office/powerpoint/2010/main" val="213690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52400" y="114300"/>
            <a:ext cx="7543800" cy="5143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b="1" spc="-60" dirty="0" err="1" smtClean="0">
                <a:solidFill>
                  <a:srgbClr val="ED1C24"/>
                </a:solidFill>
                <a:cs typeface="Arial"/>
              </a:rPr>
              <a:t>Surround</a:t>
            </a:r>
            <a:r>
              <a:rPr lang="en-US" spc="-60" dirty="0" err="1" smtClean="0">
                <a:cs typeface="Arial"/>
              </a:rPr>
              <a:t>Video</a:t>
            </a:r>
            <a:r>
              <a:rPr lang="en-US" sz="1200" spc="-60" baseline="70000" dirty="0">
                <a:cs typeface="Arial"/>
              </a:rPr>
              <a:t>®</a:t>
            </a:r>
            <a:r>
              <a:rPr lang="en-US" sz="1000" spc="-60" dirty="0">
                <a:cs typeface="Arial"/>
              </a:rPr>
              <a:t> </a:t>
            </a:r>
            <a:r>
              <a:rPr lang="en-US" spc="-60" baseline="30000" dirty="0">
                <a:cs typeface="Arial"/>
              </a:rPr>
              <a:t> </a:t>
            </a:r>
            <a:r>
              <a:rPr lang="en-US" spc="-60" dirty="0">
                <a:cs typeface="Arial"/>
              </a:rPr>
              <a:t>G5 </a:t>
            </a:r>
            <a:r>
              <a:rPr lang="en-US" dirty="0" smtClean="0">
                <a:solidFill>
                  <a:schemeClr val="tx1">
                    <a:lumMod val="75000"/>
                    <a:lumOff val="25000"/>
                  </a:schemeClr>
                </a:solidFill>
              </a:rPr>
              <a:t>Mounting Tips</a:t>
            </a:r>
            <a:endParaRPr lang="en-US" dirty="0">
              <a:solidFill>
                <a:schemeClr val="tx1">
                  <a:lumMod val="75000"/>
                  <a:lumOff val="25000"/>
                </a:schemeClr>
              </a:solidFill>
            </a:endParaRPr>
          </a:p>
        </p:txBody>
      </p:sp>
      <p:sp>
        <p:nvSpPr>
          <p:cNvPr id="5" name="Rectangle 4"/>
          <p:cNvSpPr/>
          <p:nvPr/>
        </p:nvSpPr>
        <p:spPr>
          <a:xfrm>
            <a:off x="4279900" y="3272562"/>
            <a:ext cx="3797300" cy="343684"/>
          </a:xfrm>
          <a:prstGeom prst="rect">
            <a:avLst/>
          </a:prstGeom>
        </p:spPr>
        <p:txBody>
          <a:bodyPr wrap="square">
            <a:spAutoFit/>
          </a:bodyPr>
          <a:lstStyle/>
          <a:p>
            <a:pPr marL="114300" indent="0">
              <a:lnSpc>
                <a:spcPct val="80000"/>
              </a:lnSpc>
              <a:buNone/>
            </a:pPr>
            <a:r>
              <a:rPr lang="en-US" sz="1000" i="1" dirty="0" smtClean="0">
                <a:solidFill>
                  <a:schemeClr val="tx1">
                    <a:lumMod val="85000"/>
                    <a:lumOff val="15000"/>
                  </a:schemeClr>
                </a:solidFill>
              </a:rPr>
              <a:t>30ft high mount and aimed 250ft toward horizon.</a:t>
            </a:r>
          </a:p>
          <a:p>
            <a:pPr marL="114300" indent="0">
              <a:lnSpc>
                <a:spcPct val="80000"/>
              </a:lnSpc>
              <a:buNone/>
            </a:pPr>
            <a:r>
              <a:rPr lang="en-US" sz="1000" i="1" dirty="0" smtClean="0">
                <a:solidFill>
                  <a:schemeClr val="tx1">
                    <a:lumMod val="85000"/>
                    <a:lumOff val="15000"/>
                  </a:schemeClr>
                </a:solidFill>
              </a:rPr>
              <a:t>Result: Less curvature provides better results</a:t>
            </a:r>
            <a:endParaRPr lang="en-US" sz="1000" i="1" dirty="0">
              <a:solidFill>
                <a:schemeClr val="tx1">
                  <a:lumMod val="85000"/>
                  <a:lumOff val="15000"/>
                </a:schemeClr>
              </a:solidFill>
            </a:endParaRPr>
          </a:p>
        </p:txBody>
      </p:sp>
      <p:sp>
        <p:nvSpPr>
          <p:cNvPr id="11" name="Rounded Rectangle 10"/>
          <p:cNvSpPr/>
          <p:nvPr/>
        </p:nvSpPr>
        <p:spPr>
          <a:xfrm>
            <a:off x="685800" y="2434362"/>
            <a:ext cx="3124200" cy="13716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2" name="Rounded Rectangle 11"/>
          <p:cNvSpPr/>
          <p:nvPr/>
        </p:nvSpPr>
        <p:spPr>
          <a:xfrm>
            <a:off x="4419600" y="2434362"/>
            <a:ext cx="3657600" cy="8382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2" name="Picture 1"/>
          <p:cNvPicPr>
            <a:picLocks noChangeAspect="1"/>
          </p:cNvPicPr>
          <p:nvPr/>
        </p:nvPicPr>
        <p:blipFill>
          <a:blip r:embed="rId3"/>
          <a:stretch>
            <a:fillRect/>
          </a:stretch>
        </p:blipFill>
        <p:spPr>
          <a:xfrm>
            <a:off x="774700" y="2510562"/>
            <a:ext cx="2743200" cy="12192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5800" y="2468044"/>
            <a:ext cx="3505200" cy="749723"/>
          </a:xfrm>
          <a:prstGeom prst="rect">
            <a:avLst/>
          </a:prstGeom>
        </p:spPr>
      </p:pic>
      <p:sp>
        <p:nvSpPr>
          <p:cNvPr id="21" name="Content Placeholder 2"/>
          <p:cNvSpPr>
            <a:spLocks noGrp="1"/>
          </p:cNvSpPr>
          <p:nvPr>
            <p:ph idx="4294967295"/>
          </p:nvPr>
        </p:nvSpPr>
        <p:spPr>
          <a:xfrm>
            <a:off x="381000" y="819150"/>
            <a:ext cx="8610600" cy="914400"/>
          </a:xfrm>
          <a:prstGeom prst="rect">
            <a:avLst/>
          </a:prstGeom>
        </p:spPr>
        <p:txBody>
          <a:bodyPr>
            <a:noAutofit/>
          </a:bodyPr>
          <a:lstStyle/>
          <a:p>
            <a:pPr marL="285750" lvl="1">
              <a:buClr>
                <a:srgbClr val="CD0920"/>
              </a:buClr>
              <a:buFont typeface="Arial" pitchFamily="34" charset="0"/>
              <a:buChar char="•"/>
            </a:pPr>
            <a:r>
              <a:rPr lang="en-US" sz="1400" spc="-20" dirty="0" smtClean="0"/>
              <a:t>Recommended panoramic mounting height is 15-20ft.</a:t>
            </a:r>
          </a:p>
          <a:p>
            <a:pPr marL="285750" lvl="1">
              <a:buClr>
                <a:srgbClr val="CD0920"/>
              </a:buClr>
              <a:buFont typeface="Arial" pitchFamily="34" charset="0"/>
              <a:buChar char="•"/>
            </a:pPr>
            <a:r>
              <a:rPr lang="en-US" sz="1400" spc="-20" dirty="0" smtClean="0"/>
              <a:t>If </a:t>
            </a:r>
            <a:r>
              <a:rPr lang="en-US" sz="1400" spc="-20" dirty="0"/>
              <a:t>recommended mounting </a:t>
            </a:r>
            <a:r>
              <a:rPr lang="en-US" sz="1400" spc="-20" dirty="0" smtClean="0"/>
              <a:t>height is </a:t>
            </a:r>
            <a:r>
              <a:rPr lang="en-US" sz="1400" spc="-20" dirty="0"/>
              <a:t>unachievable, for every 10ft the camera is mounted from the ground, expect a 10ft blind spot below, and the camera should be aimed ~100ft toward the horizon. </a:t>
            </a:r>
            <a:r>
              <a:rPr lang="en-US" sz="1400" dirty="0"/>
              <a:t>For example, a camera mounted at 30ft will have a 30ft blind spot below the camera and should be aimed 300ft toward the horizon. </a:t>
            </a:r>
            <a:endParaRPr lang="en-US" sz="1400" spc="-20" dirty="0"/>
          </a:p>
        </p:txBody>
      </p:sp>
      <p:sp>
        <p:nvSpPr>
          <p:cNvPr id="22" name="Rounded Rectangle 21"/>
          <p:cNvSpPr/>
          <p:nvPr/>
        </p:nvSpPr>
        <p:spPr>
          <a:xfrm>
            <a:off x="4419600" y="3639292"/>
            <a:ext cx="3657600" cy="8382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7260" y="3699282"/>
            <a:ext cx="3581400" cy="716280"/>
          </a:xfrm>
          <a:prstGeom prst="rect">
            <a:avLst/>
          </a:prstGeom>
        </p:spPr>
      </p:pic>
      <p:sp>
        <p:nvSpPr>
          <p:cNvPr id="23" name="Rectangle 22"/>
          <p:cNvSpPr/>
          <p:nvPr/>
        </p:nvSpPr>
        <p:spPr>
          <a:xfrm>
            <a:off x="533400" y="3805962"/>
            <a:ext cx="3416300" cy="220573"/>
          </a:xfrm>
          <a:prstGeom prst="rect">
            <a:avLst/>
          </a:prstGeom>
        </p:spPr>
        <p:txBody>
          <a:bodyPr wrap="square">
            <a:spAutoFit/>
          </a:bodyPr>
          <a:lstStyle/>
          <a:p>
            <a:pPr marL="114300" indent="0">
              <a:lnSpc>
                <a:spcPct val="80000"/>
              </a:lnSpc>
              <a:buNone/>
            </a:pPr>
            <a:r>
              <a:rPr lang="en-US" sz="1000" i="1" dirty="0">
                <a:solidFill>
                  <a:schemeClr val="tx1">
                    <a:lumMod val="85000"/>
                    <a:lumOff val="15000"/>
                  </a:schemeClr>
                </a:solidFill>
              </a:rPr>
              <a:t>Recommendation Panoramic Mounting Height</a:t>
            </a:r>
            <a:r>
              <a:rPr lang="en-US" sz="1000" i="1" dirty="0" smtClean="0">
                <a:solidFill>
                  <a:schemeClr val="tx1">
                    <a:lumMod val="85000"/>
                    <a:lumOff val="15000"/>
                  </a:schemeClr>
                </a:solidFill>
              </a:rPr>
              <a:t>: 15-20ft</a:t>
            </a:r>
            <a:endParaRPr lang="en-US" sz="1000" i="1" dirty="0">
              <a:solidFill>
                <a:schemeClr val="tx1">
                  <a:lumMod val="85000"/>
                  <a:lumOff val="15000"/>
                </a:schemeClr>
              </a:solidFill>
            </a:endParaRPr>
          </a:p>
        </p:txBody>
      </p:sp>
      <p:sp>
        <p:nvSpPr>
          <p:cNvPr id="25" name="Rectangle 24"/>
          <p:cNvSpPr/>
          <p:nvPr/>
        </p:nvSpPr>
        <p:spPr>
          <a:xfrm>
            <a:off x="4279900" y="4514066"/>
            <a:ext cx="3797300" cy="343684"/>
          </a:xfrm>
          <a:prstGeom prst="rect">
            <a:avLst/>
          </a:prstGeom>
        </p:spPr>
        <p:txBody>
          <a:bodyPr wrap="square">
            <a:spAutoFit/>
          </a:bodyPr>
          <a:lstStyle/>
          <a:p>
            <a:pPr marL="114300" indent="0">
              <a:lnSpc>
                <a:spcPct val="80000"/>
              </a:lnSpc>
              <a:buNone/>
            </a:pPr>
            <a:r>
              <a:rPr lang="en-US" sz="1000" i="1" dirty="0">
                <a:solidFill>
                  <a:schemeClr val="tx1">
                    <a:lumMod val="85000"/>
                    <a:lumOff val="15000"/>
                  </a:schemeClr>
                </a:solidFill>
              </a:rPr>
              <a:t>30ft high mount and aimed </a:t>
            </a:r>
            <a:r>
              <a:rPr lang="en-US" sz="1000" i="1" dirty="0" smtClean="0">
                <a:solidFill>
                  <a:schemeClr val="tx1">
                    <a:lumMod val="85000"/>
                    <a:lumOff val="15000"/>
                  </a:schemeClr>
                </a:solidFill>
              </a:rPr>
              <a:t>only 150ft </a:t>
            </a:r>
            <a:r>
              <a:rPr lang="en-US" sz="1000" i="1" dirty="0">
                <a:solidFill>
                  <a:schemeClr val="tx1">
                    <a:lumMod val="85000"/>
                    <a:lumOff val="15000"/>
                  </a:schemeClr>
                </a:solidFill>
              </a:rPr>
              <a:t>toward </a:t>
            </a:r>
            <a:r>
              <a:rPr lang="en-US" sz="1000" i="1" dirty="0" smtClean="0">
                <a:solidFill>
                  <a:schemeClr val="tx1">
                    <a:lumMod val="85000"/>
                    <a:lumOff val="15000"/>
                  </a:schemeClr>
                </a:solidFill>
              </a:rPr>
              <a:t>horizon.</a:t>
            </a:r>
            <a:endParaRPr lang="en-US" sz="1000" i="1" dirty="0">
              <a:solidFill>
                <a:schemeClr val="tx1">
                  <a:lumMod val="85000"/>
                  <a:lumOff val="15000"/>
                </a:schemeClr>
              </a:solidFill>
            </a:endParaRPr>
          </a:p>
          <a:p>
            <a:pPr marL="114300" indent="0">
              <a:lnSpc>
                <a:spcPct val="80000"/>
              </a:lnSpc>
              <a:buNone/>
            </a:pPr>
            <a:r>
              <a:rPr lang="en-US" sz="1000" i="1" dirty="0">
                <a:solidFill>
                  <a:schemeClr val="tx1">
                    <a:lumMod val="85000"/>
                    <a:lumOff val="15000"/>
                  </a:schemeClr>
                </a:solidFill>
              </a:rPr>
              <a:t>Result: </a:t>
            </a:r>
            <a:r>
              <a:rPr lang="en-US" sz="1000" i="1" dirty="0" smtClean="0">
                <a:solidFill>
                  <a:schemeClr val="tx1">
                    <a:lumMod val="85000"/>
                    <a:lumOff val="15000"/>
                  </a:schemeClr>
                </a:solidFill>
              </a:rPr>
              <a:t>Higher curvature produces less desirable results</a:t>
            </a:r>
            <a:endParaRPr lang="en-US" sz="1000" i="1" dirty="0">
              <a:solidFill>
                <a:schemeClr val="tx1">
                  <a:lumMod val="85000"/>
                  <a:lumOff val="15000"/>
                </a:schemeClr>
              </a:solidFill>
            </a:endParaRPr>
          </a:p>
        </p:txBody>
      </p:sp>
    </p:spTree>
    <p:extLst>
      <p:ext uri="{BB962C8B-B14F-4D97-AF65-F5344CB8AC3E}">
        <p14:creationId xmlns:p14="http://schemas.microsoft.com/office/powerpoint/2010/main" val="13805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515620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smtClean="0">
                <a:solidFill>
                  <a:srgbClr val="262626"/>
                </a:solidFill>
              </a:rPr>
              <a:t>Camera Set-up</a:t>
            </a:r>
            <a:endParaRPr lang="en-US" baseline="30000" dirty="0">
              <a:solidFill>
                <a:srgbClr val="262626"/>
              </a:solidFill>
            </a:endParaRPr>
          </a:p>
        </p:txBody>
      </p:sp>
      <p:sp>
        <p:nvSpPr>
          <p:cNvPr id="9" name="Rounded Rectangle 8"/>
          <p:cNvSpPr/>
          <p:nvPr/>
        </p:nvSpPr>
        <p:spPr>
          <a:xfrm>
            <a:off x="152400" y="819150"/>
            <a:ext cx="8839200" cy="38100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9" name="Content Placeholder 2"/>
          <p:cNvSpPr>
            <a:spLocks noGrp="1"/>
          </p:cNvSpPr>
          <p:nvPr>
            <p:ph idx="4294967295"/>
          </p:nvPr>
        </p:nvSpPr>
        <p:spPr>
          <a:xfrm>
            <a:off x="82550" y="819150"/>
            <a:ext cx="4489450" cy="2819400"/>
          </a:xfrm>
          <a:prstGeom prst="rect">
            <a:avLst/>
          </a:prstGeom>
        </p:spPr>
        <p:txBody>
          <a:bodyPr>
            <a:noAutofit/>
          </a:bodyPr>
          <a:lstStyle/>
          <a:p>
            <a:pPr marL="285750" lvl="1">
              <a:buClr>
                <a:srgbClr val="CD0920"/>
              </a:buClr>
              <a:buFont typeface="Arial" pitchFamily="34" charset="0"/>
              <a:buChar char="•"/>
            </a:pPr>
            <a:r>
              <a:rPr lang="en-US" sz="1400" dirty="0" smtClean="0"/>
              <a:t>Arecont Vision</a:t>
            </a:r>
            <a:r>
              <a:rPr lang="en-US" sz="1400" baseline="62000" dirty="0">
                <a:solidFill>
                  <a:srgbClr val="262626"/>
                </a:solidFill>
                <a:cs typeface="Arial"/>
              </a:rPr>
              <a:t>®</a:t>
            </a:r>
            <a:r>
              <a:rPr lang="en-US" sz="1400" dirty="0" smtClean="0"/>
              <a:t> cameras are designed with a 5</a:t>
            </a:r>
            <a:r>
              <a:rPr lang="en-US" sz="1400" dirty="0" smtClean="0">
                <a:solidFill>
                  <a:srgbClr val="262626"/>
                </a:solidFill>
              </a:rPr>
              <a:t>° </a:t>
            </a:r>
            <a:r>
              <a:rPr lang="en-US" sz="1400" dirty="0" smtClean="0"/>
              <a:t>overlap to ensure nothing is ever missed.</a:t>
            </a:r>
            <a:endParaRPr lang="en-US" sz="1400" dirty="0"/>
          </a:p>
          <a:p>
            <a:pPr marL="285750" lvl="1">
              <a:buClr>
                <a:srgbClr val="CD0920"/>
              </a:buClr>
              <a:buFont typeface="Arial" pitchFamily="34" charset="0"/>
              <a:buChar char="•"/>
            </a:pPr>
            <a:r>
              <a:rPr lang="en-US" sz="1400" dirty="0" smtClean="0"/>
              <a:t>If an event happens on the camera’s seam, a 5</a:t>
            </a:r>
            <a:r>
              <a:rPr lang="en-US" sz="1400" dirty="0" smtClean="0">
                <a:solidFill>
                  <a:srgbClr val="262626"/>
                </a:solidFill>
              </a:rPr>
              <a:t>° </a:t>
            </a:r>
            <a:r>
              <a:rPr lang="en-US" sz="1400" dirty="0" smtClean="0"/>
              <a:t>overlap ensures all details are </a:t>
            </a:r>
            <a:r>
              <a:rPr lang="en-US" sz="1400" dirty="0"/>
              <a:t>captured. </a:t>
            </a:r>
          </a:p>
          <a:p>
            <a:pPr marL="285750" lvl="1">
              <a:buClr>
                <a:srgbClr val="CD0920"/>
              </a:buClr>
              <a:buFont typeface="Arial" pitchFamily="34" charset="0"/>
              <a:buChar char="•"/>
            </a:pPr>
            <a:endParaRPr lang="en-US" sz="1400" spc="-20" dirty="0" smtClean="0"/>
          </a:p>
        </p:txBody>
      </p:sp>
      <p:sp>
        <p:nvSpPr>
          <p:cNvPr id="18" name="Rectangle 17"/>
          <p:cNvSpPr/>
          <p:nvPr/>
        </p:nvSpPr>
        <p:spPr>
          <a:xfrm>
            <a:off x="457200" y="3790950"/>
            <a:ext cx="40386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4919840" y="895350"/>
            <a:ext cx="3995560" cy="1504950"/>
            <a:chOff x="457200" y="2825291"/>
            <a:chExt cx="3995560" cy="150495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825291"/>
              <a:ext cx="3995560" cy="150495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470" y="3108622"/>
              <a:ext cx="3962400" cy="715718"/>
            </a:xfrm>
            <a:prstGeom prst="rect">
              <a:avLst/>
            </a:prstGeom>
          </p:spPr>
        </p:pic>
        <p:sp>
          <p:nvSpPr>
            <p:cNvPr id="21" name="Rectangle 20"/>
            <p:cNvSpPr/>
            <p:nvPr/>
          </p:nvSpPr>
          <p:spPr>
            <a:xfrm flipH="1">
              <a:off x="2362199" y="2977690"/>
              <a:ext cx="152399" cy="965659"/>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flipH="1">
              <a:off x="3429001" y="2977691"/>
              <a:ext cx="152399" cy="965659"/>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flipH="1">
              <a:off x="1371600" y="2977691"/>
              <a:ext cx="152399" cy="965659"/>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Content Placeholder 2"/>
          <p:cNvSpPr>
            <a:spLocks noGrp="1"/>
          </p:cNvSpPr>
          <p:nvPr>
            <p:ph idx="4294967295"/>
          </p:nvPr>
        </p:nvSpPr>
        <p:spPr>
          <a:xfrm>
            <a:off x="76200" y="2724150"/>
            <a:ext cx="4800600" cy="1981200"/>
          </a:xfrm>
          <a:prstGeom prst="rect">
            <a:avLst/>
          </a:prstGeom>
        </p:spPr>
        <p:txBody>
          <a:bodyPr>
            <a:noAutofit/>
          </a:bodyPr>
          <a:lstStyle/>
          <a:p>
            <a:r>
              <a:rPr lang="en-US" sz="1400" dirty="0" smtClean="0"/>
              <a:t>Arecont Vision</a:t>
            </a:r>
            <a:r>
              <a:rPr lang="en-US" sz="1400" baseline="62000" dirty="0">
                <a:solidFill>
                  <a:srgbClr val="262626"/>
                </a:solidFill>
                <a:cs typeface="Arial"/>
              </a:rPr>
              <a:t>®</a:t>
            </a:r>
            <a:r>
              <a:rPr lang="en-US" sz="1400" dirty="0" smtClean="0"/>
              <a:t> cameras are aligned during production and tested prior to leaving the building.</a:t>
            </a:r>
          </a:p>
          <a:p>
            <a:pPr marL="285750" lvl="1">
              <a:buClr>
                <a:srgbClr val="CD0920"/>
              </a:buClr>
              <a:buFont typeface="Arial" pitchFamily="34" charset="0"/>
              <a:buChar char="•"/>
            </a:pPr>
            <a:r>
              <a:rPr lang="en-US" sz="1400" b="1" dirty="0" err="1">
                <a:solidFill>
                  <a:srgbClr val="CD0920"/>
                </a:solidFill>
              </a:rPr>
              <a:t>Surround</a:t>
            </a:r>
            <a:r>
              <a:rPr lang="en-US" sz="1400" dirty="0" err="1"/>
              <a:t>Video</a:t>
            </a:r>
            <a:r>
              <a:rPr lang="en-US" sz="1400" baseline="62000" dirty="0">
                <a:solidFill>
                  <a:srgbClr val="262626"/>
                </a:solidFill>
                <a:cs typeface="Arial"/>
              </a:rPr>
              <a:t>®</a:t>
            </a:r>
            <a:r>
              <a:rPr lang="en-US" sz="1400" dirty="0" smtClean="0"/>
              <a:t> cameras can also be aligned using the web interface if required.</a:t>
            </a:r>
          </a:p>
          <a:p>
            <a:pPr marL="285750" lvl="1">
              <a:buClr>
                <a:srgbClr val="CD0920"/>
              </a:buClr>
              <a:buFont typeface="Arial" pitchFamily="34" charset="0"/>
              <a:buChar char="•"/>
            </a:pPr>
            <a:r>
              <a:rPr lang="en-US" sz="1400" dirty="0" smtClean="0"/>
              <a:t>Continuity can be maintained with minimal adjustment.</a:t>
            </a:r>
            <a:endParaRPr lang="en-US" sz="1400" dirty="0"/>
          </a:p>
        </p:txBody>
      </p:sp>
      <p:grpSp>
        <p:nvGrpSpPr>
          <p:cNvPr id="30" name="Group 29"/>
          <p:cNvGrpSpPr/>
          <p:nvPr/>
        </p:nvGrpSpPr>
        <p:grpSpPr>
          <a:xfrm>
            <a:off x="4913490" y="2749091"/>
            <a:ext cx="3995560" cy="1504950"/>
            <a:chOff x="457200" y="2825291"/>
            <a:chExt cx="3995560" cy="1504950"/>
          </a:xfrm>
        </p:grpSpPr>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825291"/>
              <a:ext cx="3995560" cy="1504950"/>
            </a:xfrm>
            <a:prstGeom prst="rect">
              <a:avLst/>
            </a:prstGeom>
          </p:spPr>
        </p:pic>
        <p:sp>
          <p:nvSpPr>
            <p:cNvPr id="32" name="Rectangle 31"/>
            <p:cNvSpPr/>
            <p:nvPr/>
          </p:nvSpPr>
          <p:spPr>
            <a:xfrm>
              <a:off x="457200" y="4044491"/>
              <a:ext cx="914400" cy="2286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185" y="3090880"/>
              <a:ext cx="3962400" cy="776270"/>
            </a:xfrm>
            <a:prstGeom prst="rect">
              <a:avLst/>
            </a:prstGeom>
          </p:spPr>
        </p:pic>
        <p:sp>
          <p:nvSpPr>
            <p:cNvPr id="34" name="Rectangle 33"/>
            <p:cNvSpPr/>
            <p:nvPr/>
          </p:nvSpPr>
          <p:spPr>
            <a:xfrm>
              <a:off x="1981201" y="2977691"/>
              <a:ext cx="228600" cy="1524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14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5156200"/>
            <a:ext cx="5867400" cy="1073150"/>
          </a:xfrm>
          <a:prstGeom prst="rect">
            <a:avLst/>
          </a:prstGeom>
          <a:solidFill>
            <a:srgbClr val="848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152400" y="7620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smtClean="0">
                <a:solidFill>
                  <a:srgbClr val="262626"/>
                </a:solidFill>
              </a:rPr>
              <a:t>Camera Set-up</a:t>
            </a:r>
            <a:endParaRPr lang="en-US" baseline="30000" dirty="0">
              <a:solidFill>
                <a:srgbClr val="262626"/>
              </a:solidFill>
            </a:endParaRPr>
          </a:p>
        </p:txBody>
      </p:sp>
      <p:sp>
        <p:nvSpPr>
          <p:cNvPr id="9" name="Rounded Rectangle 8"/>
          <p:cNvSpPr/>
          <p:nvPr/>
        </p:nvSpPr>
        <p:spPr>
          <a:xfrm>
            <a:off x="304800" y="895350"/>
            <a:ext cx="8763000" cy="38862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8" name="Rectangle 17"/>
          <p:cNvSpPr/>
          <p:nvPr/>
        </p:nvSpPr>
        <p:spPr>
          <a:xfrm>
            <a:off x="457200" y="3790950"/>
            <a:ext cx="40386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2"/>
          <p:cNvSpPr>
            <a:spLocks noGrp="1"/>
          </p:cNvSpPr>
          <p:nvPr>
            <p:ph idx="4294967295"/>
          </p:nvPr>
        </p:nvSpPr>
        <p:spPr>
          <a:xfrm>
            <a:off x="457200" y="971550"/>
            <a:ext cx="4495800" cy="2819400"/>
          </a:xfrm>
          <a:prstGeom prst="rect">
            <a:avLst/>
          </a:prstGeom>
        </p:spPr>
        <p:txBody>
          <a:bodyPr>
            <a:noAutofit/>
          </a:bodyPr>
          <a:lstStyle/>
          <a:p>
            <a:pPr marL="285750" lvl="1">
              <a:buClr>
                <a:srgbClr val="CD0920"/>
              </a:buClr>
              <a:buFont typeface="Arial" pitchFamily="34" charset="0"/>
              <a:buChar char="•"/>
            </a:pPr>
            <a:r>
              <a:rPr lang="en-US" sz="1400" dirty="0" smtClean="0"/>
              <a:t>For the best, </a:t>
            </a:r>
            <a:r>
              <a:rPr lang="en-US" sz="1400" dirty="0"/>
              <a:t>optimized </a:t>
            </a:r>
            <a:r>
              <a:rPr lang="en-US" sz="1400" dirty="0" smtClean="0"/>
              <a:t>individual image, the </a:t>
            </a:r>
            <a:r>
              <a:rPr lang="en-US" sz="1400" b="1" dirty="0" err="1">
                <a:solidFill>
                  <a:srgbClr val="CD0920"/>
                </a:solidFill>
              </a:rPr>
              <a:t>Surround</a:t>
            </a:r>
            <a:r>
              <a:rPr lang="en-US" sz="1400" dirty="0" err="1"/>
              <a:t>Video</a:t>
            </a:r>
            <a:r>
              <a:rPr lang="en-US" sz="1400" baseline="62000" dirty="0">
                <a:solidFill>
                  <a:srgbClr val="262626"/>
                </a:solidFill>
                <a:cs typeface="Arial"/>
              </a:rPr>
              <a:t>®</a:t>
            </a:r>
            <a:r>
              <a:rPr lang="en-US" sz="1400" dirty="0"/>
              <a:t> </a:t>
            </a:r>
            <a:r>
              <a:rPr lang="en-US" sz="1400" dirty="0" smtClean="0"/>
              <a:t>default </a:t>
            </a:r>
            <a:r>
              <a:rPr lang="en-US" sz="1400" dirty="0"/>
              <a:t>algorithm </a:t>
            </a:r>
            <a:r>
              <a:rPr lang="en-US" sz="1400" dirty="0" smtClean="0"/>
              <a:t>provides </a:t>
            </a:r>
            <a:r>
              <a:rPr lang="en-US" sz="1400" dirty="0"/>
              <a:t>the best exposure ratio per </a:t>
            </a:r>
            <a:r>
              <a:rPr lang="en-US" sz="1400" dirty="0" smtClean="0"/>
              <a:t>sensor (12MP WDR). </a:t>
            </a:r>
          </a:p>
          <a:p>
            <a:pPr marL="571500" lvl="2" indent="-171450">
              <a:buClr>
                <a:srgbClr val="CD0920"/>
              </a:buClr>
            </a:pPr>
            <a:r>
              <a:rPr lang="en-US" sz="1350" dirty="0" smtClean="0"/>
              <a:t>Under certain conditions, the panoramic image may appear as though the lighting is not contiguous even though you are getting the best, most optimized image for the scene.</a:t>
            </a:r>
          </a:p>
        </p:txBody>
      </p:sp>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2540" y="3096899"/>
            <a:ext cx="3171860" cy="58674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0941" y="3011139"/>
            <a:ext cx="3273459" cy="261052"/>
          </a:xfrm>
          <a:prstGeom prst="rect">
            <a:avLst/>
          </a:prstGeom>
          <a:ln>
            <a:noFill/>
          </a:ln>
          <a:effectLst>
            <a:outerShdw blurRad="292100" dist="139700" dir="2700000" algn="tl" rotWithShape="0">
              <a:srgbClr val="333333">
                <a:alpha val="65000"/>
              </a:srgbClr>
            </a:outerShdw>
          </a:effectLst>
        </p:spPr>
      </p:pic>
      <p:sp>
        <p:nvSpPr>
          <p:cNvPr id="30" name="Rectangle 29"/>
          <p:cNvSpPr/>
          <p:nvPr/>
        </p:nvSpPr>
        <p:spPr>
          <a:xfrm>
            <a:off x="5303750" y="3196929"/>
            <a:ext cx="205723" cy="152400"/>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7800" y="3658839"/>
            <a:ext cx="952500" cy="952500"/>
          </a:xfrm>
          <a:prstGeom prst="rect">
            <a:avLst/>
          </a:prstGeom>
          <a:ln>
            <a:noFill/>
          </a:ln>
          <a:effectLst>
            <a:outerShdw blurRad="292100" dist="139700" dir="2700000" algn="tl" rotWithShape="0">
              <a:srgbClr val="333333">
                <a:alpha val="65000"/>
              </a:srgbClr>
            </a:outerShdw>
          </a:effectLst>
        </p:spPr>
      </p:pic>
      <p:sp>
        <p:nvSpPr>
          <p:cNvPr id="31" name="Rectangle 30"/>
          <p:cNvSpPr/>
          <p:nvPr/>
        </p:nvSpPr>
        <p:spPr>
          <a:xfrm>
            <a:off x="5264935" y="4039839"/>
            <a:ext cx="533400" cy="274297"/>
          </a:xfrm>
          <a:prstGeom prst="rect">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181600" y="2753999"/>
            <a:ext cx="3505200" cy="230832"/>
          </a:xfrm>
          <a:prstGeom prst="rect">
            <a:avLst/>
          </a:prstGeom>
          <a:solidFill>
            <a:schemeClr val="bg1"/>
          </a:solidFill>
        </p:spPr>
        <p:txBody>
          <a:bodyPr wrap="square" rtlCol="0">
            <a:spAutoFit/>
          </a:bodyPr>
          <a:lstStyle/>
          <a:p>
            <a:r>
              <a:rPr lang="en-US" sz="900" b="1" dirty="0" smtClean="0"/>
              <a:t>Arecont Vision Web Interface</a:t>
            </a:r>
            <a:endParaRPr lang="en-US" sz="900" b="1" dirty="0"/>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 y="3028950"/>
            <a:ext cx="4343400" cy="791849"/>
          </a:xfrm>
          <a:prstGeom prst="rect">
            <a:avLst/>
          </a:prstGeom>
        </p:spPr>
      </p:pic>
      <p:sp>
        <p:nvSpPr>
          <p:cNvPr id="10" name="TextBox 9"/>
          <p:cNvSpPr txBox="1"/>
          <p:nvPr/>
        </p:nvSpPr>
        <p:spPr>
          <a:xfrm>
            <a:off x="539095" y="2982599"/>
            <a:ext cx="609600" cy="184666"/>
          </a:xfrm>
          <a:prstGeom prst="rect">
            <a:avLst/>
          </a:prstGeom>
          <a:noFill/>
        </p:spPr>
        <p:txBody>
          <a:bodyPr wrap="square" rtlCol="0">
            <a:spAutoFit/>
          </a:bodyPr>
          <a:lstStyle/>
          <a:p>
            <a:r>
              <a:rPr lang="en-US" sz="600" dirty="0" smtClean="0">
                <a:solidFill>
                  <a:schemeClr val="bg1"/>
                </a:solidFill>
              </a:rPr>
              <a:t>Channel 1</a:t>
            </a:r>
            <a:endParaRPr lang="en-US" sz="600" dirty="0">
              <a:solidFill>
                <a:schemeClr val="bg1"/>
              </a:solidFill>
            </a:endParaRPr>
          </a:p>
        </p:txBody>
      </p:sp>
      <p:sp>
        <p:nvSpPr>
          <p:cNvPr id="21" name="TextBox 20"/>
          <p:cNvSpPr txBox="1"/>
          <p:nvPr/>
        </p:nvSpPr>
        <p:spPr>
          <a:xfrm>
            <a:off x="1683786" y="2982599"/>
            <a:ext cx="609600" cy="184666"/>
          </a:xfrm>
          <a:prstGeom prst="rect">
            <a:avLst/>
          </a:prstGeom>
          <a:noFill/>
        </p:spPr>
        <p:txBody>
          <a:bodyPr wrap="square" rtlCol="0">
            <a:spAutoFit/>
          </a:bodyPr>
          <a:lstStyle/>
          <a:p>
            <a:r>
              <a:rPr lang="en-US" sz="600" dirty="0" smtClean="0">
                <a:solidFill>
                  <a:schemeClr val="bg1"/>
                </a:solidFill>
              </a:rPr>
              <a:t>Channel 2</a:t>
            </a:r>
            <a:endParaRPr lang="en-US" sz="600" dirty="0">
              <a:solidFill>
                <a:schemeClr val="bg1"/>
              </a:solidFill>
            </a:endParaRPr>
          </a:p>
        </p:txBody>
      </p:sp>
      <p:sp>
        <p:nvSpPr>
          <p:cNvPr id="22" name="TextBox 21"/>
          <p:cNvSpPr txBox="1"/>
          <p:nvPr/>
        </p:nvSpPr>
        <p:spPr>
          <a:xfrm>
            <a:off x="2782917" y="2982599"/>
            <a:ext cx="609600" cy="184666"/>
          </a:xfrm>
          <a:prstGeom prst="rect">
            <a:avLst/>
          </a:prstGeom>
          <a:noFill/>
        </p:spPr>
        <p:txBody>
          <a:bodyPr wrap="square" rtlCol="0">
            <a:spAutoFit/>
          </a:bodyPr>
          <a:lstStyle/>
          <a:p>
            <a:r>
              <a:rPr lang="en-US" sz="600" dirty="0" smtClean="0">
                <a:solidFill>
                  <a:schemeClr val="bg1"/>
                </a:solidFill>
              </a:rPr>
              <a:t>Channel 3</a:t>
            </a:r>
            <a:endParaRPr lang="en-US" sz="600" dirty="0">
              <a:solidFill>
                <a:schemeClr val="bg1"/>
              </a:solidFill>
            </a:endParaRPr>
          </a:p>
        </p:txBody>
      </p:sp>
      <p:sp>
        <p:nvSpPr>
          <p:cNvPr id="23" name="TextBox 22"/>
          <p:cNvSpPr txBox="1"/>
          <p:nvPr/>
        </p:nvSpPr>
        <p:spPr>
          <a:xfrm>
            <a:off x="3870658" y="2982599"/>
            <a:ext cx="609600" cy="184666"/>
          </a:xfrm>
          <a:prstGeom prst="rect">
            <a:avLst/>
          </a:prstGeom>
          <a:noFill/>
        </p:spPr>
        <p:txBody>
          <a:bodyPr wrap="square" rtlCol="0">
            <a:spAutoFit/>
          </a:bodyPr>
          <a:lstStyle/>
          <a:p>
            <a:r>
              <a:rPr lang="en-US" sz="600" dirty="0" smtClean="0">
                <a:solidFill>
                  <a:schemeClr val="bg1"/>
                </a:solidFill>
              </a:rPr>
              <a:t>Channel 4</a:t>
            </a:r>
            <a:endParaRPr lang="en-US" sz="600" dirty="0">
              <a:solidFill>
                <a:schemeClr val="bg1"/>
              </a:solidFill>
            </a:endParaRPr>
          </a:p>
        </p:txBody>
      </p:sp>
      <p:sp>
        <p:nvSpPr>
          <p:cNvPr id="24" name="TextBox 23"/>
          <p:cNvSpPr txBox="1"/>
          <p:nvPr/>
        </p:nvSpPr>
        <p:spPr>
          <a:xfrm>
            <a:off x="1676400" y="3636133"/>
            <a:ext cx="2209800" cy="184666"/>
          </a:xfrm>
          <a:prstGeom prst="rect">
            <a:avLst/>
          </a:prstGeom>
          <a:noFill/>
        </p:spPr>
        <p:txBody>
          <a:bodyPr wrap="square" rtlCol="0">
            <a:spAutoFit/>
          </a:bodyPr>
          <a:lstStyle/>
          <a:p>
            <a:r>
              <a:rPr lang="en-US" sz="600" dirty="0" smtClean="0">
                <a:solidFill>
                  <a:schemeClr val="bg1"/>
                </a:solidFill>
              </a:rPr>
              <a:t>Notice Channel 4’s lighting is darker than Channel 3</a:t>
            </a:r>
            <a:endParaRPr lang="en-US" sz="600" dirty="0">
              <a:solidFill>
                <a:schemeClr val="bg1"/>
              </a:solidFill>
            </a:endParaRPr>
          </a:p>
        </p:txBody>
      </p:sp>
      <p:sp>
        <p:nvSpPr>
          <p:cNvPr id="26" name="Content Placeholder 2"/>
          <p:cNvSpPr>
            <a:spLocks noGrp="1"/>
          </p:cNvSpPr>
          <p:nvPr>
            <p:ph idx="4294967295"/>
          </p:nvPr>
        </p:nvSpPr>
        <p:spPr>
          <a:xfrm>
            <a:off x="5105400" y="971550"/>
            <a:ext cx="3886200" cy="2819400"/>
          </a:xfrm>
          <a:prstGeom prst="rect">
            <a:avLst/>
          </a:prstGeom>
        </p:spPr>
        <p:txBody>
          <a:bodyPr>
            <a:noAutofit/>
          </a:bodyPr>
          <a:lstStyle/>
          <a:p>
            <a:pPr marL="285750" lvl="1">
              <a:buClr>
                <a:srgbClr val="CD0920"/>
              </a:buClr>
            </a:pPr>
            <a:r>
              <a:rPr lang="en-US" sz="1400" dirty="0" smtClean="0"/>
              <a:t>For a constant, seamless situational image, choose one of the four reference channels to equalize the lighting conditions across the panorama image.</a:t>
            </a:r>
          </a:p>
          <a:p>
            <a:pPr marL="285750" lvl="1">
              <a:buClr>
                <a:srgbClr val="CD0920"/>
              </a:buClr>
              <a:buFont typeface="Arial" pitchFamily="34" charset="0"/>
              <a:buChar char="•"/>
            </a:pPr>
            <a:r>
              <a:rPr lang="en-US" sz="1400" dirty="0" smtClean="0"/>
              <a:t>Ability to customize white balance for region of interest</a:t>
            </a:r>
            <a:r>
              <a:rPr lang="en-US" sz="1400" dirty="0"/>
              <a:t>.</a:t>
            </a:r>
          </a:p>
        </p:txBody>
      </p:sp>
    </p:spTree>
    <p:extLst>
      <p:ext uri="{BB962C8B-B14F-4D97-AF65-F5344CB8AC3E}">
        <p14:creationId xmlns:p14="http://schemas.microsoft.com/office/powerpoint/2010/main" val="149911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ackground.jpg"/>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76200" y="-23813"/>
            <a:ext cx="9220200" cy="5186363"/>
          </a:xfrm>
          <a:prstGeom prst="rect">
            <a:avLst/>
          </a:prstGeom>
        </p:spPr>
      </p:pic>
      <p:pic>
        <p:nvPicPr>
          <p:cNvPr id="8" name="Picture 7" descr="AVLogo_2014_Long-Red-Line.png"/>
          <p:cNvPicPr>
            <a:picLocks noChangeAspect="1"/>
          </p:cNvPicPr>
          <p:nvPr/>
        </p:nvPicPr>
        <p:blipFill rotWithShape="1">
          <a:blip r:embed="rId10" cstate="screen">
            <a:extLst>
              <a:ext uri="{28A0092B-C50C-407E-A947-70E740481C1C}">
                <a14:useLocalDpi xmlns:a14="http://schemas.microsoft.com/office/drawing/2010/main"/>
              </a:ext>
            </a:extLst>
          </a:blip>
          <a:srcRect l="17494" r="11449"/>
          <a:stretch/>
        </p:blipFill>
        <p:spPr>
          <a:xfrm>
            <a:off x="-381000" y="4153514"/>
            <a:ext cx="9800240" cy="989986"/>
          </a:xfrm>
          <a:prstGeom prst="rect">
            <a:avLst/>
          </a:prstGeom>
        </p:spPr>
      </p:pic>
      <p:sp>
        <p:nvSpPr>
          <p:cNvPr id="7" name="TextBox 6">
            <a:hlinkClick r:id="rId11" action="ppaction://hlinksldjump"/>
          </p:cNvPr>
          <p:cNvSpPr txBox="1">
            <a:spLocks noChangeArrowheads="1"/>
          </p:cNvSpPr>
          <p:nvPr>
            <p:custDataLst>
              <p:tags r:id="rId1"/>
            </p:custDataLst>
          </p:nvPr>
        </p:nvSpPr>
        <p:spPr bwMode="auto">
          <a:xfrm>
            <a:off x="516261" y="255004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Applications </a:t>
            </a:r>
            <a:endParaRPr lang="en-US" dirty="0">
              <a:solidFill>
                <a:schemeClr val="bg1"/>
              </a:solidFill>
            </a:endParaRPr>
          </a:p>
        </p:txBody>
      </p:sp>
      <p:sp>
        <p:nvSpPr>
          <p:cNvPr id="9" name="TextBox 13000">
            <a:hlinkClick r:id="rId12" action="ppaction://hlinksldjump"/>
          </p:cNvPr>
          <p:cNvSpPr txBox="1">
            <a:spLocks noChangeArrowheads="1"/>
          </p:cNvSpPr>
          <p:nvPr>
            <p:custDataLst>
              <p:tags r:id="rId2"/>
            </p:custDataLst>
          </p:nvPr>
        </p:nvSpPr>
        <p:spPr bwMode="auto">
          <a:xfrm>
            <a:off x="516261" y="1044526"/>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pPr>
            <a:r>
              <a:rPr lang="en-US" dirty="0">
                <a:solidFill>
                  <a:schemeClr val="bg1"/>
                </a:solidFill>
              </a:rPr>
              <a:t>Product Introduction</a:t>
            </a:r>
          </a:p>
        </p:txBody>
      </p:sp>
      <p:sp>
        <p:nvSpPr>
          <p:cNvPr id="13" name="TextBox 12">
            <a:hlinkClick r:id="rId13" action="ppaction://hlinksldjump"/>
          </p:cNvPr>
          <p:cNvSpPr txBox="1">
            <a:spLocks noChangeArrowheads="1"/>
          </p:cNvSpPr>
          <p:nvPr>
            <p:custDataLst>
              <p:tags r:id="rId3"/>
            </p:custDataLst>
          </p:nvPr>
        </p:nvSpPr>
        <p:spPr bwMode="auto">
          <a:xfrm>
            <a:off x="513960" y="1544290"/>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Model Comparison</a:t>
            </a:r>
            <a:endParaRPr lang="en-US" dirty="0">
              <a:solidFill>
                <a:schemeClr val="bg1"/>
              </a:solidFill>
            </a:endParaRPr>
          </a:p>
        </p:txBody>
      </p:sp>
      <p:sp>
        <p:nvSpPr>
          <p:cNvPr id="14" name="TextBox 13">
            <a:hlinkClick r:id="rId14" action="ppaction://hlinksldjump"/>
          </p:cNvPr>
          <p:cNvSpPr txBox="1">
            <a:spLocks noChangeArrowheads="1"/>
          </p:cNvSpPr>
          <p:nvPr>
            <p:custDataLst>
              <p:tags r:id="rId4"/>
            </p:custDataLst>
          </p:nvPr>
        </p:nvSpPr>
        <p:spPr bwMode="auto">
          <a:xfrm>
            <a:off x="516261" y="3079749"/>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Installation</a:t>
            </a:r>
            <a:endParaRPr lang="en-US" dirty="0">
              <a:solidFill>
                <a:schemeClr val="bg1"/>
              </a:solidFill>
            </a:endParaRPr>
          </a:p>
        </p:txBody>
      </p:sp>
      <p:sp>
        <p:nvSpPr>
          <p:cNvPr id="15" name="TextBox 14">
            <a:hlinkClick r:id="rId15" action="ppaction://hlinksldjump"/>
          </p:cNvPr>
          <p:cNvSpPr txBox="1">
            <a:spLocks noChangeArrowheads="1"/>
          </p:cNvSpPr>
          <p:nvPr>
            <p:custDataLst>
              <p:tags r:id="rId5"/>
            </p:custDataLst>
          </p:nvPr>
        </p:nvSpPr>
        <p:spPr bwMode="auto">
          <a:xfrm>
            <a:off x="516261" y="3583805"/>
            <a:ext cx="3065140" cy="432048"/>
          </a:xfrm>
          <a:prstGeom prst="rect">
            <a:avLst/>
          </a:prstGeom>
          <a:solidFill>
            <a:srgbClr val="CD0920"/>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Ordering Information</a:t>
            </a:r>
            <a:endParaRPr lang="en-US" dirty="0">
              <a:solidFill>
                <a:schemeClr val="bg1"/>
              </a:solidFill>
            </a:endParaRPr>
          </a:p>
        </p:txBody>
      </p:sp>
      <p:sp>
        <p:nvSpPr>
          <p:cNvPr id="16" name="TextBox 15">
            <a:hlinkClick r:id="rId14" action="ppaction://hlinksldjump"/>
          </p:cNvPr>
          <p:cNvSpPr txBox="1">
            <a:spLocks noChangeArrowheads="1"/>
          </p:cNvSpPr>
          <p:nvPr>
            <p:custDataLst>
              <p:tags r:id="rId6"/>
            </p:custDataLst>
          </p:nvPr>
        </p:nvSpPr>
        <p:spPr bwMode="auto">
          <a:xfrm>
            <a:off x="516260" y="2049314"/>
            <a:ext cx="3065140" cy="432048"/>
          </a:xfrm>
          <a:prstGeom prst="rect">
            <a:avLst/>
          </a:prstGeom>
          <a:solidFill>
            <a:srgbClr val="D9D9D9"/>
          </a:solidFill>
          <a:ln w="9525">
            <a:noFill/>
            <a:miter lim="800000"/>
            <a:headEnd/>
            <a:tailEnd/>
          </a:ln>
        </p:spPr>
        <p:txBody>
          <a:bodyPr wrap="none" lIns="179938" tIns="0" rIns="0" bIns="0" anchor="ctr"/>
          <a:lstStyle/>
          <a:p>
            <a:pPr eaLnBrk="0" hangingPunct="0">
              <a:spcBef>
                <a:spcPts val="1200"/>
              </a:spcBef>
              <a:buClr>
                <a:srgbClr val="153B63"/>
              </a:buClr>
              <a:buSzPct val="65000"/>
              <a:defRPr/>
            </a:pPr>
            <a:r>
              <a:rPr lang="en-US" dirty="0" smtClean="0">
                <a:solidFill>
                  <a:schemeClr val="bg1"/>
                </a:solidFill>
              </a:rPr>
              <a:t>Product Features</a:t>
            </a:r>
            <a:endParaRPr lang="en-US" dirty="0">
              <a:solidFill>
                <a:schemeClr val="bg1"/>
              </a:solidFill>
            </a:endParaRPr>
          </a:p>
        </p:txBody>
      </p:sp>
      <p:grpSp>
        <p:nvGrpSpPr>
          <p:cNvPr id="2" name="Group 1"/>
          <p:cNvGrpSpPr/>
          <p:nvPr/>
        </p:nvGrpSpPr>
        <p:grpSpPr>
          <a:xfrm>
            <a:off x="4953000" y="532869"/>
            <a:ext cx="2895600" cy="2896132"/>
            <a:chOff x="4953000" y="532869"/>
            <a:chExt cx="2895600" cy="2896132"/>
          </a:xfrm>
        </p:grpSpPr>
        <p:pic>
          <p:nvPicPr>
            <p:cNvPr id="18" name="Picture 17" descr="Gen5_logo.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80348" y="3181350"/>
              <a:ext cx="568252" cy="228600"/>
            </a:xfrm>
            <a:prstGeom prst="rect">
              <a:avLst/>
            </a:prstGeom>
          </p:spPr>
        </p:pic>
        <p:pic>
          <p:nvPicPr>
            <p:cNvPr id="19" name="Picture 18"/>
            <p:cNvPicPr>
              <a:picLocks noChangeAspect="1"/>
            </p:cNvPicPr>
            <p:nvPr/>
          </p:nvPicPr>
          <p:blipFill>
            <a:blip r:embed="rId17"/>
            <a:stretch>
              <a:fillRect/>
            </a:stretch>
          </p:blipFill>
          <p:spPr>
            <a:xfrm>
              <a:off x="4953000" y="532869"/>
              <a:ext cx="2743200" cy="2896132"/>
            </a:xfrm>
            <a:prstGeom prst="rect">
              <a:avLst/>
            </a:prstGeom>
          </p:spPr>
        </p:pic>
      </p:grpSp>
    </p:spTree>
    <p:extLst>
      <p:ext uri="{BB962C8B-B14F-4D97-AF65-F5344CB8AC3E}">
        <p14:creationId xmlns:p14="http://schemas.microsoft.com/office/powerpoint/2010/main" val="27873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52400" y="114300"/>
            <a:ext cx="7543800" cy="5143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b="1" spc="-60" dirty="0" err="1" smtClean="0">
                <a:solidFill>
                  <a:srgbClr val="ED1C24"/>
                </a:solidFill>
                <a:cs typeface="Arial"/>
              </a:rPr>
              <a:t>Surround</a:t>
            </a:r>
            <a:r>
              <a:rPr lang="en-US" spc="-60" dirty="0" err="1" smtClean="0">
                <a:cs typeface="Arial"/>
              </a:rPr>
              <a:t>Video</a:t>
            </a:r>
            <a:r>
              <a:rPr lang="en-US" sz="1200" spc="-60" baseline="70000" dirty="0">
                <a:cs typeface="Arial"/>
              </a:rPr>
              <a:t>®</a:t>
            </a:r>
            <a:r>
              <a:rPr lang="en-US" sz="1000" spc="-60" dirty="0">
                <a:cs typeface="Arial"/>
              </a:rPr>
              <a:t> </a:t>
            </a:r>
            <a:r>
              <a:rPr lang="en-US" spc="-60" baseline="30000" dirty="0">
                <a:cs typeface="Arial"/>
              </a:rPr>
              <a:t> </a:t>
            </a:r>
            <a:r>
              <a:rPr lang="en-US" spc="-60" dirty="0">
                <a:cs typeface="Arial"/>
              </a:rPr>
              <a:t>G5 </a:t>
            </a:r>
            <a:r>
              <a:rPr lang="en-US" dirty="0" smtClean="0">
                <a:solidFill>
                  <a:schemeClr val="tx1">
                    <a:lumMod val="75000"/>
                    <a:lumOff val="25000"/>
                  </a:schemeClr>
                </a:solidFill>
              </a:rPr>
              <a:t>Ordering Information</a:t>
            </a:r>
            <a:endParaRPr lang="en-US" dirty="0">
              <a:solidFill>
                <a:schemeClr val="tx1">
                  <a:lumMod val="75000"/>
                  <a:lumOff val="25000"/>
                </a:schemeClr>
              </a:solidFill>
            </a:endParaRPr>
          </a:p>
        </p:txBody>
      </p:sp>
      <p:sp>
        <p:nvSpPr>
          <p:cNvPr id="5" name="Rectangle 4"/>
          <p:cNvSpPr/>
          <p:nvPr/>
        </p:nvSpPr>
        <p:spPr>
          <a:xfrm>
            <a:off x="241300" y="819150"/>
            <a:ext cx="34925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Camera Model Availability</a:t>
            </a:r>
            <a:endParaRPr lang="en-US" sz="1050" dirty="0">
              <a:solidFill>
                <a:schemeClr val="tx1">
                  <a:lumMod val="85000"/>
                  <a:lumOff val="15000"/>
                </a:schemeClr>
              </a:solidFill>
            </a:endParaRPr>
          </a:p>
        </p:txBody>
      </p:sp>
      <p:sp>
        <p:nvSpPr>
          <p:cNvPr id="11" name="Rounded Rectangle 10"/>
          <p:cNvSpPr/>
          <p:nvPr/>
        </p:nvSpPr>
        <p:spPr>
          <a:xfrm>
            <a:off x="4635500" y="1047750"/>
            <a:ext cx="3213100" cy="16764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2" name="Rounded Rectangle 11"/>
          <p:cNvSpPr/>
          <p:nvPr/>
        </p:nvSpPr>
        <p:spPr>
          <a:xfrm>
            <a:off x="381000" y="1047750"/>
            <a:ext cx="3962400" cy="327660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4" name="Rectangle 23"/>
          <p:cNvSpPr/>
          <p:nvPr/>
        </p:nvSpPr>
        <p:spPr>
          <a:xfrm>
            <a:off x="4572000" y="819150"/>
            <a:ext cx="34925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Mounting Accessories</a:t>
            </a:r>
            <a:endParaRPr lang="en-US" sz="1050" dirty="0">
              <a:solidFill>
                <a:schemeClr val="tx1">
                  <a:lumMod val="85000"/>
                  <a:lumOff val="15000"/>
                </a:schemeClr>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000" y="4095750"/>
            <a:ext cx="838200" cy="150574"/>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4285035804"/>
              </p:ext>
            </p:extLst>
          </p:nvPr>
        </p:nvGraphicFramePr>
        <p:xfrm>
          <a:off x="457200" y="2190750"/>
          <a:ext cx="6553200" cy="1930400"/>
        </p:xfrm>
        <a:graphic>
          <a:graphicData uri="http://schemas.openxmlformats.org/presentationml/2006/ole">
            <mc:AlternateContent xmlns:mc="http://schemas.openxmlformats.org/markup-compatibility/2006">
              <mc:Choice xmlns:v="urn:schemas-microsoft-com:vml" Requires="v">
                <p:oleObj spid="_x0000_s2054" name="Document" r:id="rId6" imgW="6553200" imgH="1930400" progId="Word.Document.12">
                  <p:embed/>
                </p:oleObj>
              </mc:Choice>
              <mc:Fallback>
                <p:oleObj name="Document" r:id="rId6" imgW="6553200" imgH="1930400" progId="Word.Document.12">
                  <p:embed/>
                  <p:pic>
                    <p:nvPicPr>
                      <p:cNvPr id="0" name=""/>
                      <p:cNvPicPr/>
                      <p:nvPr/>
                    </p:nvPicPr>
                    <p:blipFill>
                      <a:blip r:embed="rId7"/>
                      <a:stretch>
                        <a:fillRect/>
                      </a:stretch>
                    </p:blipFill>
                    <p:spPr>
                      <a:xfrm>
                        <a:off x="457200" y="2190750"/>
                        <a:ext cx="6553200" cy="1930400"/>
                      </a:xfrm>
                      <a:prstGeom prst="rect">
                        <a:avLst/>
                      </a:prstGeom>
                    </p:spPr>
                  </p:pic>
                </p:oleObj>
              </mc:Fallback>
            </mc:AlternateContent>
          </a:graphicData>
        </a:graphic>
      </p:graphicFrame>
      <p:grpSp>
        <p:nvGrpSpPr>
          <p:cNvPr id="3" name="Group 2"/>
          <p:cNvGrpSpPr/>
          <p:nvPr/>
        </p:nvGrpSpPr>
        <p:grpSpPr>
          <a:xfrm>
            <a:off x="485740" y="1123950"/>
            <a:ext cx="3819127" cy="918689"/>
            <a:chOff x="485740" y="1123950"/>
            <a:chExt cx="3819127" cy="918689"/>
          </a:xfrm>
        </p:grpSpPr>
        <p:pic>
          <p:nvPicPr>
            <p:cNvPr id="4" name="Picture 3"/>
            <p:cNvPicPr>
              <a:picLocks noChangeAspect="1"/>
            </p:cNvPicPr>
            <p:nvPr/>
          </p:nvPicPr>
          <p:blipFill>
            <a:blip r:embed="rId8"/>
            <a:stretch>
              <a:fillRect/>
            </a:stretch>
          </p:blipFill>
          <p:spPr>
            <a:xfrm>
              <a:off x="952067" y="1123950"/>
              <a:ext cx="3352800" cy="911360"/>
            </a:xfrm>
            <a:prstGeom prst="rect">
              <a:avLst/>
            </a:prstGeom>
          </p:spPr>
        </p:pic>
        <p:sp>
          <p:nvSpPr>
            <p:cNvPr id="15" name="TextBox 14"/>
            <p:cNvSpPr txBox="1"/>
            <p:nvPr/>
          </p:nvSpPr>
          <p:spPr>
            <a:xfrm>
              <a:off x="485740" y="1319160"/>
              <a:ext cx="1371600" cy="200055"/>
            </a:xfrm>
            <a:prstGeom prst="rect">
              <a:avLst/>
            </a:prstGeom>
            <a:noFill/>
          </p:spPr>
          <p:txBody>
            <a:bodyPr wrap="square" rtlCol="0">
              <a:spAutoFit/>
            </a:bodyPr>
            <a:lstStyle/>
            <a:p>
              <a:r>
                <a:rPr lang="en-US" sz="700" b="1" dirty="0" smtClean="0">
                  <a:solidFill>
                    <a:srgbClr val="CD0920"/>
                  </a:solidFill>
                </a:rPr>
                <a:t>In-Stock</a:t>
              </a:r>
              <a:endParaRPr lang="en-US" sz="700" b="1" dirty="0">
                <a:solidFill>
                  <a:srgbClr val="CD0920"/>
                </a:solidFill>
              </a:endParaRPr>
            </a:p>
          </p:txBody>
        </p:sp>
        <p:sp>
          <p:nvSpPr>
            <p:cNvPr id="16" name="TextBox 15"/>
            <p:cNvSpPr txBox="1"/>
            <p:nvPr/>
          </p:nvSpPr>
          <p:spPr>
            <a:xfrm>
              <a:off x="533400" y="1478695"/>
              <a:ext cx="1371600" cy="200055"/>
            </a:xfrm>
            <a:prstGeom prst="rect">
              <a:avLst/>
            </a:prstGeom>
            <a:noFill/>
          </p:spPr>
          <p:txBody>
            <a:bodyPr wrap="square" rtlCol="0">
              <a:spAutoFit/>
            </a:bodyPr>
            <a:lstStyle/>
            <a:p>
              <a:r>
                <a:rPr lang="en-US" sz="700" b="1" dirty="0" smtClean="0">
                  <a:solidFill>
                    <a:srgbClr val="CD0920"/>
                  </a:solidFill>
                </a:rPr>
                <a:t>9/15/15</a:t>
              </a:r>
              <a:endParaRPr lang="en-US" sz="700" b="1" dirty="0">
                <a:solidFill>
                  <a:srgbClr val="CD0920"/>
                </a:solidFill>
              </a:endParaRPr>
            </a:p>
          </p:txBody>
        </p:sp>
        <p:sp>
          <p:nvSpPr>
            <p:cNvPr id="17" name="TextBox 16"/>
            <p:cNvSpPr txBox="1"/>
            <p:nvPr/>
          </p:nvSpPr>
          <p:spPr>
            <a:xfrm>
              <a:off x="533400" y="1664207"/>
              <a:ext cx="1371600" cy="200055"/>
            </a:xfrm>
            <a:prstGeom prst="rect">
              <a:avLst/>
            </a:prstGeom>
            <a:noFill/>
          </p:spPr>
          <p:txBody>
            <a:bodyPr wrap="square" rtlCol="0">
              <a:spAutoFit/>
            </a:bodyPr>
            <a:lstStyle/>
            <a:p>
              <a:r>
                <a:rPr lang="en-US" sz="700" b="1" dirty="0" smtClean="0">
                  <a:solidFill>
                    <a:srgbClr val="CD0920"/>
                  </a:solidFill>
                </a:rPr>
                <a:t>9/15/15</a:t>
              </a:r>
              <a:endParaRPr lang="en-US" sz="700" b="1" dirty="0">
                <a:solidFill>
                  <a:srgbClr val="CD0920"/>
                </a:solidFill>
              </a:endParaRPr>
            </a:p>
          </p:txBody>
        </p:sp>
        <p:sp>
          <p:nvSpPr>
            <p:cNvPr id="18" name="TextBox 17"/>
            <p:cNvSpPr txBox="1"/>
            <p:nvPr/>
          </p:nvSpPr>
          <p:spPr>
            <a:xfrm>
              <a:off x="533400" y="1842584"/>
              <a:ext cx="1371600" cy="200055"/>
            </a:xfrm>
            <a:prstGeom prst="rect">
              <a:avLst/>
            </a:prstGeom>
            <a:noFill/>
          </p:spPr>
          <p:txBody>
            <a:bodyPr wrap="square" rtlCol="0">
              <a:spAutoFit/>
            </a:bodyPr>
            <a:lstStyle/>
            <a:p>
              <a:r>
                <a:rPr lang="en-US" sz="700" b="1" dirty="0" smtClean="0">
                  <a:solidFill>
                    <a:srgbClr val="CD0920"/>
                  </a:solidFill>
                </a:rPr>
                <a:t>9/15/15</a:t>
              </a:r>
              <a:endParaRPr lang="en-US" sz="700" b="1" dirty="0">
                <a:solidFill>
                  <a:srgbClr val="CD0920"/>
                </a:solidFill>
              </a:endParaRPr>
            </a:p>
          </p:txBody>
        </p:sp>
      </p:grpSp>
      <p:pic>
        <p:nvPicPr>
          <p:cNvPr id="6" name="Picture 5"/>
          <p:cNvPicPr>
            <a:picLocks noChangeAspect="1"/>
          </p:cNvPicPr>
          <p:nvPr/>
        </p:nvPicPr>
        <p:blipFill>
          <a:blip r:embed="rId9"/>
          <a:stretch>
            <a:fillRect/>
          </a:stretch>
        </p:blipFill>
        <p:spPr>
          <a:xfrm>
            <a:off x="4724400" y="1123950"/>
            <a:ext cx="2824974" cy="1447800"/>
          </a:xfrm>
          <a:prstGeom prst="rect">
            <a:avLst/>
          </a:prstGeom>
        </p:spPr>
      </p:pic>
    </p:spTree>
    <p:extLst>
      <p:ext uri="{BB962C8B-B14F-4D97-AF65-F5344CB8AC3E}">
        <p14:creationId xmlns:p14="http://schemas.microsoft.com/office/powerpoint/2010/main" val="13937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52400" y="114300"/>
            <a:ext cx="7543800" cy="5143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b="1" spc="-60" dirty="0" err="1" smtClean="0">
                <a:solidFill>
                  <a:srgbClr val="ED1C24"/>
                </a:solidFill>
                <a:cs typeface="Arial"/>
              </a:rPr>
              <a:t>Surround</a:t>
            </a:r>
            <a:r>
              <a:rPr lang="en-US" spc="-60" dirty="0" err="1" smtClean="0">
                <a:cs typeface="Arial"/>
              </a:rPr>
              <a:t>Video</a:t>
            </a:r>
            <a:r>
              <a:rPr lang="en-US" sz="1200" spc="-60" baseline="70000" dirty="0">
                <a:cs typeface="Arial"/>
              </a:rPr>
              <a:t>®</a:t>
            </a:r>
            <a:r>
              <a:rPr lang="en-US" sz="1000" spc="-60" dirty="0">
                <a:cs typeface="Arial"/>
              </a:rPr>
              <a:t> </a:t>
            </a:r>
            <a:r>
              <a:rPr lang="en-US" spc="-60" baseline="30000" dirty="0">
                <a:cs typeface="Arial"/>
              </a:rPr>
              <a:t> </a:t>
            </a:r>
            <a:r>
              <a:rPr lang="en-US" spc="-60" dirty="0">
                <a:cs typeface="Arial"/>
              </a:rPr>
              <a:t>G5 </a:t>
            </a:r>
            <a:r>
              <a:rPr lang="en-US" dirty="0" smtClean="0">
                <a:solidFill>
                  <a:schemeClr val="tx1">
                    <a:lumMod val="75000"/>
                    <a:lumOff val="25000"/>
                  </a:schemeClr>
                </a:solidFill>
              </a:rPr>
              <a:t>Marketing </a:t>
            </a:r>
            <a:r>
              <a:rPr lang="en-US" dirty="0">
                <a:solidFill>
                  <a:schemeClr val="tx1">
                    <a:lumMod val="75000"/>
                    <a:lumOff val="25000"/>
                  </a:schemeClr>
                </a:solidFill>
              </a:rPr>
              <a:t>Collateral</a:t>
            </a:r>
          </a:p>
        </p:txBody>
      </p:sp>
      <p:sp>
        <p:nvSpPr>
          <p:cNvPr id="11" name="Rounded Rectangle 10"/>
          <p:cNvSpPr/>
          <p:nvPr/>
        </p:nvSpPr>
        <p:spPr>
          <a:xfrm>
            <a:off x="4178300" y="895349"/>
            <a:ext cx="4660900" cy="3810001"/>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2" name="Rounded Rectangle 11"/>
          <p:cNvSpPr/>
          <p:nvPr/>
        </p:nvSpPr>
        <p:spPr>
          <a:xfrm>
            <a:off x="457200" y="895350"/>
            <a:ext cx="3429000" cy="1896035"/>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4" name="Rectangle 23"/>
          <p:cNvSpPr/>
          <p:nvPr/>
        </p:nvSpPr>
        <p:spPr>
          <a:xfrm>
            <a:off x="4114800" y="666750"/>
            <a:ext cx="34925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Web</a:t>
            </a:r>
            <a:endParaRPr lang="en-US" sz="1050" dirty="0">
              <a:solidFill>
                <a:schemeClr val="tx1">
                  <a:lumMod val="85000"/>
                  <a:lumOff val="15000"/>
                </a:schemeClr>
              </a:solidFill>
            </a:endParaRPr>
          </a:p>
        </p:txBody>
      </p:sp>
      <p:sp>
        <p:nvSpPr>
          <p:cNvPr id="14" name="Content Placeholder 2"/>
          <p:cNvSpPr txBox="1">
            <a:spLocks/>
          </p:cNvSpPr>
          <p:nvPr/>
        </p:nvSpPr>
        <p:spPr>
          <a:xfrm>
            <a:off x="4191000" y="916755"/>
            <a:ext cx="3962400" cy="17526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sz="1100" b="1" dirty="0" smtClean="0"/>
              <a:t>Home Page Banner Advertisement</a:t>
            </a:r>
          </a:p>
          <a:p>
            <a:pPr>
              <a:lnSpc>
                <a:spcPct val="110000"/>
              </a:lnSpc>
            </a:pPr>
            <a:r>
              <a:rPr lang="en-US" sz="1100" b="1" dirty="0" smtClean="0"/>
              <a:t>New </a:t>
            </a:r>
            <a:r>
              <a:rPr lang="en-US" sz="1100" b="1" dirty="0"/>
              <a:t>Product Category Added</a:t>
            </a:r>
          </a:p>
          <a:p>
            <a:pPr lvl="1">
              <a:lnSpc>
                <a:spcPct val="110000"/>
              </a:lnSpc>
            </a:pPr>
            <a:r>
              <a:rPr lang="en-US" sz="1000" dirty="0" smtClean="0"/>
              <a:t>Datasheet</a:t>
            </a:r>
          </a:p>
          <a:p>
            <a:pPr lvl="1">
              <a:lnSpc>
                <a:spcPct val="110000"/>
              </a:lnSpc>
            </a:pPr>
            <a:r>
              <a:rPr lang="en-US" sz="1000" dirty="0" smtClean="0"/>
              <a:t>Installation Manual</a:t>
            </a:r>
          </a:p>
          <a:p>
            <a:pPr lvl="1">
              <a:lnSpc>
                <a:spcPct val="110000"/>
              </a:lnSpc>
            </a:pPr>
            <a:r>
              <a:rPr lang="en-US" sz="1000" dirty="0" smtClean="0"/>
              <a:t>CAD Drawings</a:t>
            </a:r>
          </a:p>
          <a:p>
            <a:pPr lvl="1">
              <a:lnSpc>
                <a:spcPct val="110000"/>
              </a:lnSpc>
            </a:pPr>
            <a:r>
              <a:rPr lang="en-US" sz="1000" dirty="0" smtClean="0"/>
              <a:t>A&amp;E Specs</a:t>
            </a:r>
          </a:p>
          <a:p>
            <a:pPr lvl="1">
              <a:lnSpc>
                <a:spcPct val="110000"/>
              </a:lnSpc>
            </a:pPr>
            <a:r>
              <a:rPr lang="en-US" sz="1000" dirty="0" smtClean="0"/>
              <a:t>Product Brochure</a:t>
            </a:r>
          </a:p>
          <a:p>
            <a:pPr lvl="1">
              <a:lnSpc>
                <a:spcPct val="110000"/>
              </a:lnSpc>
            </a:pPr>
            <a:r>
              <a:rPr lang="en-US" sz="1000" dirty="0" smtClean="0"/>
              <a:t>Product Series Matrix</a:t>
            </a:r>
          </a:p>
          <a:p>
            <a:pPr>
              <a:lnSpc>
                <a:spcPct val="110000"/>
              </a:lnSpc>
            </a:pPr>
            <a:r>
              <a:rPr lang="en-US" sz="1100" b="1" dirty="0" smtClean="0"/>
              <a:t>Product Video</a:t>
            </a:r>
          </a:p>
          <a:p>
            <a:pPr>
              <a:lnSpc>
                <a:spcPct val="110000"/>
              </a:lnSpc>
            </a:pPr>
            <a:r>
              <a:rPr lang="en-US" sz="1100" b="1" dirty="0" smtClean="0"/>
              <a:t>Product Selector Updates</a:t>
            </a:r>
          </a:p>
          <a:p>
            <a:pPr>
              <a:lnSpc>
                <a:spcPct val="110000"/>
              </a:lnSpc>
            </a:pPr>
            <a:r>
              <a:rPr lang="en-US" sz="1100" b="1" dirty="0" smtClean="0"/>
              <a:t>Banner Affiliate Ads</a:t>
            </a:r>
          </a:p>
          <a:p>
            <a:pPr>
              <a:lnSpc>
                <a:spcPct val="110000"/>
              </a:lnSpc>
            </a:pPr>
            <a:r>
              <a:rPr lang="en-US" sz="1100" b="1" dirty="0" smtClean="0"/>
              <a:t>Social Media Posts</a:t>
            </a:r>
          </a:p>
          <a:p>
            <a:pPr>
              <a:lnSpc>
                <a:spcPct val="110000"/>
              </a:lnSpc>
            </a:pPr>
            <a:r>
              <a:rPr lang="en-US" sz="1100" b="1" dirty="0" err="1" smtClean="0">
                <a:solidFill>
                  <a:srgbClr val="ED1C24"/>
                </a:solidFill>
              </a:rPr>
              <a:t>Surround</a:t>
            </a:r>
            <a:r>
              <a:rPr lang="en-US" sz="1100" b="1" dirty="0" err="1" smtClean="0"/>
              <a:t>Video</a:t>
            </a:r>
            <a:r>
              <a:rPr lang="en-US" sz="1100" spc="-60" baseline="70000" dirty="0">
                <a:cs typeface="Arial"/>
              </a:rPr>
              <a:t>®</a:t>
            </a:r>
            <a:r>
              <a:rPr lang="en-US" sz="1100" b="1" dirty="0" smtClean="0"/>
              <a:t> Series Microsite</a:t>
            </a:r>
          </a:p>
        </p:txBody>
      </p:sp>
      <p:sp>
        <p:nvSpPr>
          <p:cNvPr id="17" name="Rectangle 16"/>
          <p:cNvSpPr/>
          <p:nvPr/>
        </p:nvSpPr>
        <p:spPr>
          <a:xfrm>
            <a:off x="304800" y="666750"/>
            <a:ext cx="3492500" cy="226985"/>
          </a:xfrm>
          <a:prstGeom prst="rect">
            <a:avLst/>
          </a:prstGeom>
        </p:spPr>
        <p:txBody>
          <a:bodyPr wrap="square">
            <a:spAutoFit/>
          </a:bodyPr>
          <a:lstStyle/>
          <a:p>
            <a:pPr marL="114300" indent="0">
              <a:lnSpc>
                <a:spcPct val="80000"/>
              </a:lnSpc>
              <a:buNone/>
            </a:pPr>
            <a:r>
              <a:rPr lang="en-US" sz="1050" b="1" dirty="0" smtClean="0">
                <a:solidFill>
                  <a:schemeClr val="tx1">
                    <a:lumMod val="85000"/>
                    <a:lumOff val="15000"/>
                  </a:schemeClr>
                </a:solidFill>
              </a:rPr>
              <a:t>Marketing Collateral</a:t>
            </a:r>
            <a:endParaRPr lang="en-US" sz="1050" dirty="0">
              <a:solidFill>
                <a:schemeClr val="tx1">
                  <a:lumMod val="85000"/>
                  <a:lumOff val="15000"/>
                </a:schemeClr>
              </a:solidFill>
            </a:endParaRPr>
          </a:p>
        </p:txBody>
      </p:sp>
      <p:sp>
        <p:nvSpPr>
          <p:cNvPr id="25" name="Content Placeholder 2"/>
          <p:cNvSpPr txBox="1">
            <a:spLocks/>
          </p:cNvSpPr>
          <p:nvPr/>
        </p:nvSpPr>
        <p:spPr>
          <a:xfrm>
            <a:off x="457200" y="895350"/>
            <a:ext cx="3962400" cy="1752600"/>
          </a:xfrm>
          <a:prstGeom prst="rect">
            <a:avLst/>
          </a:prstGeom>
        </p:spPr>
        <p:txBody>
          <a:bodyPr vert="horz" lIns="91440" tIns="45720" rIns="91440" bIns="45720" rtlCol="0">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sz="1100" b="1" dirty="0" smtClean="0"/>
              <a:t>Press Release</a:t>
            </a:r>
          </a:p>
          <a:p>
            <a:pPr>
              <a:lnSpc>
                <a:spcPct val="110000"/>
              </a:lnSpc>
            </a:pPr>
            <a:r>
              <a:rPr lang="en-US" sz="1100" b="1" dirty="0" smtClean="0"/>
              <a:t>Marketing Memo</a:t>
            </a:r>
          </a:p>
          <a:p>
            <a:pPr>
              <a:lnSpc>
                <a:spcPct val="110000"/>
              </a:lnSpc>
            </a:pPr>
            <a:r>
              <a:rPr lang="en-US" sz="1100" b="1" dirty="0" smtClean="0"/>
              <a:t>Customer Product .</a:t>
            </a:r>
            <a:r>
              <a:rPr lang="en-US" sz="1100" b="1" dirty="0" err="1" smtClean="0"/>
              <a:t>ppt</a:t>
            </a:r>
            <a:r>
              <a:rPr lang="en-US" sz="1100" b="1" dirty="0" smtClean="0"/>
              <a:t> Presentation</a:t>
            </a:r>
          </a:p>
          <a:p>
            <a:pPr>
              <a:lnSpc>
                <a:spcPct val="110000"/>
              </a:lnSpc>
            </a:pPr>
            <a:r>
              <a:rPr lang="en-US" sz="1100" b="1" dirty="0" smtClean="0"/>
              <a:t>Newsletter Announcement</a:t>
            </a:r>
          </a:p>
          <a:p>
            <a:pPr>
              <a:lnSpc>
                <a:spcPct val="110000"/>
              </a:lnSpc>
            </a:pPr>
            <a:r>
              <a:rPr lang="en-US" sz="1100" b="1" dirty="0" smtClean="0"/>
              <a:t>Customer Webinar</a:t>
            </a:r>
          </a:p>
          <a:p>
            <a:pPr>
              <a:lnSpc>
                <a:spcPct val="110000"/>
              </a:lnSpc>
            </a:pPr>
            <a:r>
              <a:rPr lang="en-US" sz="1100" b="1" dirty="0" smtClean="0"/>
              <a:t>Rep Banner</a:t>
            </a:r>
          </a:p>
          <a:p>
            <a:pPr>
              <a:lnSpc>
                <a:spcPct val="110000"/>
              </a:lnSpc>
            </a:pPr>
            <a:r>
              <a:rPr lang="en-US" sz="1100" b="1" dirty="0" smtClean="0"/>
              <a:t>Line Card </a:t>
            </a:r>
            <a:r>
              <a:rPr lang="en-US" sz="1100" dirty="0" smtClean="0"/>
              <a:t>-</a:t>
            </a:r>
            <a:r>
              <a:rPr lang="en-US" sz="1100" b="1" dirty="0" smtClean="0"/>
              <a:t> </a:t>
            </a:r>
            <a:r>
              <a:rPr lang="en-US" sz="1100" dirty="0" smtClean="0"/>
              <a:t>Updated</a:t>
            </a:r>
          </a:p>
          <a:p>
            <a:pPr>
              <a:lnSpc>
                <a:spcPct val="110000"/>
              </a:lnSpc>
            </a:pPr>
            <a:r>
              <a:rPr lang="en-US" sz="1100" b="1" dirty="0" smtClean="0"/>
              <a:t>Price List Availability July 2015</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61357">
            <a:off x="7521001" y="1011020"/>
            <a:ext cx="1094410" cy="14478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44596">
            <a:off x="6779803" y="1328696"/>
            <a:ext cx="1091777" cy="14945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7000" y="2114550"/>
            <a:ext cx="1573996" cy="1047750"/>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9000" y="2343150"/>
            <a:ext cx="1451323" cy="16098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3701580"/>
            <a:ext cx="2286000" cy="851370"/>
          </a:xfrm>
          <a:prstGeom prst="rect">
            <a:avLst/>
          </a:prstGeom>
        </p:spPr>
      </p:pic>
    </p:spTree>
    <p:extLst>
      <p:ext uri="{BB962C8B-B14F-4D97-AF65-F5344CB8AC3E}">
        <p14:creationId xmlns:p14="http://schemas.microsoft.com/office/powerpoint/2010/main" val="57990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Assistance Center (TAC) Progress</a:t>
            </a:r>
            <a:endParaRPr lang="en-US" dirty="0"/>
          </a:p>
        </p:txBody>
      </p:sp>
      <p:sp>
        <p:nvSpPr>
          <p:cNvPr id="3" name="Content Placeholder 2"/>
          <p:cNvSpPr>
            <a:spLocks noGrp="1"/>
          </p:cNvSpPr>
          <p:nvPr>
            <p:ph idx="4294967295"/>
          </p:nvPr>
        </p:nvSpPr>
        <p:spPr>
          <a:xfrm>
            <a:off x="228600" y="742950"/>
            <a:ext cx="8686800" cy="4191000"/>
          </a:xfrm>
          <a:prstGeom prst="rect">
            <a:avLst/>
          </a:prstGeom>
        </p:spPr>
        <p:txBody>
          <a:bodyPr/>
          <a:lstStyle/>
          <a:p>
            <a:r>
              <a:rPr lang="en-US" dirty="0" smtClean="0"/>
              <a:t>Call Answer rates for July</a:t>
            </a:r>
          </a:p>
          <a:p>
            <a:pPr lvl="1"/>
            <a:r>
              <a:rPr lang="en-US" dirty="0" smtClean="0"/>
              <a:t>90% in 60 Seconds</a:t>
            </a:r>
          </a:p>
          <a:p>
            <a:pPr lvl="1"/>
            <a:r>
              <a:rPr lang="en-US" dirty="0" smtClean="0"/>
              <a:t>95% in 120 </a:t>
            </a:r>
          </a:p>
          <a:p>
            <a:pPr lvl="1"/>
            <a:r>
              <a:rPr lang="en-US" dirty="0" smtClean="0"/>
              <a:t>2 voicemails per day on average, and they are returned within 2 hours</a:t>
            </a:r>
          </a:p>
          <a:p>
            <a:pPr lvl="1"/>
            <a:endParaRPr lang="en-US" dirty="0"/>
          </a:p>
          <a:p>
            <a:r>
              <a:rPr lang="en-US" dirty="0" smtClean="0"/>
              <a:t>RMA fulfillment/ turnaround time </a:t>
            </a:r>
          </a:p>
          <a:p>
            <a:pPr lvl="1"/>
            <a:r>
              <a:rPr lang="en-US" dirty="0" smtClean="0"/>
              <a:t>24 hour turnaround for Advance RMA shipments.  Very, very few exceptions. </a:t>
            </a:r>
          </a:p>
          <a:p>
            <a:pPr lvl="1"/>
            <a:r>
              <a:rPr lang="en-US" dirty="0" smtClean="0"/>
              <a:t>Only 11 outstanding RMA units that are on hold due to questions on out-of-warranty repairs</a:t>
            </a:r>
          </a:p>
          <a:p>
            <a:pPr lvl="1"/>
            <a:r>
              <a:rPr lang="en-US" dirty="0" smtClean="0"/>
              <a:t>New RMA process will take this down to about zero very soon</a:t>
            </a:r>
          </a:p>
          <a:p>
            <a:pPr lvl="1"/>
            <a:endParaRPr lang="en-US" dirty="0"/>
          </a:p>
          <a:p>
            <a:r>
              <a:rPr lang="en-US" dirty="0" smtClean="0"/>
              <a:t>We take customer service personally.</a:t>
            </a:r>
            <a:endParaRPr lang="en-US" dirty="0"/>
          </a:p>
        </p:txBody>
      </p:sp>
    </p:spTree>
    <p:extLst>
      <p:ext uri="{BB962C8B-B14F-4D97-AF65-F5344CB8AC3E}">
        <p14:creationId xmlns:p14="http://schemas.microsoft.com/office/powerpoint/2010/main" val="105897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1068" y="1153391"/>
            <a:ext cx="2343150" cy="1757363"/>
          </a:xfrm>
          <a:prstGeom prst="rect">
            <a:avLst/>
          </a:prstGeom>
        </p:spPr>
      </p:pic>
      <p:sp>
        <p:nvSpPr>
          <p:cNvPr id="9" name="TextBox 8"/>
          <p:cNvSpPr txBox="1"/>
          <p:nvPr/>
        </p:nvSpPr>
        <p:spPr>
          <a:xfrm>
            <a:off x="1652048" y="3089998"/>
            <a:ext cx="5995001" cy="461665"/>
          </a:xfrm>
          <a:prstGeom prst="rect">
            <a:avLst/>
          </a:prstGeom>
          <a:noFill/>
        </p:spPr>
        <p:txBody>
          <a:bodyPr wrap="none" rtlCol="0">
            <a:spAutoFit/>
          </a:bodyPr>
          <a:lstStyle/>
          <a:p>
            <a:pPr algn="ctr"/>
            <a:r>
              <a:rPr lang="en-US" sz="2400" dirty="0">
                <a:solidFill>
                  <a:schemeClr val="tx1">
                    <a:lumMod val="75000"/>
                    <a:lumOff val="25000"/>
                  </a:schemeClr>
                </a:solidFill>
              </a:rPr>
              <a:t>Eliminate the Risk &amp; Cost of Missing Video</a:t>
            </a:r>
          </a:p>
        </p:txBody>
      </p:sp>
      <p:sp>
        <p:nvSpPr>
          <p:cNvPr id="2" name="TextBox 1"/>
          <p:cNvSpPr txBox="1"/>
          <p:nvPr/>
        </p:nvSpPr>
        <p:spPr>
          <a:xfrm>
            <a:off x="0" y="54553"/>
            <a:ext cx="8168088" cy="400110"/>
          </a:xfrm>
          <a:prstGeom prst="rect">
            <a:avLst/>
          </a:prstGeom>
          <a:noFill/>
        </p:spPr>
        <p:txBody>
          <a:bodyPr wrap="square" rtlCol="0">
            <a:spAutoFit/>
          </a:bodyPr>
          <a:lstStyle/>
          <a:p>
            <a:r>
              <a:rPr lang="en-US" sz="2000" dirty="0" smtClean="0"/>
              <a:t>Arecont Vision &amp; Viakoo: Solving Customer Video Problems</a:t>
            </a:r>
            <a:endParaRPr lang="en-US" sz="2000" dirty="0"/>
          </a:p>
        </p:txBody>
      </p:sp>
    </p:spTree>
    <p:extLst>
      <p:ext uri="{BB962C8B-B14F-4D97-AF65-F5344CB8AC3E}">
        <p14:creationId xmlns:p14="http://schemas.microsoft.com/office/powerpoint/2010/main" val="2364228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76800" y="57150"/>
            <a:ext cx="4191000" cy="762000"/>
          </a:xfrm>
          <a:prstGeom prst="roundRect">
            <a:avLst/>
          </a:prstGeom>
          <a:solidFill>
            <a:srgbClr val="C5CD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sz="2000" dirty="0" smtClean="0"/>
              <a:t>Customer Case Study</a:t>
            </a:r>
            <a:endParaRPr lang="en-US" sz="2000" dirty="0"/>
          </a:p>
        </p:txBody>
      </p:sp>
      <p:cxnSp>
        <p:nvCxnSpPr>
          <p:cNvPr id="7" name="Straight Connector 6"/>
          <p:cNvCxnSpPr/>
          <p:nvPr/>
        </p:nvCxnSpPr>
        <p:spPr>
          <a:xfrm>
            <a:off x="123568" y="917485"/>
            <a:ext cx="8953710" cy="0"/>
          </a:xfrm>
          <a:prstGeom prst="line">
            <a:avLst/>
          </a:prstGeom>
          <a:ln w="571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1065767"/>
            <a:ext cx="1366680" cy="461665"/>
          </a:xfrm>
          <a:prstGeom prst="rect">
            <a:avLst/>
          </a:prstGeom>
          <a:noFill/>
        </p:spPr>
        <p:txBody>
          <a:bodyPr wrap="none" rtlCol="0">
            <a:spAutoFit/>
          </a:bodyPr>
          <a:lstStyle/>
          <a:p>
            <a:r>
              <a:rPr lang="en-US" sz="1200" dirty="0" smtClean="0"/>
              <a:t>Viakoo Activation</a:t>
            </a:r>
          </a:p>
          <a:p>
            <a:r>
              <a:rPr lang="en-US" sz="1200" dirty="0" smtClean="0"/>
              <a:t>7-14 5pm</a:t>
            </a:r>
            <a:endParaRPr lang="en-US" sz="1200" dirty="0"/>
          </a:p>
        </p:txBody>
      </p:sp>
      <p:sp>
        <p:nvSpPr>
          <p:cNvPr id="9" name="TextBox 8"/>
          <p:cNvSpPr txBox="1"/>
          <p:nvPr/>
        </p:nvSpPr>
        <p:spPr>
          <a:xfrm>
            <a:off x="381000" y="2518190"/>
            <a:ext cx="1462853" cy="1277273"/>
          </a:xfrm>
          <a:prstGeom prst="rect">
            <a:avLst/>
          </a:prstGeom>
          <a:noFill/>
        </p:spPr>
        <p:txBody>
          <a:bodyPr wrap="square" rtlCol="0">
            <a:spAutoFit/>
          </a:bodyPr>
          <a:lstStyle/>
          <a:p>
            <a:r>
              <a:rPr lang="en-US" sz="1100" dirty="0" smtClean="0"/>
              <a:t>7-15</a:t>
            </a:r>
          </a:p>
          <a:p>
            <a:r>
              <a:rPr lang="en-US" sz="1100" dirty="0" smtClean="0"/>
              <a:t>Diagnosis at 1:20 PM</a:t>
            </a:r>
          </a:p>
          <a:p>
            <a:r>
              <a:rPr lang="en-US" sz="1100" dirty="0" smtClean="0"/>
              <a:t>Problems Found</a:t>
            </a:r>
          </a:p>
          <a:p>
            <a:r>
              <a:rPr lang="en-US" sz="1100" dirty="0"/>
              <a:t>a</a:t>
            </a:r>
            <a:r>
              <a:rPr lang="en-US" sz="1100" dirty="0" smtClean="0"/>
              <a:t>nd</a:t>
            </a:r>
          </a:p>
          <a:p>
            <a:r>
              <a:rPr lang="en-US" sz="1100" dirty="0" smtClean="0"/>
              <a:t>Confirmed</a:t>
            </a:r>
          </a:p>
          <a:p>
            <a:r>
              <a:rPr lang="en-US" sz="1100" dirty="0" smtClean="0"/>
              <a:t>at </a:t>
            </a:r>
            <a:r>
              <a:rPr lang="en-US" sz="1100" dirty="0"/>
              <a:t>2</a:t>
            </a:r>
            <a:r>
              <a:rPr lang="en-US" sz="1100" dirty="0" smtClean="0"/>
              <a:t>pm</a:t>
            </a:r>
            <a:endParaRPr lang="en-US" sz="1100" dirty="0"/>
          </a:p>
        </p:txBody>
      </p:sp>
      <p:sp>
        <p:nvSpPr>
          <p:cNvPr id="10" name="TextBox 9"/>
          <p:cNvSpPr txBox="1"/>
          <p:nvPr/>
        </p:nvSpPr>
        <p:spPr>
          <a:xfrm>
            <a:off x="1937621" y="1888634"/>
            <a:ext cx="1089229" cy="646331"/>
          </a:xfrm>
          <a:prstGeom prst="rect">
            <a:avLst/>
          </a:prstGeom>
          <a:noFill/>
        </p:spPr>
        <p:txBody>
          <a:bodyPr wrap="none" rtlCol="0">
            <a:spAutoFit/>
          </a:bodyPr>
          <a:lstStyle/>
          <a:p>
            <a:r>
              <a:rPr lang="en-US" sz="900" dirty="0" smtClean="0"/>
              <a:t>Configuration</a:t>
            </a:r>
            <a:br>
              <a:rPr lang="en-US" sz="900" dirty="0" smtClean="0"/>
            </a:br>
            <a:r>
              <a:rPr lang="en-US" sz="900" dirty="0"/>
              <a:t>Recommendation</a:t>
            </a:r>
            <a:r>
              <a:rPr lang="en-US" sz="900" dirty="0" smtClean="0"/>
              <a:t/>
            </a:r>
            <a:br>
              <a:rPr lang="en-US" sz="900" dirty="0" smtClean="0"/>
            </a:br>
            <a:r>
              <a:rPr lang="en-US" sz="900" dirty="0" smtClean="0"/>
              <a:t>communicated</a:t>
            </a:r>
          </a:p>
          <a:p>
            <a:r>
              <a:rPr lang="en-US" sz="900" dirty="0" smtClean="0"/>
              <a:t>7-16 4pm</a:t>
            </a:r>
            <a:endParaRPr lang="en-US" sz="900" dirty="0"/>
          </a:p>
        </p:txBody>
      </p:sp>
      <p:sp>
        <p:nvSpPr>
          <p:cNvPr id="11" name="TextBox 10"/>
          <p:cNvSpPr txBox="1"/>
          <p:nvPr/>
        </p:nvSpPr>
        <p:spPr>
          <a:xfrm>
            <a:off x="1508936" y="1057158"/>
            <a:ext cx="1691463" cy="861774"/>
          </a:xfrm>
          <a:prstGeom prst="rect">
            <a:avLst/>
          </a:prstGeom>
          <a:noFill/>
        </p:spPr>
        <p:txBody>
          <a:bodyPr wrap="square" rtlCol="0">
            <a:spAutoFit/>
          </a:bodyPr>
          <a:lstStyle/>
          <a:p>
            <a:r>
              <a:rPr lang="en-US" sz="1000" b="1" dirty="0" smtClean="0"/>
              <a:t>Explained customer has</a:t>
            </a:r>
            <a:br>
              <a:rPr lang="en-US" sz="1000" b="1" dirty="0" smtClean="0"/>
            </a:br>
            <a:r>
              <a:rPr lang="en-US" sz="1000" b="1" dirty="0" smtClean="0"/>
              <a:t>2 problems</a:t>
            </a:r>
          </a:p>
          <a:p>
            <a:r>
              <a:rPr lang="en-US" sz="1000" b="1" dirty="0" smtClean="0"/>
              <a:t>Configuration &amp; </a:t>
            </a:r>
            <a:br>
              <a:rPr lang="en-US" sz="1000" b="1" dirty="0" smtClean="0"/>
            </a:br>
            <a:r>
              <a:rPr lang="en-US" sz="1000" b="1" dirty="0" smtClean="0"/>
              <a:t>Performance</a:t>
            </a:r>
          </a:p>
          <a:p>
            <a:r>
              <a:rPr lang="en-US" sz="1000" b="1" dirty="0" smtClean="0"/>
              <a:t>7-16 8am</a:t>
            </a:r>
            <a:endParaRPr lang="en-US" sz="1000" b="1" dirty="0"/>
          </a:p>
        </p:txBody>
      </p:sp>
      <p:sp>
        <p:nvSpPr>
          <p:cNvPr id="18" name="TextBox 17"/>
          <p:cNvSpPr txBox="1"/>
          <p:nvPr/>
        </p:nvSpPr>
        <p:spPr>
          <a:xfrm>
            <a:off x="3313031" y="1877907"/>
            <a:ext cx="1089229" cy="646331"/>
          </a:xfrm>
          <a:prstGeom prst="rect">
            <a:avLst/>
          </a:prstGeom>
          <a:noFill/>
        </p:spPr>
        <p:txBody>
          <a:bodyPr wrap="none" rtlCol="0">
            <a:spAutoFit/>
          </a:bodyPr>
          <a:lstStyle/>
          <a:p>
            <a:r>
              <a:rPr lang="en-US" sz="900" dirty="0" smtClean="0"/>
              <a:t>Performance</a:t>
            </a:r>
            <a:br>
              <a:rPr lang="en-US" sz="900" dirty="0" smtClean="0"/>
            </a:br>
            <a:r>
              <a:rPr lang="en-US" sz="900" dirty="0"/>
              <a:t>Recommendation</a:t>
            </a:r>
            <a:r>
              <a:rPr lang="en-US" sz="900" dirty="0" smtClean="0"/>
              <a:t/>
            </a:r>
            <a:br>
              <a:rPr lang="en-US" sz="900" dirty="0" smtClean="0"/>
            </a:br>
            <a:r>
              <a:rPr lang="en-US" sz="900" dirty="0" smtClean="0"/>
              <a:t>communicated</a:t>
            </a:r>
          </a:p>
          <a:p>
            <a:r>
              <a:rPr lang="en-US" sz="900" dirty="0" smtClean="0"/>
              <a:t>7-20 4pm</a:t>
            </a:r>
            <a:endParaRPr lang="en-US" sz="900" dirty="0"/>
          </a:p>
        </p:txBody>
      </p:sp>
      <p:sp>
        <p:nvSpPr>
          <p:cNvPr id="19" name="TextBox 18"/>
          <p:cNvSpPr txBox="1"/>
          <p:nvPr/>
        </p:nvSpPr>
        <p:spPr>
          <a:xfrm>
            <a:off x="3910961" y="1088601"/>
            <a:ext cx="1390750" cy="830997"/>
          </a:xfrm>
          <a:prstGeom prst="rect">
            <a:avLst/>
          </a:prstGeom>
          <a:noFill/>
        </p:spPr>
        <p:txBody>
          <a:bodyPr wrap="none" rtlCol="0">
            <a:spAutoFit/>
          </a:bodyPr>
          <a:lstStyle/>
          <a:p>
            <a:r>
              <a:rPr lang="en-US" sz="1200" dirty="0" smtClean="0"/>
              <a:t>Configuration</a:t>
            </a:r>
          </a:p>
          <a:p>
            <a:r>
              <a:rPr lang="en-US" sz="1200" dirty="0"/>
              <a:t>Recommendation</a:t>
            </a:r>
            <a:r>
              <a:rPr lang="en-US" sz="1200" dirty="0" smtClean="0"/>
              <a:t/>
            </a:r>
            <a:br>
              <a:rPr lang="en-US" sz="1200" dirty="0" smtClean="0"/>
            </a:br>
            <a:r>
              <a:rPr lang="en-US" sz="1200" dirty="0" smtClean="0"/>
              <a:t>implemented</a:t>
            </a:r>
          </a:p>
          <a:p>
            <a:r>
              <a:rPr lang="en-US" sz="1200" dirty="0" smtClean="0"/>
              <a:t>7-27 11am</a:t>
            </a:r>
            <a:endParaRPr lang="en-US" sz="1200" dirty="0"/>
          </a:p>
        </p:txBody>
      </p:sp>
      <p:sp>
        <p:nvSpPr>
          <p:cNvPr id="20" name="TextBox 19"/>
          <p:cNvSpPr txBox="1"/>
          <p:nvPr/>
        </p:nvSpPr>
        <p:spPr>
          <a:xfrm>
            <a:off x="5165125" y="1065767"/>
            <a:ext cx="1390750" cy="830997"/>
          </a:xfrm>
          <a:prstGeom prst="rect">
            <a:avLst/>
          </a:prstGeom>
          <a:noFill/>
        </p:spPr>
        <p:txBody>
          <a:bodyPr wrap="none" rtlCol="0">
            <a:spAutoFit/>
          </a:bodyPr>
          <a:lstStyle/>
          <a:p>
            <a:r>
              <a:rPr lang="en-US" sz="1200" dirty="0" smtClean="0"/>
              <a:t>Performance</a:t>
            </a:r>
          </a:p>
          <a:p>
            <a:r>
              <a:rPr lang="en-US" sz="1200" dirty="0"/>
              <a:t>Recommendation</a:t>
            </a:r>
            <a:r>
              <a:rPr lang="en-US" sz="1200" dirty="0" smtClean="0"/>
              <a:t/>
            </a:r>
            <a:br>
              <a:rPr lang="en-US" sz="1200" dirty="0" smtClean="0"/>
            </a:br>
            <a:r>
              <a:rPr lang="en-US" sz="1200" dirty="0" smtClean="0"/>
              <a:t>implemented</a:t>
            </a:r>
          </a:p>
          <a:p>
            <a:r>
              <a:rPr lang="en-US" sz="1200" dirty="0" smtClean="0"/>
              <a:t>7-29 </a:t>
            </a:r>
            <a:r>
              <a:rPr lang="en-US" sz="1200" dirty="0"/>
              <a:t>2</a:t>
            </a:r>
            <a:r>
              <a:rPr lang="en-US" sz="1200" dirty="0" smtClean="0"/>
              <a:t>pm</a:t>
            </a:r>
            <a:endParaRPr lang="en-US" sz="1200" dirty="0"/>
          </a:p>
        </p:txBody>
      </p:sp>
      <p:sp>
        <p:nvSpPr>
          <p:cNvPr id="21" name="Left Brace 20"/>
          <p:cNvSpPr/>
          <p:nvPr/>
        </p:nvSpPr>
        <p:spPr>
          <a:xfrm rot="16200000">
            <a:off x="2722363" y="-17922"/>
            <a:ext cx="239387" cy="504155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22" name="TextBox 21"/>
          <p:cNvSpPr txBox="1"/>
          <p:nvPr/>
        </p:nvSpPr>
        <p:spPr>
          <a:xfrm>
            <a:off x="1712182" y="2645029"/>
            <a:ext cx="2673704" cy="523220"/>
          </a:xfrm>
          <a:prstGeom prst="rect">
            <a:avLst/>
          </a:prstGeom>
          <a:noFill/>
        </p:spPr>
        <p:txBody>
          <a:bodyPr wrap="none" rtlCol="0">
            <a:spAutoFit/>
          </a:bodyPr>
          <a:lstStyle/>
          <a:p>
            <a:pPr algn="ctr"/>
            <a:r>
              <a:rPr lang="en-US" sz="1600" dirty="0" smtClean="0"/>
              <a:t>Case #1</a:t>
            </a:r>
          </a:p>
          <a:p>
            <a:pPr algn="ctr"/>
            <a:r>
              <a:rPr lang="en-US" sz="1200" dirty="0" smtClean="0"/>
              <a:t>(original case of missing video/gaps)</a:t>
            </a:r>
            <a:endParaRPr lang="en-US" sz="1200" dirty="0"/>
          </a:p>
        </p:txBody>
      </p:sp>
      <p:sp>
        <p:nvSpPr>
          <p:cNvPr id="23" name="Left Brace 22"/>
          <p:cNvSpPr/>
          <p:nvPr/>
        </p:nvSpPr>
        <p:spPr>
          <a:xfrm rot="16200000">
            <a:off x="6803701" y="659100"/>
            <a:ext cx="266708" cy="408755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24" name="TextBox 23"/>
          <p:cNvSpPr txBox="1"/>
          <p:nvPr/>
        </p:nvSpPr>
        <p:spPr>
          <a:xfrm>
            <a:off x="4987046" y="2962963"/>
            <a:ext cx="4090232" cy="523220"/>
          </a:xfrm>
          <a:prstGeom prst="rect">
            <a:avLst/>
          </a:prstGeom>
          <a:noFill/>
        </p:spPr>
        <p:txBody>
          <a:bodyPr wrap="square" rtlCol="0">
            <a:spAutoFit/>
          </a:bodyPr>
          <a:lstStyle/>
          <a:p>
            <a:pPr algn="ctr"/>
            <a:r>
              <a:rPr lang="en-US" sz="1600" dirty="0" smtClean="0"/>
              <a:t>Case #2</a:t>
            </a:r>
          </a:p>
          <a:p>
            <a:pPr algn="ctr"/>
            <a:r>
              <a:rPr lang="en-US" sz="1200" dirty="0" smtClean="0"/>
              <a:t>(50% cameras not coming up after server reboot)</a:t>
            </a:r>
            <a:endParaRPr lang="en-US" sz="1200" dirty="0"/>
          </a:p>
        </p:txBody>
      </p:sp>
      <p:sp>
        <p:nvSpPr>
          <p:cNvPr id="28" name="TextBox 27"/>
          <p:cNvSpPr txBox="1"/>
          <p:nvPr/>
        </p:nvSpPr>
        <p:spPr>
          <a:xfrm>
            <a:off x="4876800" y="57150"/>
            <a:ext cx="4191000" cy="738664"/>
          </a:xfrm>
          <a:prstGeom prst="rect">
            <a:avLst/>
          </a:prstGeom>
          <a:noFill/>
        </p:spPr>
        <p:txBody>
          <a:bodyPr wrap="square" rtlCol="0">
            <a:spAutoFit/>
          </a:bodyPr>
          <a:lstStyle/>
          <a:p>
            <a:r>
              <a:rPr lang="en-US" sz="1400" dirty="0" smtClean="0"/>
              <a:t>Case #2 problem was jointly observed when it began during a WebEx meeting </a:t>
            </a:r>
          </a:p>
          <a:p>
            <a:r>
              <a:rPr lang="en-US" sz="1400" dirty="0" smtClean="0"/>
              <a:t>(See data graph for verification)</a:t>
            </a:r>
            <a:endParaRPr lang="en-US" sz="1400" dirty="0"/>
          </a:p>
        </p:txBody>
      </p:sp>
      <p:sp>
        <p:nvSpPr>
          <p:cNvPr id="29" name="Curved Right Arrow 28"/>
          <p:cNvSpPr/>
          <p:nvPr/>
        </p:nvSpPr>
        <p:spPr>
          <a:xfrm>
            <a:off x="4355779" y="246170"/>
            <a:ext cx="507337" cy="626287"/>
          </a:xfrm>
          <a:prstGeom prst="curvedRightArrow">
            <a:avLst>
              <a:gd name="adj1" fmla="val 27962"/>
              <a:gd name="adj2" fmla="val 15208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5505661" y="1904756"/>
            <a:ext cx="1089229" cy="784830"/>
          </a:xfrm>
          <a:prstGeom prst="rect">
            <a:avLst/>
          </a:prstGeom>
          <a:noFill/>
        </p:spPr>
        <p:txBody>
          <a:bodyPr wrap="none" rtlCol="0">
            <a:spAutoFit/>
          </a:bodyPr>
          <a:lstStyle/>
          <a:p>
            <a:r>
              <a:rPr lang="en-US" sz="900" dirty="0" smtClean="0"/>
              <a:t>Case#2</a:t>
            </a:r>
            <a:br>
              <a:rPr lang="en-US" sz="900" dirty="0" smtClean="0"/>
            </a:br>
            <a:r>
              <a:rPr lang="en-US" sz="900" dirty="0" smtClean="0"/>
              <a:t>Network Switch</a:t>
            </a:r>
            <a:br>
              <a:rPr lang="en-US" sz="900" dirty="0" smtClean="0"/>
            </a:br>
            <a:r>
              <a:rPr lang="en-US" sz="900" dirty="0"/>
              <a:t>Recommendation</a:t>
            </a:r>
            <a:r>
              <a:rPr lang="en-US" sz="900" dirty="0" smtClean="0"/>
              <a:t/>
            </a:r>
            <a:br>
              <a:rPr lang="en-US" sz="900" dirty="0" smtClean="0"/>
            </a:br>
            <a:r>
              <a:rPr lang="en-US" sz="900" dirty="0" smtClean="0"/>
              <a:t>communicated</a:t>
            </a:r>
          </a:p>
          <a:p>
            <a:r>
              <a:rPr lang="en-US" sz="900" dirty="0" smtClean="0"/>
              <a:t>7-30 4pm</a:t>
            </a:r>
            <a:endParaRPr lang="en-US" sz="900" dirty="0"/>
          </a:p>
        </p:txBody>
      </p:sp>
      <p:pic>
        <p:nvPicPr>
          <p:cNvPr id="31" name="Picture 30"/>
          <p:cNvPicPr>
            <a:picLocks noChangeAspect="1"/>
          </p:cNvPicPr>
          <p:nvPr/>
        </p:nvPicPr>
        <p:blipFill>
          <a:blip r:embed="rId2"/>
          <a:stretch>
            <a:fillRect/>
          </a:stretch>
        </p:blipFill>
        <p:spPr>
          <a:xfrm>
            <a:off x="1184486" y="3824843"/>
            <a:ext cx="5824381" cy="902829"/>
          </a:xfrm>
          <a:prstGeom prst="rect">
            <a:avLst/>
          </a:prstGeom>
        </p:spPr>
      </p:pic>
      <p:sp>
        <p:nvSpPr>
          <p:cNvPr id="32" name="TextBox 31"/>
          <p:cNvSpPr txBox="1"/>
          <p:nvPr/>
        </p:nvSpPr>
        <p:spPr>
          <a:xfrm>
            <a:off x="6913214" y="4129491"/>
            <a:ext cx="1667118" cy="461665"/>
          </a:xfrm>
          <a:prstGeom prst="rect">
            <a:avLst/>
          </a:prstGeom>
          <a:noFill/>
        </p:spPr>
        <p:txBody>
          <a:bodyPr wrap="none" rtlCol="0">
            <a:spAutoFit/>
          </a:bodyPr>
          <a:lstStyle/>
          <a:p>
            <a:r>
              <a:rPr lang="en-US" sz="1200" dirty="0" smtClean="0"/>
              <a:t>Customer’s Milestone</a:t>
            </a:r>
          </a:p>
          <a:p>
            <a:r>
              <a:rPr lang="en-US" sz="1200" dirty="0" smtClean="0"/>
              <a:t>License expired</a:t>
            </a:r>
            <a:endParaRPr lang="en-US" sz="1200" dirty="0"/>
          </a:p>
        </p:txBody>
      </p:sp>
      <p:cxnSp>
        <p:nvCxnSpPr>
          <p:cNvPr id="34" name="Straight Arrow Connector 33"/>
          <p:cNvCxnSpPr>
            <a:stCxn id="32" idx="1"/>
          </p:cNvCxnSpPr>
          <p:nvPr/>
        </p:nvCxnSpPr>
        <p:spPr>
          <a:xfrm flipH="1">
            <a:off x="6486478" y="4360324"/>
            <a:ext cx="426736" cy="1154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533443" y="1689015"/>
            <a:ext cx="1447392" cy="784830"/>
          </a:xfrm>
          <a:prstGeom prst="rect">
            <a:avLst/>
          </a:prstGeom>
          <a:noFill/>
        </p:spPr>
        <p:txBody>
          <a:bodyPr wrap="square" rtlCol="0">
            <a:spAutoFit/>
          </a:bodyPr>
          <a:lstStyle/>
          <a:p>
            <a:r>
              <a:rPr lang="en-US" sz="900" dirty="0" smtClean="0"/>
              <a:t>Case#2</a:t>
            </a:r>
            <a:br>
              <a:rPr lang="en-US" sz="900" dirty="0" smtClean="0"/>
            </a:br>
            <a:r>
              <a:rPr lang="en-US" sz="900" dirty="0" smtClean="0"/>
              <a:t>Network Switch</a:t>
            </a:r>
          </a:p>
          <a:p>
            <a:r>
              <a:rPr lang="en-US" sz="900" dirty="0" smtClean="0"/>
              <a:t>Recommendation Not Implemented</a:t>
            </a:r>
            <a:br>
              <a:rPr lang="en-US" sz="900" dirty="0" smtClean="0"/>
            </a:br>
            <a:r>
              <a:rPr lang="en-US" sz="900" dirty="0" smtClean="0"/>
              <a:t>8-3 10am</a:t>
            </a:r>
            <a:endParaRPr lang="en-US" sz="900" dirty="0"/>
          </a:p>
        </p:txBody>
      </p:sp>
      <p:sp>
        <p:nvSpPr>
          <p:cNvPr id="42" name="TextBox 41"/>
          <p:cNvSpPr txBox="1"/>
          <p:nvPr/>
        </p:nvSpPr>
        <p:spPr>
          <a:xfrm>
            <a:off x="5064067" y="3653450"/>
            <a:ext cx="2408607" cy="276999"/>
          </a:xfrm>
          <a:prstGeom prst="rect">
            <a:avLst/>
          </a:prstGeom>
          <a:noFill/>
        </p:spPr>
        <p:txBody>
          <a:bodyPr wrap="none" rtlCol="0">
            <a:spAutoFit/>
          </a:bodyPr>
          <a:lstStyle/>
          <a:p>
            <a:r>
              <a:rPr lang="en-US" sz="1200" dirty="0" smtClean="0"/>
              <a:t>50% cameras fail to come online</a:t>
            </a:r>
            <a:endParaRPr lang="en-US" sz="1200" dirty="0"/>
          </a:p>
        </p:txBody>
      </p:sp>
      <p:cxnSp>
        <p:nvCxnSpPr>
          <p:cNvPr id="44" name="Straight Arrow Connector 43"/>
          <p:cNvCxnSpPr/>
          <p:nvPr/>
        </p:nvCxnSpPr>
        <p:spPr>
          <a:xfrm flipH="1">
            <a:off x="4987047" y="3757324"/>
            <a:ext cx="141899" cy="372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93276" y="560305"/>
            <a:ext cx="0" cy="42123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31983" y="1100413"/>
            <a:ext cx="1146994" cy="646331"/>
          </a:xfrm>
          <a:prstGeom prst="rect">
            <a:avLst/>
          </a:prstGeom>
          <a:noFill/>
        </p:spPr>
        <p:txBody>
          <a:bodyPr wrap="none" rtlCol="0">
            <a:spAutoFit/>
          </a:bodyPr>
          <a:lstStyle/>
          <a:p>
            <a:r>
              <a:rPr lang="en-US" dirty="0" smtClean="0">
                <a:solidFill>
                  <a:srgbClr val="0BB9B5"/>
                </a:solidFill>
              </a:rPr>
              <a:t>Case #1</a:t>
            </a:r>
          </a:p>
          <a:p>
            <a:r>
              <a:rPr lang="en-US" dirty="0" smtClean="0">
                <a:solidFill>
                  <a:srgbClr val="0BB9B5"/>
                </a:solidFill>
              </a:rPr>
              <a:t>Resolved</a:t>
            </a:r>
            <a:endParaRPr lang="en-US" dirty="0">
              <a:solidFill>
                <a:srgbClr val="0BB9B5"/>
              </a:solidFill>
            </a:endParaRPr>
          </a:p>
        </p:txBody>
      </p:sp>
    </p:spTree>
    <p:extLst>
      <p:ext uri="{BB962C8B-B14F-4D97-AF65-F5344CB8AC3E}">
        <p14:creationId xmlns:p14="http://schemas.microsoft.com/office/powerpoint/2010/main" val="421284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dirty="0" smtClean="0">
                <a:solidFill>
                  <a:schemeClr val="tx1"/>
                </a:solidFill>
              </a:rPr>
              <a:t>Challenges Our Customers Encounter</a:t>
            </a:r>
            <a:endParaRPr lang="en-US" sz="2800" dirty="0">
              <a:solidFill>
                <a:schemeClr val="tx1"/>
              </a:solidFill>
            </a:endParaRPr>
          </a:p>
        </p:txBody>
      </p:sp>
      <p:pic>
        <p:nvPicPr>
          <p:cNvPr id="7" name="Picture 4" descr="http://img.xcitefun.net/users/2009/09/115523,xcitefun-magic-giant-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1" y="1428750"/>
            <a:ext cx="2133600" cy="1480541"/>
          </a:xfrm>
          <a:prstGeom prst="rect">
            <a:avLst/>
          </a:prstGeom>
          <a:noFill/>
        </p:spPr>
      </p:pic>
      <p:pic>
        <p:nvPicPr>
          <p:cNvPr id="8" name="Picture 10" descr="http://programmedevelopment.com/public/uploads/images/figure_running_hamster_wheel_500_wht.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4126" y="1451258"/>
            <a:ext cx="2152649" cy="1614487"/>
          </a:xfrm>
          <a:prstGeom prst="rect">
            <a:avLst/>
          </a:prstGeom>
          <a:noFill/>
        </p:spPr>
      </p:pic>
      <p:sp>
        <p:nvSpPr>
          <p:cNvPr id="9" name="AutoShape 12" descr="data:image/jpeg;base64,/9j/4AAQSkZJRgABAQAAAQABAAD/2wCEAAkGBw8NDw8PDw8QEA8UDw8QDxAPEBAPEA8WFhEWFhQUFBQYHCggGRolGxQUITEiJykrLi4uFyAzRDMsNygtLjcBCgoKDg0OGxAQGiwkICQsLCwsMCwsLC0sLCwsLCw3LCwsLCwsLCwsLCwsLCwsLCwsLSwsLCwsLCwsLCwsLCwsLP/AABEIAOEA4QMBIgACEQEDEQH/xAAcAAABBAMBAAAAAAAAAAAAAAAAAgMEBwEFBgj/xABBEAABAwICBgcFBgQFBQAAAAABAAIDBBEFIQYSMUFRYQcTIjJxgZFCUoKhsSNicpLB0RQVM6JDk7Lh8RYkU3Pw/8QAGgEAAgMBAQAAAAAAAAAAAAAAAAIBAwQFBv/EACkRAAICAQQBAwMFAQAAAAAAAAABAhEDBBIhMUETIjIFUZFxgbHB8GH/2gAMAwEAAhEDEQA/ALxQhCABCEIAEIQgAQsPcGgkkAAXJJsB4lcDpL0oU1MTHSNFVLmNcOtA0/iGb/LI8UspxirbFlNR7O+c4AXJsBtJyAXL43p/htGS0zddKP8ADgBkIOeRcOyNmwm/JVxNHjGNHXqJXQwHNrHa0UXlEM3eJ47VtsM0GpYbGTWnd9/ss/IP1JVDyzl8V+Sl5ZP4r8ma/pZnlOpRUbb7jMXSu/y2Wt+Za5+NaR1NiHPiH3WwQj0dmuyp6KOIascbGN3BjWtHoE4Y1G2b7l+BGpvtnAPwDFp/61a/jZ1RM8emxMnQeY96pafhefqVYZjTbmJfRj5F2FfHQiVvdqWj4XD6FZbgGJQ/0a145Nnmjv6Fd25iacxHpR8EbTko8Z0iptkskgAsNbqZh6d4rY0PSxWQENraRj9g1o9eB/PJ1w4+FltntUaaFrxZzQ4cHAEehRUl1IFKS6Z0OC9JeGVRDXyOppD7NQ3Vb/mC7fUhdhHI14DmuDmnYWkEHwIVJV+jFNLctb1TuMeQ/LsWspocSwp3WUc7y0ZljLlrgNzoTcHfszzTrNJfJfgsjna7PQSFWWjfSzFIRFiEXUP2dcy7oyfvM7zPn5KyaeoZKxskb2yMcLtexwe1w4gjIhXxnGXRojNS6HEIQmGBCEIAEIQgAQhCABCEIAEIQgAWo0k0jpsMi6yd2Zv1cTbGSQ8Gj9TkFqtONNYsLYY2aslW5pMceZazg+S2wctp+arjC8CnxKU1le97tfMAmz3jcPuM5BUZMtPbHv8AgpyZa4j2OV+L4npA9zWnqaS9iwG0Q/G615HctnIbV0GBaLU9HZ2r1kuV5Hi9vwt2N+q21NC2NoYxoa0Cwa0WA8FKYEkYc2+WVKNu3yzLWJwRpTAnmBXJFqQ11SwY1MDElzVNDbSC6NNOYpjwmHhQ0I0RHtTD2qW8KO9IxGRXhMvCkvTD0rK2RnhMPCkvUd6UVmpxPCYagdttnbntycP381qcOxLEcCfrwSa9PrXfGe1C+/vN2sPMfPYulemJBe4OzfdK1zaITa6LC0P0ypcWZ9mernaLyQPI1282+83n9F0i86YhhD4XiopHOZIx2uAw2c0jew/orL6POkFleG0tWWx1gya62qyotw4P4jfmRwF2PLfEuzVjzbuGWAhCFeXghCEACEIQAIQhAAuT0+0wZhcWowtdVvb9kwnuAm3WPHDI24keK2ulOPxYZTOnkzPdiZfOR5GTR6XJ3AFU7glJJiM766rOvd9wDkHuHAe43IAclRmyNe2PZRmy7eF2SNHMCdO81lYTI97usa2TMuJN9d99vILtGFRmFPMKqglFGePBKYU8wqK1yda5WJliZLY5PNeobXqZRUz5jlk0bXHYP906ZYmLEiejp5H7Gm3E5BbKmomR7rnif04KRdWUWpGqbhbjtcB4AlZ/kw3vPkAFsyVgG6KQbUat2BsPtu9AVHk0fvsl9Wf7reXWLqNqDZE5WpwGdvd1X/hNj6Faepicw2e1zTwcCFYN03PCyQar2hw4OF0rx/YrlhT6K3eUw9dRjGjhaC+C5AzMZN3fCd/guWeVTJNdmacXF8jL0w9PPKYeUpWMvWgxrCtf7WLsyjMhuWtbeLbHLfPKYeoasizs+jHTsVzRR1TgKxotG5xsaloGfxgA3G8C/FWEvNmL0ro3CpgJZIxweSzIgg3DxzCuno90sbi1KC4gVUYa2oYMs7ZSNHuusfDMK7Fkv2s24cm7hnVIQhXl4IQhAAsPcGgkmwAJJOwAbSsrgOl3SA01M2kjNpagOD7HNsQyd+YnV5jWSzkoxbYs5bVZxWkmKOx3ESGuP8JHdsVtzBbWf+Jx2crcCuiga1jQ1oAaAAANgAWl0eoRTwi/9R3aeeHBvkFuGuWFX2+2c1yt2yU1yda5RWuTjXJ7JTJbXJxr1Fa5LD1NjKRtMNpjO8NGQGbjwH7rq42BgDWiwGwLWaPQ6kIdveSfK9h+/mtndaYLg24o1GxV1DxSodHEXMGdwL7dUcVJusFOx30cdLO55u4lx5m6aEhBuDY8RkVsscw7qx1sfcv2m+7zHJaQvWaVp8mOVxdM3VBjjmECQ6zOO1zf3XRteCAQbgi4I3qv3PXS6L1ZfG6MnNhy8Du9b+qfHPmmW4slumby6xdJusXVxoFXXLaW4SCDURjMZygbx7/jxXTXSXgOBBFwQQQd4O0JZRtULOKkqKpeUy8qbjFN/Dzyxbmuy8CLt+RC1z3LI+Dmvh0IeUy8pbymHlQKIetZheJSYNXRVUV+r1rSM3PjJHWM8bZjmAtg8qHXQCVhadu1p4Hcj/qGjKnZ6GoKyOoijmicHRyMa9jhvBFwn1UnQnpCQZcMlOzXmp7nZ2vtYx5nWtzcrbWyEtys6UJblYIQhMMYc4AEnIAXJO5UDimJfzTFJJ3n7JryIgdgYw2jHn3j4lWt0k4uaPDZi02lktBHxGubOI8G6x8bKmsHi1WX94/IbP1WHWZKpGDXZtkaR2DXJxrlooKhzNhy4HYthBWNdtyPPZ6rPHNFnPhqIy74Nk1yca5RGvTgcrbL7JYelh6ih6UHosncWJh/9GK2zq2/RSLrVaO1Qlp2C/aZ2HDw2fKy2V1vi7SOrB3FNCrrF0m6xdMMJqIw9jmnYWkeoVfudbJd9UTBjHPOxrST5BVy6S5JWfO+jJqXVDpetxolJ9s8cYyfQj91z5et5oeLzSHhH9XD9lXjfuRThfvR2F1i6TdYuth0RV1i6xdYugDhtO49WoY73ohf4SR+oXLuctz0pVBE9M1riLRPJseLhb6FcOamT3z6rBlmlNo5GfIlkaNy5yZeVqv42Qe1fxAWRiJ9po8skqmitZEyc8pklNtqmO2HPgclklMPZAfVyUFVDWQ5PY8PA3OI7zTycLjzXpTD6xlTDFPGbskY2Rpy2OFxe29ebsRj143DeO0PL/4q1ehPGTUUD6Z5u+nk1WcTE8azPR2uPABXYZU6Numn4LEQhC0msqTpsxDWmpKQeyx07hze4sZ/pf6hcvC3VAHAAegUnT6fr8anv7DmRjwZGD9bqM0rj6mVzZwdfK50PNTjSmWlONKys5zJMUrm7D5blLjrOI8wteClgoU5R6ZMcko9M2zJ2nf+idD1pwU42QjYSrFqH5RctW/KOjwjFHUr9YZtOT23tccfFdtRV8U7daN4PEe03xCqoVDuKWyse03BseIuCtOLWqPBrw/UVDh9FtXSXyBou4gAbSSAB5qsm6Q1QFhM/wDNdRqnFZpe+9zvxElXvX4/CNL+q4q4TOp0ixwSjqYjdl+273rHIDkucfKBtIHita+ocd/pkmHOuss9Vud0Ycmt3u6J8tc0bLn5BdfoEC6GWVwtrSajeYa0XPq4jyVe2JIAFySAANpJ2AK3cIoxTQRQj2WAO5u2uPqSrtI5Tnb6Rp+nueTI5Ppf2TbrF0m6LrpHZM3WLrF1qtJMXbRUz5T37FsTfeeR2fIbT4KG0lbFlJRVsrfT6t6+vlsbtjDIhzsLu/uc4eS5pydleXEucbuJJcTtJJuSmXLlN7m2eflLfJy+425NuTjk05SiUIcnIqlzduY5ppywnRYjYtkDhcLedDtf/DYs6nPdnikjA+8wGRl/ha/1C5Rjy03CkYNV9RidFMN1RAfV+qfkVZB1JM0aefuPTiEIW46p5wqZuur6uX3p6hwvwMht8lKaVqsOdd8juOfqVswVxJ8s85qeZjzSnAUy0pYKqZlaHgUsFMgpYKVoRoeBSgUyClApaIodui6b1kayiiKFkpJKSSkkqaJoySkEoJWGNL3Na0Xc4hrQNpJNgEyQyR0Wg+G9dUdc4fZxZjm890eQufRWJda7BMPFJAyIZkC7z7zjmT+ngFOuu3p8Xpwryem0mD0caXntirrF1i60Okek8VCC0WkntlGD3eBedw5bVbKSirZdOcYLdJ8GyxXFIaOMyTP1RuG1zzwaN6qbSPG5K+XrH9ljbiJg2MaT8ybC5TGJ4jLVSGSZ5c7YPdaODRuCgOK52XO8nC6OPqNU8vC4QlybclOKbcVWjOhLk05Lcm3FOh0IKEITDAodeSNVwyIuQeBGYUxRa/YPE/RSizF8kXr/ANaQ8HeoQqR/mruPzQtHqnS9Rk3DhZ7xwy9Ctm0qHURdVW1UXuzzs/LKQFJBXOmuTi6he8eBSwUyClgqtozNDwKUCmQUsFLQrQ6ClayZBSrqKIoc1kayb1kayiiKHNZJJSbpJKmiaFErqNA8O6yV1Q4dmOwZfe8jM+Q+q5S/mrXwOiFNTxRbw0F/Nxzd81r0mPdO34N/0/Dvybn0v8jY3WLpJKrzSzSl05dBTutDse8XBl4gH3fr4LpZcqxq2dnPnjijbNjpPpjqa0NIbuzD5siG8Qziea4KWQuJc4kuJuSTck8SVglNuK5k8ksjtnDy5p5XcjDim3FKJTZKVCJGHFNuKU4ptxTodCXFNuKU4psp0OgQhCkkFExA5Dx/RS1CxI5ADbYqUWYvkhf8vdwQrl/6FHvj0Kwr/SZ0vTZxWnlP1GM1IsAHPbIAOD4x+t1BBXWdNmH9XVU1UBlJEYnZZa0bi4EniQ+3wLj2OuAeV1kzRqbOZrIVMfBSwUwClgqmjE0PApQKZBSgUtC0OhyzdNXWbqKIodui6bui6igoXdYLki6xdTQUTsJZr1EDeMsf+oK3SVUOByatVTnhNH/qVtkro6Je1nY+mr2y/U0GnGImnpdVps+V3Vgg2IbYlx9Bb4lWRK7LpJl7VMz7sjvmAuJJVOpd5P0M2uk5ZmvsZJSCUEpBKpSMqRglIcVklNkpkh0jDikOKySm3FOh0jDikoKEwwIQhAAs4TTGoxCjhAvrVEDbHYftAT8lhdH0QYd/FYwyUi7IGSzHK4JLerYOXfLvgTwVyNGmjcz0DqDgPQISkLedY43pXwk1WGSPaLyQObO38Iyk/sLj5KlKKS7bcMv2XpuWMPa5rhdrgWkcQRYhebMZw12HVs9K8WDZCGG1g5hN43DxBHncLHqodSMGtx2rFApQKZBSwVio5LQ6ClApoFZBUULQ7dZ1k1dZ1lFEUO6yNZNayNZRQUOayxdI1li6mgodilLHNc3JzSHDxBuFuzplXf8AkZ/lM/ZaBjXPOq1pc47A0FxPkFsY9Ha5wuKWS23tarD6OIKshvXxv9i7G8i+F/sM4ris1W5r5nBxaNUWaG2F77lAJUitw+eD+rDJHzcwhv5tihkqHd8kS3N+7sySkkrBKQSpSBIySkEoJSCUyQyRglIJQSsJ0OCEIQAIQhADVTJqtJ8grc6CMHMVJPWOFnTy6kfOOPK/m8vHw81UDoJKmaKmhbrSPe1jGje52QvyF7k7hdeocFw5lHTQUzO7FEyMHZewsT5m581owR5s6OkhSsmoQhajaCrLpp0fMkUdfGO1F9nPbfG49l3wu+TuSs1N1MDJWPjkaHMexzHtOYc1ws4HkQSlnHdGhZx3KjzLTy6zQd+wp4FP6V4I/Ca2SA3MR7ULznrxnYfEG7T4cwogcuZKNOmcPLj2SoeBWdZNArN0tFVDuss3TWss3UURQ5dF03dF0URQ5dTsEwuStmETMhbWe87GNvt8eAWturL0CohFSCS3blc55P3QS1o9BfzVuHHvlRo02H1J0+jb4ThMFGzViYAfaec3v5k/op10m6xddJJJUjuRioqkEjQ4FrgCDkQRcHyXBaYaKtia6ppm2YM5YhsaPeZy4hd7dJcAQQRcEWIO8JZ41NUyvLijkjTKOJSSVMxyk/hqmeHc2R2r+E5s/tIUAlc6qdHFcadMCUglBKwpokEIQpAEIQgASJZA0En/AJS0jDsPlxKrhpIBdz3ht9zBftyHk0XP/IUpWyzHDfKjveg7R4zTy4lKLsj1ooL+1I62u74W5fEeCuxQcEwqKgpoaWEWjjZqt4nO7nHmSSTzKnLfCO1UdiEdqoEIQmGBCEIA5vTvRZmLUpjybOy76eQ+y63dP3TsPkdy8/APhe6GVpZIxxa5rsi0ja0r1Kq/6TdBRXsNXStArGNGs0ZCoaN34wL2O/ZwtnzYt3K7M+fCpoqEFZuokMx7rsnA2zyNxkQeafusdHIlBp0x26NZN3RdRQtDt0XTd0XRQUL1lbmikgdQ0pGzqmt823B+YKp+673o6xdpa6kcbOBdJFf2gTdzRzBz8yr9O6ka9HJRyU/J3F1i6TdF1uOsZusXWLqJideylhfNIbNaL83Hc0cyUdEN0rZWWnEgNfPbdqA+OoP3WgJTtXUOmkkld3nvc93i4k/qmlzpO22cSb3SbBCEKBQQhCABCFGq6kMFh3vpzKkaMXJ0jFZPbsNuXGwyzOe4DiVevRVoWMLp+vnb/wB5M1peDtgZtEQ573c/Bc90TdH+rqYlXM7ffpIXX7IIylePezNgdmR22tbi14sdcs6mDCoIEIQrjQCEIQAIQhAAhCEAV50i9Hja4PqqNoZVgEvjFmsqfG+Qfz2HfxVMlz4nOjla5j2ktc14LXNI3OB2L1SuV000HpcWaXECGqAsyoa0E5bGyD22/TcqMmG+UZ82BT6KE1lnWUjH8BrMKk6upiIbfsSgEwyfgfsvyOfJQo5A7Z6b1kars5s8Tj2O6yNZJQiisVrJUUzo3Nexxa5pBa4GxBG8JtCALCwTTyNzQyrGo8Zdaxpcx3MtGYPyXSR45SPF21MJH/saqZWFfHPJdmuGrmlT5LYxDS+igBtKJXbmw3ff4u6PVV/pDpBNXvBf2I2nsRt2DmTvK1CEk8spFeTUTycPoEIQqygEIQgAQkSSBouTb9UYZQ1eJSiCkhfI47dUHVYOMj9jB4+GalJsshjlPoYqKq3ZZm4m2WeZyAHEq1OjXoz1dSuxJl396GlfYhueT5RvdvDd1888h0OgXRtT4WGzz6tRWbQ8t+zgPCIHf97b4Lu1rx4q5Z0sOBQQIQhXGgEIQgAQhCABCEIAEIQgAQhCAGK6iiqY3RTRsljcLOY9oc0+RVVaUdEOZlw2QDaf4eZxy5Ry5nyd6q3EJZQUuxZQUuzyziVJU0MnU1UL4n7g8W1hxa7Y4cwmmTtO+3jkvUddQw1LDHPEyVh2tkaHjZa9jvzK4PHeiKgqCX0z5KR59ltpIb5+w7MbthAy2LPLA/BknpE+inULq8U6KMVp7mAxVLeEbxE/x1ZLD+5c1V4LiVObS0VQ3xhe75tVThJeDNLTTQyhQzW2NnNsRtBNiPIrIrRwPyS0V+lL7EtCiGuHA/JIOIDYAL+KKD0pfYnIWaTDMQqCBDRzuuLjVgksR4nJdFhnRdjFVYysZTMNs55GlxB4Mjv6GyZQk/BZHTTZy8k7W7TnwGZTdM6apkbDTRPkld3WMbrvPOw2DmcgrgwPoZpIiHVk8lS4f4bPsYT427R3bx5qwsLwmmo2alNBHC3eI2Bt/E79p2q2OB+TTDSJdlQaMdD88xEuJS9Uzb1MTtaZ34n7G+V/JW9g+EU1BEIaWFkMY9lt7nm5xzceZJKnIWiMFHo1xgo9AhCEwwIQhAAhCEACEIQAIQhAAhCEACEIQAIQhAAhCEACEIQBwmnn9EfiP0VI4x3j4lCFmymfJ2MYb3grl6PNj/AfVYQoxdhj7LKj2DwCUhC1GgEIQgAQhCABCEIAEIQgAQhCABCEIA//2Q=="/>
          <p:cNvSpPr>
            <a:spLocks noChangeAspect="1" noChangeArrowheads="1"/>
          </p:cNvSpPr>
          <p:nvPr/>
        </p:nvSpPr>
        <p:spPr bwMode="auto">
          <a:xfrm>
            <a:off x="1679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 name="AutoShape 14" descr="data:image/jpeg;base64,/9j/4AAQSkZJRgABAQAAAQABAAD/2wCEAAkGBw8NDw8PDw8QEA8UDw8QDxAPEBAPEA8WFhEWFhQUFBQYHCggGRolGxQUITEiJykrLi4uFyAzRDMsNygtLjcBCgoKDg0OGxAQGiwkICQsLCwsMCwsLC0sLCwsLCw3LCwsLCwsLCwsLCwsLCwsLCwsLSwsLCwsLCwsLCwsLCwsLP/AABEIAOEA4QMBIgACEQEDEQH/xAAcAAABBAMBAAAAAAAAAAAAAAAAAgMEBwEFBgj/xABBEAABAwICBgcFBgQFBQAAAAABAAIDBBEFIQYSMUFRYQcTIjJxgZFCUoKhsSNicpLB0RQVM6JDk7Lh8RYkU3Pw/8QAGgEAAgMBAQAAAAAAAAAAAAAAAAIBAwQFBv/EACkRAAICAQQBAwMFAQAAAAAAAAABAhEDBBIhMUETIjIFUZFxgbHB8GH/2gAMAwEAAhEDEQA/ALxQhCABCEIAEIQgAQsPcGgkkAAXJJsB4lcDpL0oU1MTHSNFVLmNcOtA0/iGb/LI8UspxirbFlNR7O+c4AXJsBtJyAXL43p/htGS0zddKP8ADgBkIOeRcOyNmwm/JVxNHjGNHXqJXQwHNrHa0UXlEM3eJ47VtsM0GpYbGTWnd9/ss/IP1JVDyzl8V+Sl5ZP4r8ma/pZnlOpRUbb7jMXSu/y2Wt+Za5+NaR1NiHPiH3WwQj0dmuyp6KOIascbGN3BjWtHoE4Y1G2b7l+BGpvtnAPwDFp/61a/jZ1RM8emxMnQeY96pafhefqVYZjTbmJfRj5F2FfHQiVvdqWj4XD6FZbgGJQ/0a145Nnmjv6Fd25iacxHpR8EbTko8Z0iptkskgAsNbqZh6d4rY0PSxWQENraRj9g1o9eB/PJ1w4+FltntUaaFrxZzQ4cHAEehRUl1IFKS6Z0OC9JeGVRDXyOppD7NQ3Vb/mC7fUhdhHI14DmuDmnYWkEHwIVJV+jFNLctb1TuMeQ/LsWspocSwp3WUc7y0ZljLlrgNzoTcHfszzTrNJfJfgsjna7PQSFWWjfSzFIRFiEXUP2dcy7oyfvM7zPn5KyaeoZKxskb2yMcLtexwe1w4gjIhXxnGXRojNS6HEIQmGBCEIAEIQgAQhCABCEIAEIQgAWo0k0jpsMi6yd2Zv1cTbGSQ8Gj9TkFqtONNYsLYY2aslW5pMceZazg+S2wctp+arjC8CnxKU1le97tfMAmz3jcPuM5BUZMtPbHv8AgpyZa4j2OV+L4npA9zWnqaS9iwG0Q/G615HctnIbV0GBaLU9HZ2r1kuV5Hi9vwt2N+q21NC2NoYxoa0Cwa0WA8FKYEkYc2+WVKNu3yzLWJwRpTAnmBXJFqQ11SwY1MDElzVNDbSC6NNOYpjwmHhQ0I0RHtTD2qW8KO9IxGRXhMvCkvTD0rK2RnhMPCkvUd6UVmpxPCYagdttnbntycP381qcOxLEcCfrwSa9PrXfGe1C+/vN2sPMfPYulemJBe4OzfdK1zaITa6LC0P0ypcWZ9mernaLyQPI1282+83n9F0i86YhhD4XiopHOZIx2uAw2c0jew/orL6POkFleG0tWWx1gya62qyotw4P4jfmRwF2PLfEuzVjzbuGWAhCFeXghCEACEIQAIQhAAuT0+0wZhcWowtdVvb9kwnuAm3WPHDI24keK2ulOPxYZTOnkzPdiZfOR5GTR6XJ3AFU7glJJiM766rOvd9wDkHuHAe43IAclRmyNe2PZRmy7eF2SNHMCdO81lYTI97usa2TMuJN9d99vILtGFRmFPMKqglFGePBKYU8wqK1yda5WJliZLY5PNeobXqZRUz5jlk0bXHYP906ZYmLEiejp5H7Gm3E5BbKmomR7rnif04KRdWUWpGqbhbjtcB4AlZ/kw3vPkAFsyVgG6KQbUat2BsPtu9AVHk0fvsl9Wf7reXWLqNqDZE5WpwGdvd1X/hNj6Faepicw2e1zTwcCFYN03PCyQar2hw4OF0rx/YrlhT6K3eUw9dRjGjhaC+C5AzMZN3fCd/guWeVTJNdmacXF8jL0w9PPKYeUpWMvWgxrCtf7WLsyjMhuWtbeLbHLfPKYeoasizs+jHTsVzRR1TgKxotG5xsaloGfxgA3G8C/FWEvNmL0ro3CpgJZIxweSzIgg3DxzCuno90sbi1KC4gVUYa2oYMs7ZSNHuusfDMK7Fkv2s24cm7hnVIQhXl4IQhAAsPcGgkmwAJJOwAbSsrgOl3SA01M2kjNpagOD7HNsQyd+YnV5jWSzkoxbYs5bVZxWkmKOx3ESGuP8JHdsVtzBbWf+Jx2crcCuiga1jQ1oAaAAANgAWl0eoRTwi/9R3aeeHBvkFuGuWFX2+2c1yt2yU1yda5RWuTjXJ7JTJbXJxr1Fa5LD1NjKRtMNpjO8NGQGbjwH7rq42BgDWiwGwLWaPQ6kIdveSfK9h+/mtndaYLg24o1GxV1DxSodHEXMGdwL7dUcVJusFOx30cdLO55u4lx5m6aEhBuDY8RkVsscw7qx1sfcv2m+7zHJaQvWaVp8mOVxdM3VBjjmECQ6zOO1zf3XRteCAQbgi4I3qv3PXS6L1ZfG6MnNhy8Du9b+qfHPmmW4slumby6xdJusXVxoFXXLaW4SCDURjMZygbx7/jxXTXSXgOBBFwQQQd4O0JZRtULOKkqKpeUy8qbjFN/Dzyxbmuy8CLt+RC1z3LI+Dmvh0IeUy8pbymHlQKIetZheJSYNXRVUV+r1rSM3PjJHWM8bZjmAtg8qHXQCVhadu1p4Hcj/qGjKnZ6GoKyOoijmicHRyMa9jhvBFwn1UnQnpCQZcMlOzXmp7nZ2vtYx5nWtzcrbWyEtys6UJblYIQhMMYc4AEnIAXJO5UDimJfzTFJJ3n7JryIgdgYw2jHn3j4lWt0k4uaPDZi02lktBHxGubOI8G6x8bKmsHi1WX94/IbP1WHWZKpGDXZtkaR2DXJxrlooKhzNhy4HYthBWNdtyPPZ6rPHNFnPhqIy74Nk1yca5RGvTgcrbL7JYelh6ih6UHosncWJh/9GK2zq2/RSLrVaO1Qlp2C/aZ2HDw2fKy2V1vi7SOrB3FNCrrF0m6xdMMJqIw9jmnYWkeoVfudbJd9UTBjHPOxrST5BVy6S5JWfO+jJqXVDpetxolJ9s8cYyfQj91z5et5oeLzSHhH9XD9lXjfuRThfvR2F1i6TdYuth0RV1i6xdYugDhtO49WoY73ohf4SR+oXLuctz0pVBE9M1riLRPJseLhb6FcOamT3z6rBlmlNo5GfIlkaNy5yZeVqv42Qe1fxAWRiJ9po8skqmitZEyc8pklNtqmO2HPgclklMPZAfVyUFVDWQ5PY8PA3OI7zTycLjzXpTD6xlTDFPGbskY2Rpy2OFxe29ebsRj143DeO0PL/4q1ehPGTUUD6Z5u+nk1WcTE8azPR2uPABXYZU6Numn4LEQhC0msqTpsxDWmpKQeyx07hze4sZ/pf6hcvC3VAHAAegUnT6fr8anv7DmRjwZGD9bqM0rj6mVzZwdfK50PNTjSmWlONKys5zJMUrm7D5blLjrOI8wteClgoU5R6ZMcko9M2zJ2nf+idD1pwU42QjYSrFqH5RctW/KOjwjFHUr9YZtOT23tccfFdtRV8U7daN4PEe03xCqoVDuKWyse03BseIuCtOLWqPBrw/UVDh9FtXSXyBou4gAbSSAB5qsm6Q1QFhM/wDNdRqnFZpe+9zvxElXvX4/CNL+q4q4TOp0ixwSjqYjdl+273rHIDkucfKBtIHita+ocd/pkmHOuss9Vud0Ycmt3u6J8tc0bLn5BdfoEC6GWVwtrSajeYa0XPq4jyVe2JIAFySAANpJ2AK3cIoxTQRQj2WAO5u2uPqSrtI5Tnb6Rp+nueTI5Ppf2TbrF0m6LrpHZM3WLrF1qtJMXbRUz5T37FsTfeeR2fIbT4KG0lbFlJRVsrfT6t6+vlsbtjDIhzsLu/uc4eS5pydleXEucbuJJcTtJJuSmXLlN7m2eflLfJy+425NuTjk05SiUIcnIqlzduY5ppywnRYjYtkDhcLedDtf/DYs6nPdnikjA+8wGRl/ha/1C5Rjy03CkYNV9RidFMN1RAfV+qfkVZB1JM0aefuPTiEIW46p5wqZuur6uX3p6hwvwMht8lKaVqsOdd8juOfqVswVxJ8s85qeZjzSnAUy0pYKqZlaHgUsFMgpYKVoRoeBSgUyClApaIodui6b1kayiiKFkpJKSSkkqaJoySkEoJWGNL3Na0Xc4hrQNpJNgEyQyR0Wg+G9dUdc4fZxZjm890eQufRWJda7BMPFJAyIZkC7z7zjmT+ngFOuu3p8Xpwryem0mD0caXntirrF1i60Okek8VCC0WkntlGD3eBedw5bVbKSirZdOcYLdJ8GyxXFIaOMyTP1RuG1zzwaN6qbSPG5K+XrH9ljbiJg2MaT8ybC5TGJ4jLVSGSZ5c7YPdaODRuCgOK52XO8nC6OPqNU8vC4QlybclOKbcVWjOhLk05Lcm3FOh0IKEITDAodeSNVwyIuQeBGYUxRa/YPE/RSizF8kXr/ANaQ8HeoQqR/mruPzQtHqnS9Rk3DhZ7xwy9Ctm0qHURdVW1UXuzzs/LKQFJBXOmuTi6he8eBSwUyClgqtozNDwKUCmQUsFLQrQ6ClayZBSrqKIoc1kayb1kayiiKHNZJJSbpJKmiaFErqNA8O6yV1Q4dmOwZfe8jM+Q+q5S/mrXwOiFNTxRbw0F/Nxzd81r0mPdO34N/0/Dvybn0v8jY3WLpJKrzSzSl05dBTutDse8XBl4gH3fr4LpZcqxq2dnPnjijbNjpPpjqa0NIbuzD5siG8Qziea4KWQuJc4kuJuSTck8SVglNuK5k8ksjtnDy5p5XcjDim3FKJTZKVCJGHFNuKU4ptxTodCXFNuKU4psp0OgQhCkkFExA5Dx/RS1CxI5ADbYqUWYvkhf8vdwQrl/6FHvj0Kwr/SZ0vTZxWnlP1GM1IsAHPbIAOD4x+t1BBXWdNmH9XVU1UBlJEYnZZa0bi4EniQ+3wLj2OuAeV1kzRqbOZrIVMfBSwUwClgqmjE0PApQKZBSgUtC0OhyzdNXWbqKIodui6bui6igoXdYLki6xdTQUTsJZr1EDeMsf+oK3SVUOByatVTnhNH/qVtkro6Je1nY+mr2y/U0GnGImnpdVps+V3Vgg2IbYlx9Bb4lWRK7LpJl7VMz7sjvmAuJJVOpd5P0M2uk5ZmvsZJSCUEpBKpSMqRglIcVklNkpkh0jDikOKySm3FOh0jDikoKEwwIQhAAs4TTGoxCjhAvrVEDbHYftAT8lhdH0QYd/FYwyUi7IGSzHK4JLerYOXfLvgTwVyNGmjcz0DqDgPQISkLedY43pXwk1WGSPaLyQObO38Iyk/sLj5KlKKS7bcMv2XpuWMPa5rhdrgWkcQRYhebMZw12HVs9K8WDZCGG1g5hN43DxBHncLHqodSMGtx2rFApQKZBSwVio5LQ6ClApoFZBUULQ7dZ1k1dZ1lFEUO6yNZNayNZRQUOayxdI1li6mgodilLHNc3JzSHDxBuFuzplXf8AkZ/lM/ZaBjXPOq1pc47A0FxPkFsY9Ha5wuKWS23tarD6OIKshvXxv9i7G8i+F/sM4ris1W5r5nBxaNUWaG2F77lAJUitw+eD+rDJHzcwhv5tihkqHd8kS3N+7sySkkrBKQSpSBIySkEoJSCUyQyRglIJQSsJ0OCEIQAIQhADVTJqtJ8grc6CMHMVJPWOFnTy6kfOOPK/m8vHw81UDoJKmaKmhbrSPe1jGje52QvyF7k7hdeocFw5lHTQUzO7FEyMHZewsT5m581owR5s6OkhSsmoQhajaCrLpp0fMkUdfGO1F9nPbfG49l3wu+TuSs1N1MDJWPjkaHMexzHtOYc1ws4HkQSlnHdGhZx3KjzLTy6zQd+wp4FP6V4I/Ca2SA3MR7ULznrxnYfEG7T4cwogcuZKNOmcPLj2SoeBWdZNArN0tFVDuss3TWss3UURQ5dF03dF0URQ5dTsEwuStmETMhbWe87GNvt8eAWturL0CohFSCS3blc55P3QS1o9BfzVuHHvlRo02H1J0+jb4ThMFGzViYAfaec3v5k/op10m6xddJJJUjuRioqkEjQ4FrgCDkQRcHyXBaYaKtia6ppm2YM5YhsaPeZy4hd7dJcAQQRcEWIO8JZ41NUyvLijkjTKOJSSVMxyk/hqmeHc2R2r+E5s/tIUAlc6qdHFcadMCUglBKwpokEIQpAEIQgASJZA0En/AJS0jDsPlxKrhpIBdz3ht9zBftyHk0XP/IUpWyzHDfKjveg7R4zTy4lKLsj1ooL+1I62u74W5fEeCuxQcEwqKgpoaWEWjjZqt4nO7nHmSSTzKnLfCO1UdiEdqoEIQmGBCEIA5vTvRZmLUpjybOy76eQ+y63dP3TsPkdy8/APhe6GVpZIxxa5rsi0ja0r1Kq/6TdBRXsNXStArGNGs0ZCoaN34wL2O/ZwtnzYt3K7M+fCpoqEFZuokMx7rsnA2zyNxkQeafusdHIlBp0x26NZN3RdRQtDt0XTd0XRQUL1lbmikgdQ0pGzqmt823B+YKp+673o6xdpa6kcbOBdJFf2gTdzRzBz8yr9O6ka9HJRyU/J3F1i6TdF1uOsZusXWLqJideylhfNIbNaL83Hc0cyUdEN0rZWWnEgNfPbdqA+OoP3WgJTtXUOmkkld3nvc93i4k/qmlzpO22cSb3SbBCEKBQQhCABCFGq6kMFh3vpzKkaMXJ0jFZPbsNuXGwyzOe4DiVevRVoWMLp+vnb/wB5M1peDtgZtEQ573c/Bc90TdH+rqYlXM7ffpIXX7IIylePezNgdmR22tbi14sdcs6mDCoIEIQrjQCEIQAIQhAAhCEAV50i9Hja4PqqNoZVgEvjFmsqfG+Qfz2HfxVMlz4nOjla5j2ktc14LXNI3OB2L1SuV000HpcWaXECGqAsyoa0E5bGyD22/TcqMmG+UZ82BT6KE1lnWUjH8BrMKk6upiIbfsSgEwyfgfsvyOfJQo5A7Z6b1kars5s8Tj2O6yNZJQiisVrJUUzo3Nexxa5pBa4GxBG8JtCALCwTTyNzQyrGo8Zdaxpcx3MtGYPyXSR45SPF21MJH/saqZWFfHPJdmuGrmlT5LYxDS+igBtKJXbmw3ff4u6PVV/pDpBNXvBf2I2nsRt2DmTvK1CEk8spFeTUTycPoEIQqygEIQgAQkSSBouTb9UYZQ1eJSiCkhfI47dUHVYOMj9jB4+GalJsshjlPoYqKq3ZZm4m2WeZyAHEq1OjXoz1dSuxJl396GlfYhueT5RvdvDd1888h0OgXRtT4WGzz6tRWbQ8t+zgPCIHf97b4Lu1rx4q5Z0sOBQQIQhXGgEIQgAQhCABCEIAEIQgAQhCAGK6iiqY3RTRsljcLOY9oc0+RVVaUdEOZlw2QDaf4eZxy5Ry5nyd6q3EJZQUuxZQUuzyziVJU0MnU1UL4n7g8W1hxa7Y4cwmmTtO+3jkvUddQw1LDHPEyVh2tkaHjZa9jvzK4PHeiKgqCX0z5KR59ltpIb5+w7MbthAy2LPLA/BknpE+inULq8U6KMVp7mAxVLeEbxE/x1ZLD+5c1V4LiVObS0VQ3xhe75tVThJeDNLTTQyhQzW2NnNsRtBNiPIrIrRwPyS0V+lL7EtCiGuHA/JIOIDYAL+KKD0pfYnIWaTDMQqCBDRzuuLjVgksR4nJdFhnRdjFVYysZTMNs55GlxB4Mjv6GyZQk/BZHTTZy8k7W7TnwGZTdM6apkbDTRPkld3WMbrvPOw2DmcgrgwPoZpIiHVk8lS4f4bPsYT427R3bx5qwsLwmmo2alNBHC3eI2Bt/E79p2q2OB+TTDSJdlQaMdD88xEuJS9Uzb1MTtaZ34n7G+V/JW9g+EU1BEIaWFkMY9lt7nm5xzceZJKnIWiMFHo1xgo9AhCEwwIQhAAhCEACEIQAIQhAAhCEACEIQAIQhAAhCEACEIQBwmnn9EfiP0VI4x3j4lCFmymfJ2MYb3grl6PNj/AfVYQoxdhj7LKj2DwCUhC1GgEIQgAQhCABCEIAEIQgAQhCABCEIA//2Q=="/>
          <p:cNvSpPr>
            <a:spLocks noChangeAspect="1" noChangeArrowheads="1"/>
          </p:cNvSpPr>
          <p:nvPr/>
        </p:nvSpPr>
        <p:spPr bwMode="auto">
          <a:xfrm>
            <a:off x="1679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AutoShape 16" descr="http://wiki.teamliquid.net/starcraft/images2/7/7e/License-unknown.svg"/>
          <p:cNvSpPr>
            <a:spLocks noChangeAspect="1" noChangeArrowheads="1"/>
          </p:cNvSpPr>
          <p:nvPr/>
        </p:nvSpPr>
        <p:spPr bwMode="auto">
          <a:xfrm>
            <a:off x="1679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AutoShape 18" descr="http://wiki.teamliquid.net/starcraft/images2/7/7e/License-unknown.svg"/>
          <p:cNvSpPr>
            <a:spLocks noChangeAspect="1" noChangeArrowheads="1"/>
          </p:cNvSpPr>
          <p:nvPr/>
        </p:nvSpPr>
        <p:spPr bwMode="auto">
          <a:xfrm>
            <a:off x="1679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 name="Picture 20" descr="http://www.pammarketingnut.com/wp-content/uploads/iStock_000012224342XSmall1.jpg"/>
          <p:cNvPicPr>
            <a:picLocks noChangeAspect="1" noChangeArrowheads="1"/>
          </p:cNvPicPr>
          <p:nvPr/>
        </p:nvPicPr>
        <p:blipFill>
          <a:blip r:embed="rId4" cstate="print"/>
          <a:srcRect/>
          <a:stretch>
            <a:fillRect/>
          </a:stretch>
        </p:blipFill>
        <p:spPr bwMode="auto">
          <a:xfrm>
            <a:off x="6101628" y="1265521"/>
            <a:ext cx="2297383" cy="1718072"/>
          </a:xfrm>
          <a:prstGeom prst="rect">
            <a:avLst/>
          </a:prstGeom>
          <a:noFill/>
        </p:spPr>
      </p:pic>
      <p:sp>
        <p:nvSpPr>
          <p:cNvPr id="14" name="TextBox 13"/>
          <p:cNvSpPr txBox="1"/>
          <p:nvPr/>
        </p:nvSpPr>
        <p:spPr>
          <a:xfrm>
            <a:off x="1128732" y="2830001"/>
            <a:ext cx="1969769" cy="523220"/>
          </a:xfrm>
          <a:prstGeom prst="rect">
            <a:avLst/>
          </a:prstGeom>
          <a:noFill/>
        </p:spPr>
        <p:txBody>
          <a:bodyPr wrap="square" rtlCol="0">
            <a:spAutoFit/>
          </a:bodyPr>
          <a:lstStyle/>
          <a:p>
            <a:pPr algn="ctr"/>
            <a:r>
              <a:rPr lang="en-US" sz="1400" dirty="0" smtClean="0">
                <a:solidFill>
                  <a:schemeClr val="tx1">
                    <a:lumMod val="75000"/>
                    <a:lumOff val="25000"/>
                  </a:schemeClr>
                </a:solidFill>
              </a:rPr>
              <a:t>Security Technology</a:t>
            </a:r>
            <a:endParaRPr lang="en-US" sz="1400" dirty="0">
              <a:solidFill>
                <a:schemeClr val="tx1">
                  <a:lumMod val="75000"/>
                  <a:lumOff val="25000"/>
                </a:schemeClr>
              </a:solidFill>
            </a:endParaRPr>
          </a:p>
          <a:p>
            <a:pPr algn="ctr"/>
            <a:r>
              <a:rPr lang="en-US" sz="1400" dirty="0">
                <a:solidFill>
                  <a:schemeClr val="tx1">
                    <a:lumMod val="75000"/>
                    <a:lumOff val="25000"/>
                  </a:schemeClr>
                </a:solidFill>
              </a:rPr>
              <a:t>is Complex</a:t>
            </a:r>
          </a:p>
        </p:txBody>
      </p:sp>
      <p:sp>
        <p:nvSpPr>
          <p:cNvPr id="15" name="TextBox 14"/>
          <p:cNvSpPr txBox="1"/>
          <p:nvPr/>
        </p:nvSpPr>
        <p:spPr>
          <a:xfrm>
            <a:off x="3708099" y="2830001"/>
            <a:ext cx="1943100" cy="523220"/>
          </a:xfrm>
          <a:prstGeom prst="rect">
            <a:avLst/>
          </a:prstGeom>
          <a:noFill/>
        </p:spPr>
        <p:txBody>
          <a:bodyPr wrap="square" rtlCol="0">
            <a:spAutoFit/>
          </a:bodyPr>
          <a:lstStyle/>
          <a:p>
            <a:pPr algn="ctr"/>
            <a:r>
              <a:rPr lang="en-US" sz="1400" dirty="0">
                <a:solidFill>
                  <a:schemeClr val="tx1">
                    <a:lumMod val="75000"/>
                    <a:lumOff val="25000"/>
                  </a:schemeClr>
                </a:solidFill>
              </a:rPr>
              <a:t>Error-Prone Manual Process</a:t>
            </a:r>
          </a:p>
        </p:txBody>
      </p:sp>
      <p:sp>
        <p:nvSpPr>
          <p:cNvPr id="16" name="TextBox 15"/>
          <p:cNvSpPr txBox="1"/>
          <p:nvPr/>
        </p:nvSpPr>
        <p:spPr>
          <a:xfrm>
            <a:off x="6119359" y="2830001"/>
            <a:ext cx="2228850" cy="738664"/>
          </a:xfrm>
          <a:prstGeom prst="rect">
            <a:avLst/>
          </a:prstGeom>
          <a:noFill/>
        </p:spPr>
        <p:txBody>
          <a:bodyPr wrap="square" rtlCol="0">
            <a:spAutoFit/>
          </a:bodyPr>
          <a:lstStyle/>
          <a:p>
            <a:pPr algn="ctr"/>
            <a:r>
              <a:rPr lang="en-US" sz="1400" dirty="0">
                <a:solidFill>
                  <a:schemeClr val="tx1">
                    <a:lumMod val="75000"/>
                    <a:lumOff val="25000"/>
                  </a:schemeClr>
                </a:solidFill>
              </a:rPr>
              <a:t>Lack of I</a:t>
            </a:r>
            <a:r>
              <a:rPr lang="en-US" sz="1400" dirty="0" smtClean="0">
                <a:solidFill>
                  <a:schemeClr val="tx1">
                    <a:lumMod val="75000"/>
                    <a:lumOff val="25000"/>
                  </a:schemeClr>
                </a:solidFill>
              </a:rPr>
              <a:t>nfrastructure</a:t>
            </a:r>
            <a:endParaRPr lang="en-US" sz="1400" dirty="0">
              <a:solidFill>
                <a:schemeClr val="tx1">
                  <a:lumMod val="75000"/>
                  <a:lumOff val="25000"/>
                </a:schemeClr>
              </a:solidFill>
            </a:endParaRPr>
          </a:p>
          <a:p>
            <a:pPr algn="ctr"/>
            <a:r>
              <a:rPr lang="en-US" sz="1400" dirty="0" smtClean="0">
                <a:solidFill>
                  <a:schemeClr val="tx1">
                    <a:lumMod val="75000"/>
                    <a:lumOff val="25000"/>
                  </a:schemeClr>
                </a:solidFill>
              </a:rPr>
              <a:t>Visibility &amp; Operational Efficiencies</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390938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771526"/>
            <a:ext cx="6858000" cy="830997"/>
          </a:xfrm>
          <a:prstGeom prst="rect">
            <a:avLst/>
          </a:prstGeom>
          <a:noFill/>
        </p:spPr>
        <p:txBody>
          <a:bodyPr wrap="square" rtlCol="0">
            <a:spAutoFit/>
          </a:bodyPr>
          <a:lstStyle/>
          <a:p>
            <a:pPr algn="ctr"/>
            <a:r>
              <a:rPr lang="en-US" sz="2400" dirty="0" smtClean="0">
                <a:solidFill>
                  <a:srgbClr val="009797"/>
                </a:solidFill>
              </a:rPr>
              <a:t>Patented Software Constantly Interrogates Video Infrastructure</a:t>
            </a:r>
            <a:endParaRPr lang="en-US" sz="2400" b="1" dirty="0">
              <a:solidFill>
                <a:srgbClr val="009797"/>
              </a:solidFill>
            </a:endParaRPr>
          </a:p>
        </p:txBody>
      </p:sp>
      <p:pic>
        <p:nvPicPr>
          <p:cNvPr id="9" name="Picture 3"/>
          <p:cNvPicPr>
            <a:picLocks noChangeAspect="1" noChangeArrowheads="1"/>
          </p:cNvPicPr>
          <p:nvPr/>
        </p:nvPicPr>
        <p:blipFill>
          <a:blip r:embed="rId3" cstate="print"/>
          <a:srcRect/>
          <a:stretch>
            <a:fillRect/>
          </a:stretch>
        </p:blipFill>
        <p:spPr bwMode="auto">
          <a:xfrm>
            <a:off x="1535907" y="1479961"/>
            <a:ext cx="1296591" cy="1048927"/>
          </a:xfrm>
          <a:prstGeom prst="rect">
            <a:avLst/>
          </a:prstGeom>
          <a:noFill/>
          <a:ln w="9525">
            <a:noFill/>
            <a:miter lim="800000"/>
            <a:headEnd/>
            <a:tailEnd/>
          </a:ln>
        </p:spPr>
      </p:pic>
      <p:pic>
        <p:nvPicPr>
          <p:cNvPr id="18434" name="Picture 2" descr="http://www.bicomsystems.com/img/products/software/sipprot/radar-screen-icon.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02444" y="1547515"/>
            <a:ext cx="1336307" cy="981373"/>
          </a:xfrm>
          <a:prstGeom prst="rect">
            <a:avLst/>
          </a:prstGeom>
          <a:noFill/>
        </p:spPr>
      </p:pic>
      <p:pic>
        <p:nvPicPr>
          <p:cNvPr id="18436" name="Picture 4" descr="http://inside.edison.com/content/dam/inside/Images/nosearch/Stock/megaphon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443" y="1547515"/>
            <a:ext cx="1457324" cy="1092993"/>
          </a:xfrm>
          <a:prstGeom prst="rect">
            <a:avLst/>
          </a:prstGeom>
          <a:noFill/>
        </p:spPr>
      </p:pic>
      <p:sp>
        <p:nvSpPr>
          <p:cNvPr id="12" name="TextBox 11"/>
          <p:cNvSpPr txBox="1"/>
          <p:nvPr/>
        </p:nvSpPr>
        <p:spPr>
          <a:xfrm>
            <a:off x="1354200" y="2621920"/>
            <a:ext cx="2005677" cy="646331"/>
          </a:xfrm>
          <a:prstGeom prst="rect">
            <a:avLst/>
          </a:prstGeom>
          <a:noFill/>
        </p:spPr>
        <p:txBody>
          <a:bodyPr wrap="none" rtlCol="0">
            <a:spAutoFit/>
          </a:bodyPr>
          <a:lstStyle/>
          <a:p>
            <a:pPr algn="ctr"/>
            <a:r>
              <a:rPr lang="en-US" dirty="0">
                <a:solidFill>
                  <a:schemeClr val="tx1">
                    <a:lumMod val="75000"/>
                    <a:lumOff val="25000"/>
                  </a:schemeClr>
                </a:solidFill>
              </a:rPr>
              <a:t>Network Visibility/</a:t>
            </a:r>
          </a:p>
          <a:p>
            <a:pPr algn="ctr"/>
            <a:r>
              <a:rPr lang="en-US" dirty="0">
                <a:solidFill>
                  <a:schemeClr val="tx1">
                    <a:lumMod val="75000"/>
                    <a:lumOff val="25000"/>
                  </a:schemeClr>
                </a:solidFill>
              </a:rPr>
              <a:t>Performance</a:t>
            </a:r>
          </a:p>
        </p:txBody>
      </p:sp>
      <p:sp>
        <p:nvSpPr>
          <p:cNvPr id="13" name="TextBox 12"/>
          <p:cNvSpPr txBox="1"/>
          <p:nvPr/>
        </p:nvSpPr>
        <p:spPr>
          <a:xfrm>
            <a:off x="3376402" y="2614614"/>
            <a:ext cx="2571187" cy="646331"/>
          </a:xfrm>
          <a:prstGeom prst="rect">
            <a:avLst/>
          </a:prstGeom>
          <a:noFill/>
        </p:spPr>
        <p:txBody>
          <a:bodyPr wrap="none" rtlCol="0">
            <a:spAutoFit/>
          </a:bodyPr>
          <a:lstStyle/>
          <a:p>
            <a:pPr algn="ctr"/>
            <a:r>
              <a:rPr lang="en-US" dirty="0">
                <a:solidFill>
                  <a:schemeClr val="tx1">
                    <a:lumMod val="75000"/>
                    <a:lumOff val="25000"/>
                  </a:schemeClr>
                </a:solidFill>
              </a:rPr>
              <a:t>Detection/</a:t>
            </a:r>
          </a:p>
          <a:p>
            <a:pPr algn="ctr"/>
            <a:r>
              <a:rPr lang="en-US" dirty="0">
                <a:solidFill>
                  <a:schemeClr val="tx1">
                    <a:lumMod val="75000"/>
                    <a:lumOff val="25000"/>
                  </a:schemeClr>
                </a:solidFill>
              </a:rPr>
              <a:t>Automated Diagnostics </a:t>
            </a:r>
          </a:p>
        </p:txBody>
      </p:sp>
      <p:sp>
        <p:nvSpPr>
          <p:cNvPr id="16" name="TextBox 15"/>
          <p:cNvSpPr txBox="1"/>
          <p:nvPr/>
        </p:nvSpPr>
        <p:spPr>
          <a:xfrm>
            <a:off x="5972310" y="2614614"/>
            <a:ext cx="2108871" cy="646331"/>
          </a:xfrm>
          <a:prstGeom prst="rect">
            <a:avLst/>
          </a:prstGeom>
          <a:noFill/>
        </p:spPr>
        <p:txBody>
          <a:bodyPr wrap="none" rtlCol="0">
            <a:spAutoFit/>
          </a:bodyPr>
          <a:lstStyle/>
          <a:p>
            <a:pPr algn="ctr"/>
            <a:r>
              <a:rPr lang="en-US" dirty="0">
                <a:solidFill>
                  <a:schemeClr val="tx1">
                    <a:lumMod val="75000"/>
                    <a:lumOff val="25000"/>
                  </a:schemeClr>
                </a:solidFill>
              </a:rPr>
              <a:t>Alert/</a:t>
            </a:r>
          </a:p>
          <a:p>
            <a:pPr algn="ctr"/>
            <a:r>
              <a:rPr lang="en-US" dirty="0">
                <a:solidFill>
                  <a:schemeClr val="tx1">
                    <a:lumMod val="75000"/>
                    <a:lumOff val="25000"/>
                  </a:schemeClr>
                </a:solidFill>
              </a:rPr>
              <a:t>Recommend Fixes</a:t>
            </a:r>
          </a:p>
        </p:txBody>
      </p:sp>
      <p:sp>
        <p:nvSpPr>
          <p:cNvPr id="18" name="Rectangle 17"/>
          <p:cNvSpPr/>
          <p:nvPr/>
        </p:nvSpPr>
        <p:spPr>
          <a:xfrm>
            <a:off x="706582" y="3113975"/>
            <a:ext cx="7481455" cy="1846659"/>
          </a:xfrm>
          <a:prstGeom prst="rect">
            <a:avLst/>
          </a:prstGeom>
        </p:spPr>
        <p:txBody>
          <a:bodyPr wrap="square">
            <a:spAutoFit/>
          </a:bodyPr>
          <a:lstStyle/>
          <a:p>
            <a:endParaRPr lang="en-US" sz="900" dirty="0"/>
          </a:p>
          <a:p>
            <a:pPr algn="ctr"/>
            <a:endParaRPr lang="en-US" sz="1500" b="1" dirty="0">
              <a:solidFill>
                <a:schemeClr val="tx1">
                  <a:lumMod val="75000"/>
                  <a:lumOff val="25000"/>
                </a:schemeClr>
              </a:solidFill>
            </a:endParaRPr>
          </a:p>
          <a:p>
            <a:pPr algn="ctr"/>
            <a:r>
              <a:rPr lang="en-US" sz="1200" b="1" dirty="0">
                <a:solidFill>
                  <a:schemeClr val="tx1">
                    <a:lumMod val="75000"/>
                    <a:lumOff val="25000"/>
                  </a:schemeClr>
                </a:solidFill>
              </a:rPr>
              <a:t>Proactive Risk and Security Management Through:</a:t>
            </a:r>
            <a:r>
              <a:rPr lang="en-US" sz="900" b="1" dirty="0">
                <a:solidFill>
                  <a:schemeClr val="tx1">
                    <a:lumMod val="75000"/>
                    <a:lumOff val="25000"/>
                  </a:schemeClr>
                </a:solidFill>
              </a:rPr>
              <a:t/>
            </a:r>
            <a:br>
              <a:rPr lang="en-US" sz="900" b="1" dirty="0">
                <a:solidFill>
                  <a:schemeClr val="tx1">
                    <a:lumMod val="75000"/>
                    <a:lumOff val="25000"/>
                  </a:schemeClr>
                </a:solidFill>
              </a:rPr>
            </a:br>
            <a:endParaRPr lang="en-US" sz="900" b="1" dirty="0">
              <a:solidFill>
                <a:schemeClr val="tx1">
                  <a:lumMod val="75000"/>
                  <a:lumOff val="25000"/>
                </a:schemeClr>
              </a:solidFill>
            </a:endParaRPr>
          </a:p>
          <a:p>
            <a:pPr lvl="0" algn="ctr">
              <a:buFont typeface="Arial" pitchFamily="34" charset="0"/>
              <a:buChar char="•"/>
            </a:pPr>
            <a:r>
              <a:rPr lang="en-US" dirty="0">
                <a:solidFill>
                  <a:schemeClr val="tx1">
                    <a:lumMod val="75000"/>
                    <a:lumOff val="25000"/>
                  </a:schemeClr>
                </a:solidFill>
              </a:rPr>
              <a:t>Immediate knowledge of service and maintenance issues</a:t>
            </a:r>
          </a:p>
          <a:p>
            <a:pPr lvl="0" algn="ctr">
              <a:buFont typeface="Arial" pitchFamily="34" charset="0"/>
              <a:buChar char="•"/>
            </a:pPr>
            <a:r>
              <a:rPr lang="en-US" dirty="0">
                <a:solidFill>
                  <a:schemeClr val="tx1">
                    <a:lumMod val="75000"/>
                    <a:lumOff val="25000"/>
                  </a:schemeClr>
                </a:solidFill>
              </a:rPr>
              <a:t>Eliminating compliance and risk exposure</a:t>
            </a:r>
          </a:p>
          <a:p>
            <a:pPr lvl="0" algn="ctr">
              <a:buFont typeface="Arial" pitchFamily="34" charset="0"/>
              <a:buChar char="•"/>
            </a:pPr>
            <a:r>
              <a:rPr lang="en-US" dirty="0" smtClean="0">
                <a:solidFill>
                  <a:schemeClr val="tx1">
                    <a:lumMod val="75000"/>
                    <a:lumOff val="25000"/>
                  </a:schemeClr>
                </a:solidFill>
              </a:rPr>
              <a:t>Powerful system </a:t>
            </a:r>
            <a:r>
              <a:rPr lang="en-US" dirty="0">
                <a:solidFill>
                  <a:schemeClr val="tx1">
                    <a:lumMod val="75000"/>
                    <a:lumOff val="25000"/>
                  </a:schemeClr>
                </a:solidFill>
              </a:rPr>
              <a:t>uptime, </a:t>
            </a:r>
            <a:r>
              <a:rPr lang="en-US" dirty="0" smtClean="0">
                <a:solidFill>
                  <a:schemeClr val="tx1">
                    <a:lumMod val="75000"/>
                    <a:lumOff val="25000"/>
                  </a:schemeClr>
                </a:solidFill>
              </a:rPr>
              <a:t>storage retention </a:t>
            </a:r>
            <a:r>
              <a:rPr lang="en-US" dirty="0">
                <a:solidFill>
                  <a:schemeClr val="tx1">
                    <a:lumMod val="75000"/>
                    <a:lumOff val="25000"/>
                  </a:schemeClr>
                </a:solidFill>
              </a:rPr>
              <a:t>and </a:t>
            </a:r>
            <a:r>
              <a:rPr lang="en-US" dirty="0" smtClean="0">
                <a:solidFill>
                  <a:schemeClr val="tx1">
                    <a:lumMod val="75000"/>
                    <a:lumOff val="25000"/>
                  </a:schemeClr>
                </a:solidFill>
              </a:rPr>
              <a:t>image quality </a:t>
            </a:r>
            <a:r>
              <a:rPr lang="en-US" dirty="0">
                <a:solidFill>
                  <a:schemeClr val="tx1">
                    <a:lumMod val="75000"/>
                    <a:lumOff val="25000"/>
                  </a:schemeClr>
                </a:solidFill>
              </a:rPr>
              <a:t>metrics</a:t>
            </a:r>
          </a:p>
          <a:p>
            <a:pPr lvl="0" algn="ctr">
              <a:buFont typeface="Arial" pitchFamily="34" charset="0"/>
              <a:buChar char="•"/>
            </a:pPr>
            <a:endParaRPr lang="en-US" sz="600" dirty="0"/>
          </a:p>
          <a:p>
            <a:pPr lvl="0"/>
            <a:endParaRPr lang="en-US" sz="900" dirty="0"/>
          </a:p>
        </p:txBody>
      </p:sp>
      <p:sp>
        <p:nvSpPr>
          <p:cNvPr id="2" name="TextBox 1"/>
          <p:cNvSpPr txBox="1"/>
          <p:nvPr/>
        </p:nvSpPr>
        <p:spPr>
          <a:xfrm>
            <a:off x="0" y="0"/>
            <a:ext cx="7927641" cy="461665"/>
          </a:xfrm>
          <a:prstGeom prst="rect">
            <a:avLst/>
          </a:prstGeom>
          <a:noFill/>
        </p:spPr>
        <p:txBody>
          <a:bodyPr wrap="square" rtlCol="0">
            <a:spAutoFit/>
          </a:bodyPr>
          <a:lstStyle/>
          <a:p>
            <a:r>
              <a:rPr lang="en-US" sz="2400" dirty="0" smtClean="0"/>
              <a:t>Viakoo Eliminates Inefficient Manual Processes</a:t>
            </a:r>
            <a:endParaRPr lang="en-US" sz="2400" dirty="0"/>
          </a:p>
        </p:txBody>
      </p:sp>
    </p:spTree>
    <p:extLst>
      <p:ext uri="{BB962C8B-B14F-4D97-AF65-F5344CB8AC3E}">
        <p14:creationId xmlns:p14="http://schemas.microsoft.com/office/powerpoint/2010/main" val="13202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438150"/>
          </a:xfrm>
        </p:spPr>
        <p:txBody>
          <a:bodyPr/>
          <a:lstStyle/>
          <a:p>
            <a:r>
              <a:rPr lang="en-US" sz="2000" dirty="0" smtClean="0">
                <a:solidFill>
                  <a:schemeClr val="tx1"/>
                </a:solidFill>
              </a:rPr>
              <a:t>Implementation Choices </a:t>
            </a:r>
            <a:r>
              <a:rPr lang="en-US" sz="2400" b="0" i="1" dirty="0" smtClean="0">
                <a:solidFill>
                  <a:schemeClr val="tx1"/>
                </a:solidFill>
              </a:rPr>
              <a:t>Activate in minutes</a:t>
            </a:r>
            <a:endParaRPr lang="en-US" sz="2000" b="0" i="1" dirty="0">
              <a:solidFill>
                <a:schemeClr val="tx1"/>
              </a:solidFill>
            </a:endParaRPr>
          </a:p>
        </p:txBody>
      </p:sp>
      <p:grpSp>
        <p:nvGrpSpPr>
          <p:cNvPr id="5" name="Group 4"/>
          <p:cNvGrpSpPr/>
          <p:nvPr/>
        </p:nvGrpSpPr>
        <p:grpSpPr>
          <a:xfrm>
            <a:off x="506622" y="2448594"/>
            <a:ext cx="7624124" cy="1197209"/>
            <a:chOff x="516106" y="1069340"/>
            <a:chExt cx="7624124" cy="1596278"/>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9224" y="1069340"/>
              <a:ext cx="1921006" cy="1596278"/>
            </a:xfrm>
            <a:prstGeom prst="rect">
              <a:avLst/>
            </a:prstGeom>
          </p:spPr>
        </p:pic>
        <p:sp>
          <p:nvSpPr>
            <p:cNvPr id="7" name="TextBox 6"/>
            <p:cNvSpPr txBox="1"/>
            <p:nvPr/>
          </p:nvSpPr>
          <p:spPr>
            <a:xfrm>
              <a:off x="516106" y="1444337"/>
              <a:ext cx="5152767" cy="1025921"/>
            </a:xfrm>
            <a:prstGeom prst="rect">
              <a:avLst/>
            </a:prstGeom>
            <a:noFill/>
          </p:spPr>
          <p:txBody>
            <a:bodyPr wrap="square" rtlCol="0">
              <a:spAutoFit/>
            </a:bodyPr>
            <a:lstStyle/>
            <a:p>
              <a:pPr algn="ctr"/>
              <a:r>
                <a:rPr lang="en-US" sz="2400" dirty="0" smtClean="0"/>
                <a:t>Greybox</a:t>
              </a:r>
            </a:p>
            <a:p>
              <a:pPr algn="ctr"/>
              <a:r>
                <a:rPr lang="en-US" sz="2000" dirty="0" smtClean="0"/>
                <a:t>No cloud connection, send back for analysis </a:t>
              </a:r>
              <a:endParaRPr lang="en-US" sz="2000" dirty="0"/>
            </a:p>
          </p:txBody>
        </p:sp>
      </p:grpSp>
      <p:grpSp>
        <p:nvGrpSpPr>
          <p:cNvPr id="9" name="Group 8"/>
          <p:cNvGrpSpPr/>
          <p:nvPr/>
        </p:nvGrpSpPr>
        <p:grpSpPr>
          <a:xfrm>
            <a:off x="965988" y="929252"/>
            <a:ext cx="7411894" cy="1084483"/>
            <a:chOff x="965987" y="4686544"/>
            <a:chExt cx="7411894" cy="1445978"/>
          </a:xfrm>
        </p:grpSpPr>
        <p:sp>
          <p:nvSpPr>
            <p:cNvPr id="2" name="TextBox 1"/>
            <p:cNvSpPr txBox="1"/>
            <p:nvPr/>
          </p:nvSpPr>
          <p:spPr>
            <a:xfrm>
              <a:off x="965987" y="5106600"/>
              <a:ext cx="4304634" cy="1025922"/>
            </a:xfrm>
            <a:prstGeom prst="rect">
              <a:avLst/>
            </a:prstGeom>
            <a:noFill/>
          </p:spPr>
          <p:txBody>
            <a:bodyPr wrap="none" rtlCol="0">
              <a:spAutoFit/>
            </a:bodyPr>
            <a:lstStyle/>
            <a:p>
              <a:pPr algn="ctr"/>
              <a:r>
                <a:rPr lang="en-US" sz="2400" dirty="0" smtClean="0"/>
                <a:t>Direct to Cloud</a:t>
              </a:r>
            </a:p>
            <a:p>
              <a:pPr algn="ctr"/>
              <a:r>
                <a:rPr lang="en-US" sz="2000" dirty="0" smtClean="0"/>
                <a:t>Cloud connection, real-time analysis</a:t>
              </a:r>
              <a:endParaRPr lang="en-US" sz="2000"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9224" y="4686544"/>
              <a:ext cx="2158657" cy="1289875"/>
            </a:xfrm>
            <a:prstGeom prst="rect">
              <a:avLst/>
            </a:prstGeom>
          </p:spPr>
        </p:pic>
      </p:grpSp>
      <p:sp>
        <p:nvSpPr>
          <p:cNvPr id="16" name="Content Placeholder 1"/>
          <p:cNvSpPr>
            <a:spLocks noGrp="1"/>
          </p:cNvSpPr>
          <p:nvPr>
            <p:ph idx="4294967295"/>
          </p:nvPr>
        </p:nvSpPr>
        <p:spPr>
          <a:xfrm>
            <a:off x="55602" y="4302645"/>
            <a:ext cx="9021676" cy="701897"/>
          </a:xfrm>
          <a:prstGeom prst="rect">
            <a:avLst/>
          </a:prstGeom>
        </p:spPr>
        <p:txBody>
          <a:bodyPr>
            <a:normAutofit/>
          </a:bodyPr>
          <a:lstStyle/>
          <a:p>
            <a:pPr marL="0" indent="0">
              <a:buNone/>
            </a:pPr>
            <a:endParaRPr lang="en-US" sz="2000" dirty="0"/>
          </a:p>
          <a:p>
            <a:pPr marL="0" indent="0">
              <a:buNone/>
            </a:pPr>
            <a:endParaRPr lang="en-US" sz="2000" dirty="0" smtClean="0"/>
          </a:p>
        </p:txBody>
      </p:sp>
      <p:grpSp>
        <p:nvGrpSpPr>
          <p:cNvPr id="12" name="Group 11"/>
          <p:cNvGrpSpPr/>
          <p:nvPr/>
        </p:nvGrpSpPr>
        <p:grpSpPr>
          <a:xfrm>
            <a:off x="7823200" y="9268"/>
            <a:ext cx="1025611" cy="769208"/>
            <a:chOff x="4914900" y="12357"/>
            <a:chExt cx="1025611" cy="1025611"/>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4900" y="12357"/>
              <a:ext cx="1025611" cy="1025611"/>
            </a:xfrm>
            <a:prstGeom prst="rect">
              <a:avLst/>
            </a:prstGeom>
          </p:spPr>
        </p:pic>
        <p:sp>
          <p:nvSpPr>
            <p:cNvPr id="14" name="Rectangle 13"/>
            <p:cNvSpPr/>
            <p:nvPr/>
          </p:nvSpPr>
          <p:spPr>
            <a:xfrm>
              <a:off x="5546694" y="559358"/>
              <a:ext cx="154071" cy="56941"/>
            </a:xfrm>
            <a:prstGeom prst="rect">
              <a:avLst/>
            </a:prstGeom>
            <a:solidFill>
              <a:srgbClr val="0BB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84684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31373" y="78893"/>
            <a:ext cx="6816436" cy="628650"/>
          </a:xfrm>
        </p:spPr>
        <p:txBody>
          <a:bodyPr>
            <a:normAutofit fontScale="90000"/>
          </a:bodyPr>
          <a:lstStyle/>
          <a:p>
            <a:r>
              <a:rPr lang="en-US" sz="3600" dirty="0" smtClean="0"/>
              <a:t>Thank You</a:t>
            </a:r>
            <a:endParaRPr lang="en-US" sz="3600" dirty="0"/>
          </a:p>
        </p:txBody>
      </p:sp>
      <p:sp>
        <p:nvSpPr>
          <p:cNvPr id="6" name="TextBox 5"/>
          <p:cNvSpPr txBox="1"/>
          <p:nvPr/>
        </p:nvSpPr>
        <p:spPr>
          <a:xfrm>
            <a:off x="2298049" y="1853047"/>
            <a:ext cx="4539824" cy="1384995"/>
          </a:xfrm>
          <a:prstGeom prst="rect">
            <a:avLst/>
          </a:prstGeom>
          <a:noFill/>
        </p:spPr>
        <p:txBody>
          <a:bodyPr wrap="none" rtlCol="0">
            <a:spAutoFit/>
          </a:bodyPr>
          <a:lstStyle/>
          <a:p>
            <a:pPr algn="ctr"/>
            <a:r>
              <a:rPr lang="en-US" sz="2800" dirty="0" smtClean="0"/>
              <a:t>Mark McCourt</a:t>
            </a:r>
          </a:p>
          <a:p>
            <a:pPr algn="ctr"/>
            <a:r>
              <a:rPr lang="en-US" sz="2800" dirty="0">
                <a:hlinkClick r:id="rId2"/>
              </a:rPr>
              <a:t>m</a:t>
            </a:r>
            <a:r>
              <a:rPr lang="en-US" sz="2800" dirty="0" smtClean="0">
                <a:hlinkClick r:id="rId2"/>
              </a:rPr>
              <a:t>ark.mccourt@viakoo.com</a:t>
            </a:r>
            <a:endParaRPr lang="en-US" sz="2800" dirty="0" smtClean="0"/>
          </a:p>
          <a:p>
            <a:pPr algn="ctr"/>
            <a:r>
              <a:rPr lang="en-US" sz="2800" dirty="0" smtClean="0"/>
              <a:t>+1 610.390.7139</a:t>
            </a:r>
            <a:endParaRPr lang="en-US" sz="2800" dirty="0"/>
          </a:p>
        </p:txBody>
      </p:sp>
    </p:spTree>
    <p:extLst>
      <p:ext uri="{BB962C8B-B14F-4D97-AF65-F5344CB8AC3E}">
        <p14:creationId xmlns:p14="http://schemas.microsoft.com/office/powerpoint/2010/main" val="164896077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SurroundVideo</a:t>
            </a:r>
            <a:r>
              <a:rPr lang="en-US" dirty="0" smtClean="0"/>
              <a:t>: </a:t>
            </a:r>
            <a:r>
              <a:rPr lang="en-US" sz="1800" dirty="0" smtClean="0"/>
              <a:t>Best Practices for </a:t>
            </a:r>
            <a:r>
              <a:rPr lang="en-US" sz="1800" dirty="0" err="1" smtClean="0"/>
              <a:t>Panoramics</a:t>
            </a:r>
            <a:endParaRPr lang="en-US" sz="1200" dirty="0"/>
          </a:p>
        </p:txBody>
      </p:sp>
      <p:sp>
        <p:nvSpPr>
          <p:cNvPr id="3" name="Text Placeholder 2"/>
          <p:cNvSpPr>
            <a:spLocks noGrp="1"/>
          </p:cNvSpPr>
          <p:nvPr>
            <p:ph type="body" sz="quarter" idx="13"/>
          </p:nvPr>
        </p:nvSpPr>
        <p:spPr/>
        <p:txBody>
          <a:bodyPr/>
          <a:lstStyle/>
          <a:p>
            <a:r>
              <a:rPr lang="en-US" dirty="0" smtClean="0"/>
              <a:t>Harry Ervin</a:t>
            </a:r>
            <a:endParaRPr lang="en-US" dirty="0"/>
          </a:p>
        </p:txBody>
      </p:sp>
      <p:sp>
        <p:nvSpPr>
          <p:cNvPr id="4" name="Text Placeholder 3"/>
          <p:cNvSpPr>
            <a:spLocks noGrp="1"/>
          </p:cNvSpPr>
          <p:nvPr>
            <p:ph type="body" sz="quarter" idx="14"/>
          </p:nvPr>
        </p:nvSpPr>
        <p:spPr/>
        <p:txBody>
          <a:bodyPr/>
          <a:lstStyle/>
          <a:p>
            <a:r>
              <a:rPr lang="en-US" dirty="0" smtClean="0"/>
              <a:t>Field Applications Engineer - East</a:t>
            </a:r>
            <a:endParaRPr lang="en-US" dirty="0"/>
          </a:p>
        </p:txBody>
      </p:sp>
      <p:sp>
        <p:nvSpPr>
          <p:cNvPr id="5" name="Text Placeholder 4"/>
          <p:cNvSpPr>
            <a:spLocks noGrp="1"/>
          </p:cNvSpPr>
          <p:nvPr>
            <p:ph type="body" sz="quarter" idx="15"/>
          </p:nvPr>
        </p:nvSpPr>
        <p:spPr/>
        <p:txBody>
          <a:bodyPr/>
          <a:lstStyle/>
          <a:p>
            <a:r>
              <a:rPr lang="en-US" dirty="0" smtClean="0"/>
              <a:t>732-734-1380   hervin@arecontvision.com</a:t>
            </a:r>
            <a:endParaRPr lang="en-US" dirty="0"/>
          </a:p>
        </p:txBody>
      </p:sp>
    </p:spTree>
    <p:extLst>
      <p:ext uri="{BB962C8B-B14F-4D97-AF65-F5344CB8AC3E}">
        <p14:creationId xmlns:p14="http://schemas.microsoft.com/office/powerpoint/2010/main" val="1667505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pPr marL="114300" indent="0">
              <a:buNone/>
            </a:pPr>
            <a:r>
              <a:rPr lang="en-US" sz="2000" b="1" dirty="0" smtClean="0">
                <a:solidFill>
                  <a:schemeClr val="tx1">
                    <a:lumMod val="85000"/>
                    <a:lumOff val="15000"/>
                  </a:schemeClr>
                </a:solidFill>
              </a:rPr>
              <a:t>A good design helps the camera live up to expectations </a:t>
            </a:r>
          </a:p>
          <a:p>
            <a:pPr marL="285750" lvl="1">
              <a:buClr>
                <a:srgbClr val="E10209"/>
              </a:buClr>
            </a:pPr>
            <a:r>
              <a:rPr lang="en-US" sz="1800" dirty="0" smtClean="0"/>
              <a:t>What is my mounting height?</a:t>
            </a:r>
          </a:p>
          <a:p>
            <a:pPr marL="685800" lvl="2"/>
            <a:r>
              <a:rPr lang="en-US" sz="1800" dirty="0" smtClean="0"/>
              <a:t>Establishing a flexible “Rule of Thumb”</a:t>
            </a:r>
          </a:p>
          <a:p>
            <a:pPr marL="685800" lvl="2"/>
            <a:r>
              <a:rPr lang="en-US" sz="1800" dirty="0" smtClean="0"/>
              <a:t>Understanding indoor installations</a:t>
            </a:r>
            <a:endParaRPr lang="en-US" sz="1800" dirty="0"/>
          </a:p>
          <a:p>
            <a:pPr marL="285750" lvl="1">
              <a:buClr>
                <a:srgbClr val="E10209"/>
              </a:buClr>
            </a:pPr>
            <a:r>
              <a:rPr lang="en-US" sz="1800" dirty="0" smtClean="0"/>
              <a:t>Why can’t I read license plates in my parking lot?</a:t>
            </a:r>
          </a:p>
          <a:p>
            <a:pPr marL="685800" lvl="2">
              <a:buClr>
                <a:schemeClr val="tx1"/>
              </a:buClr>
            </a:pPr>
            <a:r>
              <a:rPr lang="en-US" sz="1800" dirty="0" smtClean="0"/>
              <a:t>Understanding the ratio of distance to pixel density</a:t>
            </a:r>
          </a:p>
          <a:p>
            <a:pPr marL="685800" lvl="2">
              <a:buClr>
                <a:schemeClr val="tx1"/>
              </a:buClr>
            </a:pPr>
            <a:r>
              <a:rPr lang="en-US" sz="1800" dirty="0" smtClean="0"/>
              <a:t>Knowing the effect distance from camera has on detail</a:t>
            </a:r>
          </a:p>
          <a:p>
            <a:pPr marL="114300" indent="0">
              <a:buNone/>
            </a:pPr>
            <a:endParaRPr lang="en-US" sz="1600" dirty="0" smtClean="0"/>
          </a:p>
        </p:txBody>
      </p:sp>
      <p:sp>
        <p:nvSpPr>
          <p:cNvPr id="6" name="Title 5"/>
          <p:cNvSpPr>
            <a:spLocks noGrp="1"/>
          </p:cNvSpPr>
          <p:nvPr>
            <p:ph type="title"/>
          </p:nvPr>
        </p:nvSpPr>
        <p:spPr/>
        <p:txBody>
          <a:bodyPr/>
          <a:lstStyle/>
          <a:p>
            <a:r>
              <a:rPr lang="en-US" dirty="0" smtClean="0">
                <a:solidFill>
                  <a:schemeClr val="tx1"/>
                </a:solidFill>
              </a:rPr>
              <a:t>Best Practices for </a:t>
            </a:r>
            <a:r>
              <a:rPr lang="en-US" dirty="0" err="1" smtClean="0">
                <a:solidFill>
                  <a:schemeClr val="tx1"/>
                </a:solidFill>
              </a:rPr>
              <a:t>Panoramics</a:t>
            </a:r>
            <a:endParaRPr lang="en-US" dirty="0"/>
          </a:p>
        </p:txBody>
      </p:sp>
    </p:spTree>
    <p:extLst>
      <p:ext uri="{BB962C8B-B14F-4D97-AF65-F5344CB8AC3E}">
        <p14:creationId xmlns:p14="http://schemas.microsoft.com/office/powerpoint/2010/main" val="38310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Mounting Heights</a:t>
            </a:r>
            <a:endParaRPr lang="en-US" sz="1200" dirty="0"/>
          </a:p>
        </p:txBody>
      </p:sp>
    </p:spTree>
    <p:extLst>
      <p:ext uri="{BB962C8B-B14F-4D97-AF65-F5344CB8AC3E}">
        <p14:creationId xmlns:p14="http://schemas.microsoft.com/office/powerpoint/2010/main" val="35849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7932633">
            <a:off x="3063865" y="-1444875"/>
            <a:ext cx="3713231" cy="6102046"/>
          </a:xfrm>
          <a:custGeom>
            <a:avLst/>
            <a:gdLst>
              <a:gd name="connsiteX0" fmla="*/ 0 w 3816968"/>
              <a:gd name="connsiteY0" fmla="*/ 6102046 h 6102046"/>
              <a:gd name="connsiteX1" fmla="*/ 480213 w 3816968"/>
              <a:gd name="connsiteY1" fmla="*/ 0 h 6102046"/>
              <a:gd name="connsiteX2" fmla="*/ 3816968 w 3816968"/>
              <a:gd name="connsiteY2" fmla="*/ 6102046 h 6102046"/>
              <a:gd name="connsiteX3" fmla="*/ 0 w 3816968"/>
              <a:gd name="connsiteY3" fmla="*/ 6102046 h 6102046"/>
              <a:gd name="connsiteX0" fmla="*/ 0 w 3816968"/>
              <a:gd name="connsiteY0" fmla="*/ 6102046 h 6102046"/>
              <a:gd name="connsiteX1" fmla="*/ 103737 w 3816968"/>
              <a:gd name="connsiteY1" fmla="*/ 4866600 h 6102046"/>
              <a:gd name="connsiteX2" fmla="*/ 480213 w 3816968"/>
              <a:gd name="connsiteY2" fmla="*/ 0 h 6102046"/>
              <a:gd name="connsiteX3" fmla="*/ 3816968 w 3816968"/>
              <a:gd name="connsiteY3" fmla="*/ 6102046 h 6102046"/>
              <a:gd name="connsiteX4" fmla="*/ 0 w 3816968"/>
              <a:gd name="connsiteY4" fmla="*/ 6102046 h 6102046"/>
              <a:gd name="connsiteX0" fmla="*/ 672082 w 3713231"/>
              <a:gd name="connsiteY0" fmla="*/ 6100326 h 6102046"/>
              <a:gd name="connsiteX1" fmla="*/ 0 w 3713231"/>
              <a:gd name="connsiteY1" fmla="*/ 4866600 h 6102046"/>
              <a:gd name="connsiteX2" fmla="*/ 376476 w 3713231"/>
              <a:gd name="connsiteY2" fmla="*/ 0 h 6102046"/>
              <a:gd name="connsiteX3" fmla="*/ 3713231 w 3713231"/>
              <a:gd name="connsiteY3" fmla="*/ 6102046 h 6102046"/>
              <a:gd name="connsiteX4" fmla="*/ 672082 w 3713231"/>
              <a:gd name="connsiteY4" fmla="*/ 6100326 h 6102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3231" h="6102046">
                <a:moveTo>
                  <a:pt x="672082" y="6100326"/>
                </a:moveTo>
                <a:lnTo>
                  <a:pt x="0" y="4866600"/>
                </a:lnTo>
                <a:lnTo>
                  <a:pt x="376476" y="0"/>
                </a:lnTo>
                <a:lnTo>
                  <a:pt x="3713231" y="6102046"/>
                </a:lnTo>
                <a:lnTo>
                  <a:pt x="672082" y="6100326"/>
                </a:lnTo>
                <a:close/>
              </a:path>
            </a:pathLst>
          </a:custGeom>
          <a:gradFill>
            <a:gsLst>
              <a:gs pos="11000">
                <a:schemeClr val="bg1">
                  <a:alpha val="13000"/>
                </a:schemeClr>
              </a:gs>
              <a:gs pos="100000">
                <a:schemeClr val="bg1">
                  <a:lumMod val="50000"/>
                </a:schemeClr>
              </a:gs>
            </a:gsLst>
            <a:lin ang="15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6" name="直線コネクタ 55"/>
          <p:cNvCxnSpPr/>
          <p:nvPr/>
        </p:nvCxnSpPr>
        <p:spPr>
          <a:xfrm>
            <a:off x="1543321" y="1426488"/>
            <a:ext cx="0" cy="2708918"/>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42258" y="1911398"/>
            <a:ext cx="537246" cy="369332"/>
          </a:xfrm>
          <a:prstGeom prst="rect">
            <a:avLst/>
          </a:prstGeom>
          <a:noFill/>
        </p:spPr>
        <p:txBody>
          <a:bodyPr wrap="square" rtlCol="0">
            <a:spAutoFit/>
          </a:bodyPr>
          <a:lstStyle/>
          <a:p>
            <a:r>
              <a:rPr lang="en-US" b="1" dirty="0">
                <a:solidFill>
                  <a:prstClr val="black">
                    <a:lumMod val="75000"/>
                    <a:lumOff val="25000"/>
                  </a:prstClr>
                </a:solidFill>
              </a:rPr>
              <a:t>37°</a:t>
            </a:r>
          </a:p>
        </p:txBody>
      </p:sp>
      <p:sp>
        <p:nvSpPr>
          <p:cNvPr id="18" name="TextBox 17"/>
          <p:cNvSpPr txBox="1"/>
          <p:nvPr/>
        </p:nvSpPr>
        <p:spPr>
          <a:xfrm>
            <a:off x="368300" y="2420974"/>
            <a:ext cx="990600" cy="584776"/>
          </a:xfrm>
          <a:prstGeom prst="rect">
            <a:avLst/>
          </a:prstGeom>
          <a:noFill/>
        </p:spPr>
        <p:txBody>
          <a:bodyPr wrap="square" rtlCol="0">
            <a:spAutoFit/>
          </a:bodyPr>
          <a:lstStyle/>
          <a:p>
            <a:pPr algn="ctr"/>
            <a:r>
              <a:rPr lang="en-US" sz="1600" b="1" dirty="0">
                <a:solidFill>
                  <a:prstClr val="black">
                    <a:lumMod val="75000"/>
                    <a:lumOff val="25000"/>
                  </a:prstClr>
                </a:solidFill>
              </a:rPr>
              <a:t>15–20</a:t>
            </a:r>
            <a:r>
              <a:rPr lang="fr-FR" sz="1600" b="1" dirty="0">
                <a:solidFill>
                  <a:prstClr val="black">
                    <a:lumMod val="75000"/>
                    <a:lumOff val="25000"/>
                  </a:prstClr>
                </a:solidFill>
              </a:rPr>
              <a:t>'</a:t>
            </a:r>
            <a:r>
              <a:rPr lang="en-US" sz="1600" b="1" dirty="0">
                <a:solidFill>
                  <a:prstClr val="black">
                    <a:lumMod val="75000"/>
                    <a:lumOff val="25000"/>
                  </a:prstClr>
                </a:solidFill>
              </a:rPr>
              <a:t> High</a:t>
            </a:r>
          </a:p>
        </p:txBody>
      </p:sp>
      <p:sp>
        <p:nvSpPr>
          <p:cNvPr id="3" name="Title 2"/>
          <p:cNvSpPr>
            <a:spLocks noGrp="1"/>
          </p:cNvSpPr>
          <p:nvPr>
            <p:ph type="title"/>
          </p:nvPr>
        </p:nvSpPr>
        <p:spPr/>
        <p:txBody>
          <a:bodyPr/>
          <a:lstStyle/>
          <a:p>
            <a:r>
              <a:rPr lang="en-US" dirty="0"/>
              <a:t>Panoramic </a:t>
            </a:r>
            <a:r>
              <a:rPr lang="en-US" dirty="0" smtClean="0"/>
              <a:t>Best Mount Height </a:t>
            </a:r>
            <a:endParaRPr lang="en-US" dirty="0"/>
          </a:p>
        </p:txBody>
      </p:sp>
      <p:sp>
        <p:nvSpPr>
          <p:cNvPr id="22" name="Left-Right Arrow 21"/>
          <p:cNvSpPr/>
          <p:nvPr/>
        </p:nvSpPr>
        <p:spPr>
          <a:xfrm rot="5400000">
            <a:off x="215840" y="2884125"/>
            <a:ext cx="2350162" cy="152400"/>
          </a:xfrm>
          <a:prstGeom prst="leftRightArrow">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4721" y="3004445"/>
            <a:ext cx="2831875" cy="1128342"/>
          </a:xfrm>
          <a:prstGeom prst="rect">
            <a:avLst/>
          </a:prstGeom>
        </p:spPr>
      </p:pic>
      <p:cxnSp>
        <p:nvCxnSpPr>
          <p:cNvPr id="54" name="直線コネクタ 53"/>
          <p:cNvCxnSpPr/>
          <p:nvPr/>
        </p:nvCxnSpPr>
        <p:spPr>
          <a:xfrm>
            <a:off x="1543321" y="4130796"/>
            <a:ext cx="6553200"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Left-Right Arrow 34"/>
          <p:cNvSpPr/>
          <p:nvPr/>
        </p:nvSpPr>
        <p:spPr>
          <a:xfrm rot="6703512">
            <a:off x="3244419" y="2072406"/>
            <a:ext cx="1475397" cy="152400"/>
          </a:xfrm>
          <a:prstGeom prst="leftRightArrow">
            <a:avLst/>
          </a:prstGeom>
          <a:solidFill>
            <a:schemeClr val="tx1">
              <a:lumMod val="75000"/>
              <a:lumOff val="25000"/>
              <a:alpha val="5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31" name="Picture 30" descr="00232-cut-out-woma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7814" y="2731007"/>
            <a:ext cx="626598" cy="1417793"/>
          </a:xfrm>
          <a:prstGeom prst="rect">
            <a:avLst/>
          </a:prstGeom>
        </p:spPr>
      </p:pic>
      <p:pic>
        <p:nvPicPr>
          <p:cNvPr id="30" name="Picture 29" descr="00092-cut-out-ma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8299" y="2623444"/>
            <a:ext cx="638007" cy="1553957"/>
          </a:xfrm>
          <a:prstGeom prst="rect">
            <a:avLst/>
          </a:prstGeom>
        </p:spPr>
      </p:pic>
      <p:pic>
        <p:nvPicPr>
          <p:cNvPr id="32" name="Picture 31" descr="SurroundVideo_18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881" y="872276"/>
            <a:ext cx="1340801" cy="893867"/>
          </a:xfrm>
          <a:prstGeom prst="rect">
            <a:avLst/>
          </a:prstGeom>
        </p:spPr>
      </p:pic>
    </p:spTree>
    <p:extLst>
      <p:ext uri="{BB962C8B-B14F-4D97-AF65-F5344CB8AC3E}">
        <p14:creationId xmlns:p14="http://schemas.microsoft.com/office/powerpoint/2010/main" val="305439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666750"/>
            <a:ext cx="2971800" cy="420084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t>Systems Integrators Top Challenges</a:t>
            </a:r>
            <a:endParaRPr lang="en-US" dirty="0"/>
          </a:p>
        </p:txBody>
      </p:sp>
      <p:sp>
        <p:nvSpPr>
          <p:cNvPr id="5" name="Content Placeholder 4"/>
          <p:cNvSpPr>
            <a:spLocks noGrp="1"/>
          </p:cNvSpPr>
          <p:nvPr>
            <p:ph sz="half" idx="2"/>
          </p:nvPr>
        </p:nvSpPr>
        <p:spPr>
          <a:xfrm>
            <a:off x="4038600" y="1809750"/>
            <a:ext cx="4876800" cy="3124200"/>
          </a:xfrm>
        </p:spPr>
        <p:txBody>
          <a:bodyPr>
            <a:normAutofit/>
          </a:bodyPr>
          <a:lstStyle/>
          <a:p>
            <a:pPr marL="457200" indent="-342900">
              <a:buAutoNum type="arabicPeriod"/>
            </a:pPr>
            <a:r>
              <a:rPr lang="en-US" sz="1200" b="1" dirty="0" smtClean="0"/>
              <a:t>Eroding Gross Margins</a:t>
            </a:r>
          </a:p>
          <a:p>
            <a:pPr marL="457200" indent="-342900">
              <a:buAutoNum type="arabicPeriod"/>
            </a:pPr>
            <a:r>
              <a:rPr lang="en-US" sz="1200" b="1" dirty="0" smtClean="0"/>
              <a:t>Technical Shortage</a:t>
            </a:r>
          </a:p>
          <a:p>
            <a:pPr marL="457200" indent="-342900">
              <a:buAutoNum type="arabicPeriod"/>
            </a:pPr>
            <a:r>
              <a:rPr lang="en-US" sz="1200" b="1" dirty="0" smtClean="0"/>
              <a:t>Security Integrator Competition</a:t>
            </a:r>
          </a:p>
          <a:p>
            <a:pPr marL="457200" indent="-342900">
              <a:buAutoNum type="arabicPeriod"/>
            </a:pPr>
            <a:r>
              <a:rPr lang="en-US" sz="1200" b="1" dirty="0" smtClean="0"/>
              <a:t>Cyber Security Threats</a:t>
            </a:r>
          </a:p>
          <a:p>
            <a:pPr marL="457200" indent="-342900">
              <a:buAutoNum type="arabicPeriod"/>
            </a:pPr>
            <a:r>
              <a:rPr lang="en-US" sz="1200" b="1" dirty="0" smtClean="0"/>
              <a:t>Direct Manufacturer Competition</a:t>
            </a:r>
          </a:p>
          <a:p>
            <a:pPr marL="457200" indent="-342900">
              <a:buAutoNum type="arabicPeriod"/>
            </a:pPr>
            <a:r>
              <a:rPr lang="en-US" sz="1200" b="1" dirty="0" smtClean="0"/>
              <a:t>Lack of Technical Training</a:t>
            </a:r>
          </a:p>
          <a:p>
            <a:pPr marL="457200" indent="-342900">
              <a:buAutoNum type="arabicPeriod"/>
            </a:pPr>
            <a:r>
              <a:rPr lang="en-US" sz="1200" b="1" dirty="0" smtClean="0"/>
              <a:t>Lack of Sales Training</a:t>
            </a:r>
          </a:p>
          <a:p>
            <a:pPr marL="457200" indent="-342900">
              <a:buAutoNum type="arabicPeriod"/>
            </a:pPr>
            <a:r>
              <a:rPr lang="en-US" sz="1200" b="1" dirty="0" smtClean="0"/>
              <a:t>Current Economic Conditions</a:t>
            </a:r>
          </a:p>
          <a:p>
            <a:pPr marL="457200" indent="-342900">
              <a:buAutoNum type="arabicPeriod"/>
            </a:pPr>
            <a:r>
              <a:rPr lang="en-US" sz="1200" b="1" dirty="0" smtClean="0"/>
              <a:t>Government Regulation</a:t>
            </a:r>
          </a:p>
          <a:p>
            <a:pPr marL="457200" indent="-342900">
              <a:buAutoNum type="arabicPeriod"/>
            </a:pPr>
            <a:r>
              <a:rPr lang="en-US" sz="1200" b="1" dirty="0" smtClean="0"/>
              <a:t>Physical-IT Security Integrators</a:t>
            </a:r>
          </a:p>
        </p:txBody>
      </p:sp>
      <p:pic>
        <p:nvPicPr>
          <p:cNvPr id="8" name="Picture 7" descr="Screen Shot 2015-06-13 at 7.30.5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1000" y="742950"/>
            <a:ext cx="4678485" cy="1124443"/>
          </a:xfrm>
          <a:prstGeom prst="rect">
            <a:avLst/>
          </a:prstGeom>
        </p:spPr>
      </p:pic>
      <p:pic>
        <p:nvPicPr>
          <p:cNvPr id="7" name="Picture 6" descr="Screen Shot 2015-06-13 at 7.30.0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2800" y="971550"/>
            <a:ext cx="825810" cy="710312"/>
          </a:xfrm>
          <a:prstGeom prst="rect">
            <a:avLst/>
          </a:prstGeom>
        </p:spPr>
      </p:pic>
      <p:sp>
        <p:nvSpPr>
          <p:cNvPr id="9" name="TextBox 8"/>
          <p:cNvSpPr txBox="1"/>
          <p:nvPr/>
        </p:nvSpPr>
        <p:spPr>
          <a:xfrm>
            <a:off x="5867400" y="4781550"/>
            <a:ext cx="2209800" cy="200055"/>
          </a:xfrm>
          <a:prstGeom prst="rect">
            <a:avLst/>
          </a:prstGeom>
          <a:noFill/>
        </p:spPr>
        <p:txBody>
          <a:bodyPr wrap="square" rtlCol="0">
            <a:spAutoFit/>
          </a:bodyPr>
          <a:lstStyle/>
          <a:p>
            <a:r>
              <a:rPr lang="en-US" sz="700" dirty="0" smtClean="0"/>
              <a:t>Source: Security Sales &amp; Integration, April 6, 2015</a:t>
            </a:r>
            <a:endParaRPr lang="en-US" sz="700" dirty="0"/>
          </a:p>
        </p:txBody>
      </p:sp>
    </p:spTree>
    <p:extLst>
      <p:ext uri="{BB962C8B-B14F-4D97-AF65-F5344CB8AC3E}">
        <p14:creationId xmlns:p14="http://schemas.microsoft.com/office/powerpoint/2010/main" val="1054360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EB-Arecont180-ParkingLot.jpg">
            <a:hlinkClick r:id="rId3" action="ppaction://hlinkfile"/>
          </p:cNvPr>
          <p:cNvPicPr>
            <a:picLocks noGrp="1" noChangeAspect="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228600" y="2924015"/>
            <a:ext cx="8763000" cy="1686976"/>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p:spPr>
      </p:pic>
      <p:pic>
        <p:nvPicPr>
          <p:cNvPr id="6" name="Picture 2" descr="H:\Sams Club Parking Lot - Fro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744" y="860868"/>
            <a:ext cx="8755856" cy="1781432"/>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p:spPr>
      </p:pic>
      <p:sp>
        <p:nvSpPr>
          <p:cNvPr id="7" name="Title 1"/>
          <p:cNvSpPr txBox="1">
            <a:spLocks/>
          </p:cNvSpPr>
          <p:nvPr/>
        </p:nvSpPr>
        <p:spPr>
          <a:xfrm>
            <a:off x="152400" y="11704"/>
            <a:ext cx="9144000" cy="43815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900" b="1" dirty="0" err="1">
                <a:solidFill>
                  <a:srgbClr val="E10209"/>
                </a:solidFill>
              </a:rPr>
              <a:t>Surround</a:t>
            </a:r>
            <a:r>
              <a:rPr lang="en-US" sz="1900" dirty="0" err="1">
                <a:solidFill>
                  <a:schemeClr val="tx1">
                    <a:lumMod val="85000"/>
                    <a:lumOff val="15000"/>
                  </a:schemeClr>
                </a:solidFill>
              </a:rPr>
              <a:t>Video</a:t>
            </a:r>
            <a:r>
              <a:rPr lang="en-US" sz="1900" baseline="30000" dirty="0">
                <a:solidFill>
                  <a:schemeClr val="tx1">
                    <a:lumMod val="85000"/>
                    <a:lumOff val="15000"/>
                  </a:schemeClr>
                </a:solidFill>
              </a:rPr>
              <a:t>®</a:t>
            </a:r>
            <a:r>
              <a:rPr lang="en-US" sz="1900" dirty="0">
                <a:solidFill>
                  <a:schemeClr val="tx1">
                    <a:lumMod val="85000"/>
                    <a:lumOff val="15000"/>
                  </a:schemeClr>
                </a:solidFill>
              </a:rPr>
              <a:t> </a:t>
            </a:r>
            <a:r>
              <a:rPr lang="en-US" sz="1900" dirty="0" smtClean="0">
                <a:solidFill>
                  <a:schemeClr val="tx1">
                    <a:lumMod val="85000"/>
                    <a:lumOff val="15000"/>
                  </a:schemeClr>
                </a:solidFill>
              </a:rPr>
              <a:t>Parking Lot</a:t>
            </a:r>
            <a:endParaRPr lang="en-US" sz="1900" spc="-6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6527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EB-Arecont180-ParkingLot.jpg">
            <a:hlinkClick r:id="rId3" action="ppaction://hlinkfile"/>
          </p:cNvPr>
          <p:cNvPicPr>
            <a:picLocks noGrp="1" noChangeAspect="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228600" y="2924015"/>
            <a:ext cx="8763000" cy="1686976"/>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p:spPr>
      </p:pic>
      <p:pic>
        <p:nvPicPr>
          <p:cNvPr id="6" name="Picture 2" descr="H:\Sams Club Parking Lot - Fro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744" y="860868"/>
            <a:ext cx="8755856" cy="1781432"/>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p:spPr>
      </p:pic>
      <p:sp>
        <p:nvSpPr>
          <p:cNvPr id="7" name="Title 1"/>
          <p:cNvSpPr txBox="1">
            <a:spLocks/>
          </p:cNvSpPr>
          <p:nvPr/>
        </p:nvSpPr>
        <p:spPr>
          <a:xfrm>
            <a:off x="152400" y="11704"/>
            <a:ext cx="9144000" cy="43815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900" b="1" dirty="0" err="1">
                <a:solidFill>
                  <a:srgbClr val="E10209"/>
                </a:solidFill>
              </a:rPr>
              <a:t>Surround</a:t>
            </a:r>
            <a:r>
              <a:rPr lang="en-US" sz="1900" dirty="0" err="1">
                <a:solidFill>
                  <a:schemeClr val="tx1">
                    <a:lumMod val="85000"/>
                    <a:lumOff val="15000"/>
                  </a:schemeClr>
                </a:solidFill>
              </a:rPr>
              <a:t>Video</a:t>
            </a:r>
            <a:r>
              <a:rPr lang="en-US" sz="1900" baseline="30000" dirty="0">
                <a:solidFill>
                  <a:schemeClr val="tx1">
                    <a:lumMod val="85000"/>
                    <a:lumOff val="15000"/>
                  </a:schemeClr>
                </a:solidFill>
              </a:rPr>
              <a:t>®</a:t>
            </a:r>
            <a:r>
              <a:rPr lang="en-US" sz="1900" dirty="0">
                <a:solidFill>
                  <a:schemeClr val="tx1">
                    <a:lumMod val="85000"/>
                    <a:lumOff val="15000"/>
                  </a:schemeClr>
                </a:solidFill>
              </a:rPr>
              <a:t> </a:t>
            </a:r>
            <a:r>
              <a:rPr lang="en-US" sz="1900" dirty="0" smtClean="0">
                <a:solidFill>
                  <a:schemeClr val="tx1">
                    <a:lumMod val="85000"/>
                    <a:lumOff val="15000"/>
                  </a:schemeClr>
                </a:solidFill>
              </a:rPr>
              <a:t>Parking Lot</a:t>
            </a:r>
            <a:endParaRPr lang="en-US" sz="1900" spc="-60" dirty="0">
              <a:solidFill>
                <a:schemeClr val="tx1">
                  <a:lumMod val="85000"/>
                  <a:lumOff val="15000"/>
                </a:schemeClr>
              </a:solidFill>
              <a:latin typeface="Arial"/>
              <a:cs typeface="Arial"/>
            </a:endParaRPr>
          </a:p>
        </p:txBody>
      </p:sp>
      <p:cxnSp>
        <p:nvCxnSpPr>
          <p:cNvPr id="9" name="Straight Arrow Connector 8"/>
          <p:cNvCxnSpPr>
            <a:stCxn id="6" idx="2"/>
            <a:endCxn id="6" idx="0"/>
          </p:cNvCxnSpPr>
          <p:nvPr/>
        </p:nvCxnSpPr>
        <p:spPr>
          <a:xfrm flipV="1">
            <a:off x="4613672" y="860868"/>
            <a:ext cx="0" cy="17814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072408" y="2114550"/>
            <a:ext cx="3082528" cy="369332"/>
          </a:xfrm>
          <a:prstGeom prst="rect">
            <a:avLst/>
          </a:prstGeom>
          <a:solidFill>
            <a:schemeClr val="bg1"/>
          </a:solidFill>
          <a:ln w="9525">
            <a:solidFill>
              <a:schemeClr val="tx1"/>
            </a:solidFill>
          </a:ln>
        </p:spPr>
        <p:txBody>
          <a:bodyPr wrap="square" rtlCol="0">
            <a:spAutoFit/>
          </a:bodyPr>
          <a:lstStyle/>
          <a:p>
            <a:pPr algn="ctr"/>
            <a:r>
              <a:rPr lang="en-US" dirty="0" smtClean="0"/>
              <a:t>250’+ to the Horizon</a:t>
            </a:r>
            <a:endParaRPr lang="en-US" dirty="0"/>
          </a:p>
        </p:txBody>
      </p:sp>
      <p:cxnSp>
        <p:nvCxnSpPr>
          <p:cNvPr id="10" name="Straight Arrow Connector 9"/>
          <p:cNvCxnSpPr>
            <a:stCxn id="5" idx="2"/>
          </p:cNvCxnSpPr>
          <p:nvPr/>
        </p:nvCxnSpPr>
        <p:spPr>
          <a:xfrm flipV="1">
            <a:off x="4610100" y="2918268"/>
            <a:ext cx="3572" cy="169272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77108" y="4107418"/>
            <a:ext cx="4073128" cy="369332"/>
          </a:xfrm>
          <a:prstGeom prst="rect">
            <a:avLst/>
          </a:prstGeom>
          <a:solidFill>
            <a:schemeClr val="bg1"/>
          </a:solidFill>
          <a:ln w="9525">
            <a:solidFill>
              <a:schemeClr val="tx1"/>
            </a:solidFill>
          </a:ln>
        </p:spPr>
        <p:txBody>
          <a:bodyPr wrap="square" rtlCol="0">
            <a:spAutoFit/>
          </a:bodyPr>
          <a:lstStyle/>
          <a:p>
            <a:pPr algn="ctr"/>
            <a:r>
              <a:rPr lang="en-US" dirty="0" smtClean="0"/>
              <a:t>150’ to the End of the Parking Lot</a:t>
            </a:r>
            <a:endParaRPr lang="en-US" dirty="0"/>
          </a:p>
        </p:txBody>
      </p:sp>
    </p:spTree>
    <p:extLst>
      <p:ext uri="{BB962C8B-B14F-4D97-AF65-F5344CB8AC3E}">
        <p14:creationId xmlns:p14="http://schemas.microsoft.com/office/powerpoint/2010/main" val="59625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EB-Arecont180-ParkingLot.jpg">
            <a:hlinkClick r:id="rId3" action="ppaction://hlinkfile"/>
          </p:cNvPr>
          <p:cNvPicPr>
            <a:picLocks noGrp="1" noChangeAspect="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228600" y="2924015"/>
            <a:ext cx="8763000" cy="1686976"/>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p:spPr>
      </p:pic>
      <p:pic>
        <p:nvPicPr>
          <p:cNvPr id="6" name="Picture 2" descr="H:\Sams Club Parking Lot - Fro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744" y="860868"/>
            <a:ext cx="8755856" cy="1781432"/>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p:spPr>
      </p:pic>
      <p:sp>
        <p:nvSpPr>
          <p:cNvPr id="7" name="Title 1"/>
          <p:cNvSpPr txBox="1">
            <a:spLocks/>
          </p:cNvSpPr>
          <p:nvPr/>
        </p:nvSpPr>
        <p:spPr>
          <a:xfrm>
            <a:off x="152400" y="11704"/>
            <a:ext cx="9144000" cy="43815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900" b="1" dirty="0" err="1">
                <a:solidFill>
                  <a:srgbClr val="E10209"/>
                </a:solidFill>
              </a:rPr>
              <a:t>Surround</a:t>
            </a:r>
            <a:r>
              <a:rPr lang="en-US" sz="1900" dirty="0" err="1">
                <a:solidFill>
                  <a:schemeClr val="tx1">
                    <a:lumMod val="85000"/>
                    <a:lumOff val="15000"/>
                  </a:schemeClr>
                </a:solidFill>
              </a:rPr>
              <a:t>Video</a:t>
            </a:r>
            <a:r>
              <a:rPr lang="en-US" sz="1900" baseline="30000" dirty="0">
                <a:solidFill>
                  <a:schemeClr val="tx1">
                    <a:lumMod val="85000"/>
                    <a:lumOff val="15000"/>
                  </a:schemeClr>
                </a:solidFill>
              </a:rPr>
              <a:t>®</a:t>
            </a:r>
            <a:r>
              <a:rPr lang="en-US" sz="1900" dirty="0">
                <a:solidFill>
                  <a:schemeClr val="tx1">
                    <a:lumMod val="85000"/>
                    <a:lumOff val="15000"/>
                  </a:schemeClr>
                </a:solidFill>
              </a:rPr>
              <a:t> </a:t>
            </a:r>
            <a:r>
              <a:rPr lang="en-US" sz="1900" dirty="0" smtClean="0">
                <a:solidFill>
                  <a:schemeClr val="tx1">
                    <a:lumMod val="85000"/>
                    <a:lumOff val="15000"/>
                  </a:schemeClr>
                </a:solidFill>
              </a:rPr>
              <a:t>Parking Lot</a:t>
            </a:r>
            <a:endParaRPr lang="en-US" sz="1900" spc="-60" dirty="0">
              <a:solidFill>
                <a:schemeClr val="tx1">
                  <a:lumMod val="85000"/>
                  <a:lumOff val="15000"/>
                </a:schemeClr>
              </a:solidFill>
              <a:latin typeface="Arial"/>
              <a:cs typeface="Arial"/>
            </a:endParaRPr>
          </a:p>
        </p:txBody>
      </p:sp>
      <p:cxnSp>
        <p:nvCxnSpPr>
          <p:cNvPr id="9" name="Straight Arrow Connector 8"/>
          <p:cNvCxnSpPr>
            <a:stCxn id="6" idx="2"/>
            <a:endCxn id="6" idx="0"/>
          </p:cNvCxnSpPr>
          <p:nvPr/>
        </p:nvCxnSpPr>
        <p:spPr>
          <a:xfrm flipV="1">
            <a:off x="4613672" y="860868"/>
            <a:ext cx="0" cy="17814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072408" y="2114550"/>
            <a:ext cx="3082528" cy="369332"/>
          </a:xfrm>
          <a:prstGeom prst="rect">
            <a:avLst/>
          </a:prstGeom>
          <a:solidFill>
            <a:schemeClr val="bg1"/>
          </a:solidFill>
          <a:ln w="9525">
            <a:solidFill>
              <a:schemeClr val="tx1"/>
            </a:solidFill>
          </a:ln>
        </p:spPr>
        <p:txBody>
          <a:bodyPr wrap="square" rtlCol="0">
            <a:spAutoFit/>
          </a:bodyPr>
          <a:lstStyle/>
          <a:p>
            <a:pPr algn="ctr"/>
            <a:r>
              <a:rPr lang="en-US" dirty="0" smtClean="0"/>
              <a:t>250’+ to the Horizon</a:t>
            </a:r>
            <a:endParaRPr lang="en-US" dirty="0"/>
          </a:p>
        </p:txBody>
      </p:sp>
      <p:cxnSp>
        <p:nvCxnSpPr>
          <p:cNvPr id="10" name="Straight Arrow Connector 9"/>
          <p:cNvCxnSpPr>
            <a:stCxn id="5" idx="2"/>
          </p:cNvCxnSpPr>
          <p:nvPr/>
        </p:nvCxnSpPr>
        <p:spPr>
          <a:xfrm flipV="1">
            <a:off x="4610100" y="2918268"/>
            <a:ext cx="3572" cy="169272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77108" y="4107418"/>
            <a:ext cx="4073128" cy="369332"/>
          </a:xfrm>
          <a:prstGeom prst="rect">
            <a:avLst/>
          </a:prstGeom>
          <a:solidFill>
            <a:schemeClr val="bg1"/>
          </a:solidFill>
          <a:ln w="9525">
            <a:solidFill>
              <a:schemeClr val="tx1"/>
            </a:solidFill>
          </a:ln>
        </p:spPr>
        <p:txBody>
          <a:bodyPr wrap="square" rtlCol="0">
            <a:spAutoFit/>
          </a:bodyPr>
          <a:lstStyle/>
          <a:p>
            <a:pPr algn="ctr"/>
            <a:r>
              <a:rPr lang="en-US" dirty="0" smtClean="0"/>
              <a:t>150’ to the End of the Parking Lot</a:t>
            </a:r>
            <a:endParaRPr lang="en-US" dirty="0"/>
          </a:p>
        </p:txBody>
      </p:sp>
      <p:sp>
        <p:nvSpPr>
          <p:cNvPr id="12" name="Freeform 11"/>
          <p:cNvSpPr/>
          <p:nvPr/>
        </p:nvSpPr>
        <p:spPr>
          <a:xfrm>
            <a:off x="991312" y="1200149"/>
            <a:ext cx="7422023" cy="564557"/>
          </a:xfrm>
          <a:custGeom>
            <a:avLst/>
            <a:gdLst>
              <a:gd name="connsiteX0" fmla="*/ 0 w 7422023"/>
              <a:gd name="connsiteY0" fmla="*/ 543450 h 663092"/>
              <a:gd name="connsiteX1" fmla="*/ 905854 w 7422023"/>
              <a:gd name="connsiteY1" fmla="*/ 287077 h 663092"/>
              <a:gd name="connsiteX2" fmla="*/ 1687795 w 7422023"/>
              <a:gd name="connsiteY2" fmla="*/ 137525 h 663092"/>
              <a:gd name="connsiteX3" fmla="*/ 2550920 w 7422023"/>
              <a:gd name="connsiteY3" fmla="*/ 22157 h 663092"/>
              <a:gd name="connsiteX4" fmla="*/ 3503776 w 7422023"/>
              <a:gd name="connsiteY4" fmla="*/ 792 h 663092"/>
              <a:gd name="connsiteX5" fmla="*/ 4307081 w 7422023"/>
              <a:gd name="connsiteY5" fmla="*/ 34976 h 663092"/>
              <a:gd name="connsiteX6" fmla="*/ 5298393 w 7422023"/>
              <a:gd name="connsiteY6" fmla="*/ 167435 h 663092"/>
              <a:gd name="connsiteX7" fmla="*/ 6336707 w 7422023"/>
              <a:gd name="connsiteY7" fmla="*/ 385353 h 663092"/>
              <a:gd name="connsiteX8" fmla="*/ 7016097 w 7422023"/>
              <a:gd name="connsiteY8" fmla="*/ 556269 h 663092"/>
              <a:gd name="connsiteX9" fmla="*/ 7422023 w 7422023"/>
              <a:gd name="connsiteY9" fmla="*/ 663092 h 663092"/>
              <a:gd name="connsiteX10" fmla="*/ 7422023 w 7422023"/>
              <a:gd name="connsiteY10" fmla="*/ 663092 h 6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2023" h="663092">
                <a:moveTo>
                  <a:pt x="0" y="543450"/>
                </a:moveTo>
                <a:cubicBezTo>
                  <a:pt x="312277" y="449090"/>
                  <a:pt x="624555" y="354731"/>
                  <a:pt x="905854" y="287077"/>
                </a:cubicBezTo>
                <a:cubicBezTo>
                  <a:pt x="1187153" y="219423"/>
                  <a:pt x="1413617" y="181678"/>
                  <a:pt x="1687795" y="137525"/>
                </a:cubicBezTo>
                <a:cubicBezTo>
                  <a:pt x="1961973" y="93372"/>
                  <a:pt x="2248257" y="44946"/>
                  <a:pt x="2550920" y="22157"/>
                </a:cubicBezTo>
                <a:cubicBezTo>
                  <a:pt x="2853584" y="-632"/>
                  <a:pt x="3211083" y="-1345"/>
                  <a:pt x="3503776" y="792"/>
                </a:cubicBezTo>
                <a:cubicBezTo>
                  <a:pt x="3796470" y="2928"/>
                  <a:pt x="4007978" y="7202"/>
                  <a:pt x="4307081" y="34976"/>
                </a:cubicBezTo>
                <a:cubicBezTo>
                  <a:pt x="4606184" y="62750"/>
                  <a:pt x="4960122" y="109039"/>
                  <a:pt x="5298393" y="167435"/>
                </a:cubicBezTo>
                <a:cubicBezTo>
                  <a:pt x="5636664" y="225831"/>
                  <a:pt x="6050423" y="320547"/>
                  <a:pt x="6336707" y="385353"/>
                </a:cubicBezTo>
                <a:cubicBezTo>
                  <a:pt x="6622991" y="450159"/>
                  <a:pt x="7016097" y="556269"/>
                  <a:pt x="7016097" y="556269"/>
                </a:cubicBezTo>
                <a:lnTo>
                  <a:pt x="7422023" y="663092"/>
                </a:lnTo>
                <a:lnTo>
                  <a:pt x="7422023" y="663092"/>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21442822">
            <a:off x="1016939" y="2867520"/>
            <a:ext cx="7033919" cy="1313460"/>
          </a:xfrm>
          <a:custGeom>
            <a:avLst/>
            <a:gdLst>
              <a:gd name="connsiteX0" fmla="*/ 0 w 7422023"/>
              <a:gd name="connsiteY0" fmla="*/ 543450 h 663092"/>
              <a:gd name="connsiteX1" fmla="*/ 905854 w 7422023"/>
              <a:gd name="connsiteY1" fmla="*/ 287077 h 663092"/>
              <a:gd name="connsiteX2" fmla="*/ 1687795 w 7422023"/>
              <a:gd name="connsiteY2" fmla="*/ 137525 h 663092"/>
              <a:gd name="connsiteX3" fmla="*/ 2550920 w 7422023"/>
              <a:gd name="connsiteY3" fmla="*/ 22157 h 663092"/>
              <a:gd name="connsiteX4" fmla="*/ 3503776 w 7422023"/>
              <a:gd name="connsiteY4" fmla="*/ 792 h 663092"/>
              <a:gd name="connsiteX5" fmla="*/ 4307081 w 7422023"/>
              <a:gd name="connsiteY5" fmla="*/ 34976 h 663092"/>
              <a:gd name="connsiteX6" fmla="*/ 5298393 w 7422023"/>
              <a:gd name="connsiteY6" fmla="*/ 167435 h 663092"/>
              <a:gd name="connsiteX7" fmla="*/ 6336707 w 7422023"/>
              <a:gd name="connsiteY7" fmla="*/ 385353 h 663092"/>
              <a:gd name="connsiteX8" fmla="*/ 7016097 w 7422023"/>
              <a:gd name="connsiteY8" fmla="*/ 556269 h 663092"/>
              <a:gd name="connsiteX9" fmla="*/ 7422023 w 7422023"/>
              <a:gd name="connsiteY9" fmla="*/ 663092 h 663092"/>
              <a:gd name="connsiteX10" fmla="*/ 7422023 w 7422023"/>
              <a:gd name="connsiteY10" fmla="*/ 663092 h 6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2023" h="663092">
                <a:moveTo>
                  <a:pt x="0" y="543450"/>
                </a:moveTo>
                <a:cubicBezTo>
                  <a:pt x="312277" y="449090"/>
                  <a:pt x="624555" y="354731"/>
                  <a:pt x="905854" y="287077"/>
                </a:cubicBezTo>
                <a:cubicBezTo>
                  <a:pt x="1187153" y="219423"/>
                  <a:pt x="1413617" y="181678"/>
                  <a:pt x="1687795" y="137525"/>
                </a:cubicBezTo>
                <a:cubicBezTo>
                  <a:pt x="1961973" y="93372"/>
                  <a:pt x="2248257" y="44946"/>
                  <a:pt x="2550920" y="22157"/>
                </a:cubicBezTo>
                <a:cubicBezTo>
                  <a:pt x="2853584" y="-632"/>
                  <a:pt x="3211083" y="-1345"/>
                  <a:pt x="3503776" y="792"/>
                </a:cubicBezTo>
                <a:cubicBezTo>
                  <a:pt x="3796470" y="2928"/>
                  <a:pt x="4007978" y="7202"/>
                  <a:pt x="4307081" y="34976"/>
                </a:cubicBezTo>
                <a:cubicBezTo>
                  <a:pt x="4606184" y="62750"/>
                  <a:pt x="4960122" y="109039"/>
                  <a:pt x="5298393" y="167435"/>
                </a:cubicBezTo>
                <a:cubicBezTo>
                  <a:pt x="5636664" y="225831"/>
                  <a:pt x="6050423" y="320547"/>
                  <a:pt x="6336707" y="385353"/>
                </a:cubicBezTo>
                <a:cubicBezTo>
                  <a:pt x="6622991" y="450159"/>
                  <a:pt x="7016097" y="556269"/>
                  <a:pt x="7016097" y="556269"/>
                </a:cubicBezTo>
                <a:lnTo>
                  <a:pt x="7422023" y="663092"/>
                </a:lnTo>
                <a:lnTo>
                  <a:pt x="7422023" y="663092"/>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30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tbrahms\Documents\Presentations\SchoolPictures\Arecont Vision 08 Megapixel 025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2561" y="826191"/>
            <a:ext cx="8748816" cy="1640402"/>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395" y="2771212"/>
            <a:ext cx="8772982" cy="1629338"/>
          </a:xfrm>
          <a:prstGeom prst="rect">
            <a:avLst/>
          </a:prstGeom>
          <a:noFill/>
          <a:ln w="3175" cmpd="sng">
            <a:solidFill>
              <a:srgbClr val="BFBFBF"/>
            </a:solidFill>
            <a:miter lim="800000"/>
            <a:headEnd/>
            <a:tailEnd/>
          </a:ln>
          <a:effectLst>
            <a:outerShdw blurRad="76200" dist="38100" dir="5400000" algn="t"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a:xfrm>
            <a:off x="152400" y="38902"/>
            <a:ext cx="9144000" cy="3810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900" b="1" dirty="0" err="1">
                <a:solidFill>
                  <a:srgbClr val="E10209"/>
                </a:solidFill>
              </a:rPr>
              <a:t>Surround</a:t>
            </a:r>
            <a:r>
              <a:rPr lang="en-US" sz="1900" dirty="0" err="1">
                <a:solidFill>
                  <a:srgbClr val="262626"/>
                </a:solidFill>
              </a:rPr>
              <a:t>Video</a:t>
            </a:r>
            <a:r>
              <a:rPr lang="en-US" sz="1900" baseline="30000" dirty="0">
                <a:solidFill>
                  <a:srgbClr val="262626"/>
                </a:solidFill>
              </a:rPr>
              <a:t>®</a:t>
            </a:r>
            <a:r>
              <a:rPr lang="en-US" sz="1900" dirty="0">
                <a:solidFill>
                  <a:srgbClr val="262626"/>
                </a:solidFill>
              </a:rPr>
              <a:t> </a:t>
            </a:r>
            <a:r>
              <a:rPr lang="en-US" sz="1900" dirty="0" smtClean="0">
                <a:solidFill>
                  <a:srgbClr val="262626"/>
                </a:solidFill>
              </a:rPr>
              <a:t>Indoor </a:t>
            </a:r>
            <a:r>
              <a:rPr lang="en-US" sz="1900" dirty="0" smtClean="0">
                <a:solidFill>
                  <a:schemeClr val="tx1">
                    <a:lumMod val="85000"/>
                    <a:lumOff val="15000"/>
                  </a:schemeClr>
                </a:solidFill>
              </a:rPr>
              <a:t>Spaces</a:t>
            </a:r>
            <a:endParaRPr lang="en-US" sz="1900" spc="-6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7025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tbrahms\Documents\Presentations\SchoolPictures\Arecont Vision 08 Megapixel 025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2561" y="826191"/>
            <a:ext cx="8748816" cy="1640402"/>
          </a:xfrm>
          <a:prstGeom prst="rect">
            <a:avLst/>
          </a:prstGeom>
          <a:noFill/>
          <a:ln w="3175" cmpd="sng">
            <a:solidFill>
              <a:schemeClr val="bg1">
                <a:lumMod val="75000"/>
              </a:schemeClr>
            </a:solidFill>
          </a:ln>
          <a:effectLst>
            <a:outerShdw blurRad="508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395" y="2771212"/>
            <a:ext cx="8772982" cy="1629338"/>
          </a:xfrm>
          <a:prstGeom prst="rect">
            <a:avLst/>
          </a:prstGeom>
          <a:noFill/>
          <a:ln w="3175" cmpd="sng">
            <a:solidFill>
              <a:srgbClr val="BFBFBF"/>
            </a:solidFill>
            <a:miter lim="800000"/>
            <a:headEnd/>
            <a:tailEnd/>
          </a:ln>
          <a:effectLst>
            <a:outerShdw blurRad="76200" dist="38100" dir="5400000" algn="t"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a:xfrm>
            <a:off x="152400" y="38902"/>
            <a:ext cx="9144000" cy="3810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900" b="1" dirty="0" err="1">
                <a:solidFill>
                  <a:srgbClr val="E10209"/>
                </a:solidFill>
              </a:rPr>
              <a:t>Surround</a:t>
            </a:r>
            <a:r>
              <a:rPr lang="en-US" sz="1900" dirty="0" err="1">
                <a:solidFill>
                  <a:srgbClr val="262626"/>
                </a:solidFill>
              </a:rPr>
              <a:t>Video</a:t>
            </a:r>
            <a:r>
              <a:rPr lang="en-US" sz="1900" baseline="30000" dirty="0">
                <a:solidFill>
                  <a:srgbClr val="262626"/>
                </a:solidFill>
              </a:rPr>
              <a:t>®</a:t>
            </a:r>
            <a:r>
              <a:rPr lang="en-US" sz="1900" dirty="0">
                <a:solidFill>
                  <a:srgbClr val="262626"/>
                </a:solidFill>
              </a:rPr>
              <a:t> </a:t>
            </a:r>
            <a:r>
              <a:rPr lang="en-US" sz="1900" dirty="0" smtClean="0">
                <a:solidFill>
                  <a:srgbClr val="262626"/>
                </a:solidFill>
              </a:rPr>
              <a:t>Indoor </a:t>
            </a:r>
            <a:r>
              <a:rPr lang="en-US" sz="1900" dirty="0" smtClean="0">
                <a:solidFill>
                  <a:schemeClr val="tx1">
                    <a:lumMod val="85000"/>
                    <a:lumOff val="15000"/>
                  </a:schemeClr>
                </a:solidFill>
              </a:rPr>
              <a:t>Spaces</a:t>
            </a:r>
            <a:endParaRPr lang="en-US" sz="1900" spc="-60" dirty="0">
              <a:solidFill>
                <a:schemeClr val="tx1">
                  <a:lumMod val="85000"/>
                  <a:lumOff val="15000"/>
                </a:schemeClr>
              </a:solidFill>
              <a:latin typeface="Arial"/>
              <a:cs typeface="Arial"/>
            </a:endParaRPr>
          </a:p>
        </p:txBody>
      </p:sp>
      <p:sp>
        <p:nvSpPr>
          <p:cNvPr id="9" name="Freeform 8"/>
          <p:cNvSpPr/>
          <p:nvPr/>
        </p:nvSpPr>
        <p:spPr>
          <a:xfrm>
            <a:off x="914400" y="1902037"/>
            <a:ext cx="7467600" cy="212514"/>
          </a:xfrm>
          <a:custGeom>
            <a:avLst/>
            <a:gdLst>
              <a:gd name="connsiteX0" fmla="*/ 0 w 7422023"/>
              <a:gd name="connsiteY0" fmla="*/ 543450 h 663092"/>
              <a:gd name="connsiteX1" fmla="*/ 905854 w 7422023"/>
              <a:gd name="connsiteY1" fmla="*/ 287077 h 663092"/>
              <a:gd name="connsiteX2" fmla="*/ 1687795 w 7422023"/>
              <a:gd name="connsiteY2" fmla="*/ 137525 h 663092"/>
              <a:gd name="connsiteX3" fmla="*/ 2550920 w 7422023"/>
              <a:gd name="connsiteY3" fmla="*/ 22157 h 663092"/>
              <a:gd name="connsiteX4" fmla="*/ 3503776 w 7422023"/>
              <a:gd name="connsiteY4" fmla="*/ 792 h 663092"/>
              <a:gd name="connsiteX5" fmla="*/ 4307081 w 7422023"/>
              <a:gd name="connsiteY5" fmla="*/ 34976 h 663092"/>
              <a:gd name="connsiteX6" fmla="*/ 5298393 w 7422023"/>
              <a:gd name="connsiteY6" fmla="*/ 167435 h 663092"/>
              <a:gd name="connsiteX7" fmla="*/ 6336707 w 7422023"/>
              <a:gd name="connsiteY7" fmla="*/ 385353 h 663092"/>
              <a:gd name="connsiteX8" fmla="*/ 7016097 w 7422023"/>
              <a:gd name="connsiteY8" fmla="*/ 556269 h 663092"/>
              <a:gd name="connsiteX9" fmla="*/ 7422023 w 7422023"/>
              <a:gd name="connsiteY9" fmla="*/ 663092 h 663092"/>
              <a:gd name="connsiteX10" fmla="*/ 7422023 w 7422023"/>
              <a:gd name="connsiteY10" fmla="*/ 663092 h 6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2023" h="663092">
                <a:moveTo>
                  <a:pt x="0" y="543450"/>
                </a:moveTo>
                <a:cubicBezTo>
                  <a:pt x="312277" y="449090"/>
                  <a:pt x="624555" y="354731"/>
                  <a:pt x="905854" y="287077"/>
                </a:cubicBezTo>
                <a:cubicBezTo>
                  <a:pt x="1187153" y="219423"/>
                  <a:pt x="1413617" y="181678"/>
                  <a:pt x="1687795" y="137525"/>
                </a:cubicBezTo>
                <a:cubicBezTo>
                  <a:pt x="1961973" y="93372"/>
                  <a:pt x="2248257" y="44946"/>
                  <a:pt x="2550920" y="22157"/>
                </a:cubicBezTo>
                <a:cubicBezTo>
                  <a:pt x="2853584" y="-632"/>
                  <a:pt x="3211083" y="-1345"/>
                  <a:pt x="3503776" y="792"/>
                </a:cubicBezTo>
                <a:cubicBezTo>
                  <a:pt x="3796470" y="2928"/>
                  <a:pt x="4007978" y="7202"/>
                  <a:pt x="4307081" y="34976"/>
                </a:cubicBezTo>
                <a:cubicBezTo>
                  <a:pt x="4606184" y="62750"/>
                  <a:pt x="4960122" y="109039"/>
                  <a:pt x="5298393" y="167435"/>
                </a:cubicBezTo>
                <a:cubicBezTo>
                  <a:pt x="5636664" y="225831"/>
                  <a:pt x="6050423" y="320547"/>
                  <a:pt x="6336707" y="385353"/>
                </a:cubicBezTo>
                <a:cubicBezTo>
                  <a:pt x="6622991" y="450159"/>
                  <a:pt x="7016097" y="556269"/>
                  <a:pt x="7016097" y="556269"/>
                </a:cubicBezTo>
                <a:lnTo>
                  <a:pt x="7422023" y="663092"/>
                </a:lnTo>
                <a:lnTo>
                  <a:pt x="7422023" y="663092"/>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21416555">
            <a:off x="1094612" y="2787221"/>
            <a:ext cx="6831219" cy="1771170"/>
          </a:xfrm>
          <a:custGeom>
            <a:avLst/>
            <a:gdLst>
              <a:gd name="connsiteX0" fmla="*/ 0 w 7422023"/>
              <a:gd name="connsiteY0" fmla="*/ 543450 h 663092"/>
              <a:gd name="connsiteX1" fmla="*/ 905854 w 7422023"/>
              <a:gd name="connsiteY1" fmla="*/ 287077 h 663092"/>
              <a:gd name="connsiteX2" fmla="*/ 1687795 w 7422023"/>
              <a:gd name="connsiteY2" fmla="*/ 137525 h 663092"/>
              <a:gd name="connsiteX3" fmla="*/ 2550920 w 7422023"/>
              <a:gd name="connsiteY3" fmla="*/ 22157 h 663092"/>
              <a:gd name="connsiteX4" fmla="*/ 3503776 w 7422023"/>
              <a:gd name="connsiteY4" fmla="*/ 792 h 663092"/>
              <a:gd name="connsiteX5" fmla="*/ 4307081 w 7422023"/>
              <a:gd name="connsiteY5" fmla="*/ 34976 h 663092"/>
              <a:gd name="connsiteX6" fmla="*/ 5298393 w 7422023"/>
              <a:gd name="connsiteY6" fmla="*/ 167435 h 663092"/>
              <a:gd name="connsiteX7" fmla="*/ 6336707 w 7422023"/>
              <a:gd name="connsiteY7" fmla="*/ 385353 h 663092"/>
              <a:gd name="connsiteX8" fmla="*/ 7016097 w 7422023"/>
              <a:gd name="connsiteY8" fmla="*/ 556269 h 663092"/>
              <a:gd name="connsiteX9" fmla="*/ 7422023 w 7422023"/>
              <a:gd name="connsiteY9" fmla="*/ 663092 h 663092"/>
              <a:gd name="connsiteX10" fmla="*/ 7422023 w 7422023"/>
              <a:gd name="connsiteY10" fmla="*/ 663092 h 6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2023" h="663092">
                <a:moveTo>
                  <a:pt x="0" y="543450"/>
                </a:moveTo>
                <a:cubicBezTo>
                  <a:pt x="312277" y="449090"/>
                  <a:pt x="624555" y="354731"/>
                  <a:pt x="905854" y="287077"/>
                </a:cubicBezTo>
                <a:cubicBezTo>
                  <a:pt x="1187153" y="219423"/>
                  <a:pt x="1413617" y="181678"/>
                  <a:pt x="1687795" y="137525"/>
                </a:cubicBezTo>
                <a:cubicBezTo>
                  <a:pt x="1961973" y="93372"/>
                  <a:pt x="2248257" y="44946"/>
                  <a:pt x="2550920" y="22157"/>
                </a:cubicBezTo>
                <a:cubicBezTo>
                  <a:pt x="2853584" y="-632"/>
                  <a:pt x="3211083" y="-1345"/>
                  <a:pt x="3503776" y="792"/>
                </a:cubicBezTo>
                <a:cubicBezTo>
                  <a:pt x="3796470" y="2928"/>
                  <a:pt x="4007978" y="7202"/>
                  <a:pt x="4307081" y="34976"/>
                </a:cubicBezTo>
                <a:cubicBezTo>
                  <a:pt x="4606184" y="62750"/>
                  <a:pt x="4960122" y="109039"/>
                  <a:pt x="5298393" y="167435"/>
                </a:cubicBezTo>
                <a:cubicBezTo>
                  <a:pt x="5636664" y="225831"/>
                  <a:pt x="6050423" y="320547"/>
                  <a:pt x="6336707" y="385353"/>
                </a:cubicBezTo>
                <a:cubicBezTo>
                  <a:pt x="6622991" y="450159"/>
                  <a:pt x="7016097" y="556269"/>
                  <a:pt x="7016097" y="556269"/>
                </a:cubicBezTo>
                <a:lnTo>
                  <a:pt x="7422023" y="663092"/>
                </a:lnTo>
                <a:lnTo>
                  <a:pt x="7422023" y="663092"/>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32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idx="4294967295"/>
          </p:nvPr>
        </p:nvPicPr>
        <p:blipFill rotWithShape="1">
          <a:blip r:embed="rId3" cstate="screen">
            <a:alphaModFix/>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298179" y="819150"/>
            <a:ext cx="4617221" cy="4248093"/>
          </a:xfrm>
          <a:prstGeom prst="rect">
            <a:avLst/>
          </a:prstGeom>
          <a:ln>
            <a:noFill/>
          </a:ln>
          <a:effectLst>
            <a:softEdge rad="112500"/>
          </a:effectLst>
        </p:spPr>
      </p:pic>
      <p:sp>
        <p:nvSpPr>
          <p:cNvPr id="10" name="Content Placeholder 2"/>
          <p:cNvSpPr txBox="1">
            <a:spLocks/>
          </p:cNvSpPr>
          <p:nvPr/>
        </p:nvSpPr>
        <p:spPr>
          <a:xfrm>
            <a:off x="228600" y="650112"/>
            <a:ext cx="5943600" cy="1083438"/>
          </a:xfrm>
          <a:prstGeom prst="rect">
            <a:avLst/>
          </a:prstGeom>
        </p:spPr>
        <p:txBody>
          <a:bodyPr vert="horz" lIns="91440" tIns="45720" rIns="91440" bIns="45720" rtlCol="0">
            <a:norm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buFont typeface="Arial"/>
              <a:buNone/>
            </a:pPr>
            <a:r>
              <a:rPr lang="en-US" sz="2400" b="1" dirty="0" err="1" smtClean="0">
                <a:solidFill>
                  <a:srgbClr val="E10209"/>
                </a:solidFill>
                <a:cs typeface="Arial"/>
              </a:rPr>
              <a:t>Surround</a:t>
            </a:r>
            <a:r>
              <a:rPr lang="en-US" sz="2400" dirty="0" err="1" smtClean="0">
                <a:solidFill>
                  <a:srgbClr val="262626"/>
                </a:solidFill>
                <a:cs typeface="Arial"/>
              </a:rPr>
              <a:t>Video</a:t>
            </a:r>
            <a:r>
              <a:rPr lang="en-US" sz="1600" baseline="60000" dirty="0" smtClean="0">
                <a:solidFill>
                  <a:srgbClr val="262626"/>
                </a:solidFill>
                <a:cs typeface="Arial"/>
              </a:rPr>
              <a:t>®</a:t>
            </a:r>
            <a:r>
              <a:rPr lang="en-US" sz="1100" dirty="0" smtClean="0">
                <a:solidFill>
                  <a:srgbClr val="262626"/>
                </a:solidFill>
                <a:cs typeface="Arial"/>
              </a:rPr>
              <a:t> </a:t>
            </a:r>
            <a:r>
              <a:rPr lang="en-US" sz="2400" dirty="0" smtClean="0">
                <a:solidFill>
                  <a:srgbClr val="262626"/>
                </a:solidFill>
                <a:cs typeface="Arial"/>
              </a:rPr>
              <a:t>Omni</a:t>
            </a:r>
          </a:p>
          <a:p>
            <a:pPr marL="114300" indent="0">
              <a:buNone/>
            </a:pPr>
            <a:r>
              <a:rPr lang="en-US" sz="1600" dirty="0" smtClean="0"/>
              <a:t>Better Scenario </a:t>
            </a:r>
            <a:endParaRPr lang="en-US" sz="2400" dirty="0" smtClean="0">
              <a:solidFill>
                <a:srgbClr val="262626"/>
              </a:solidFill>
              <a:cs typeface="Arial"/>
            </a:endParaRPr>
          </a:p>
          <a:p>
            <a:pPr marL="114300" indent="0">
              <a:buFont typeface="Arial"/>
              <a:buNone/>
            </a:pPr>
            <a:endParaRPr lang="en-US" sz="1600" dirty="0" smtClean="0">
              <a:solidFill>
                <a:srgbClr val="262626"/>
              </a:solidFill>
            </a:endParaRPr>
          </a:p>
        </p:txBody>
      </p:sp>
      <p:sp>
        <p:nvSpPr>
          <p:cNvPr id="11" name="Isosceles Triangle 10"/>
          <p:cNvSpPr/>
          <p:nvPr/>
        </p:nvSpPr>
        <p:spPr>
          <a:xfrm rot="13483485">
            <a:off x="5760676" y="974390"/>
            <a:ext cx="604492" cy="2286000"/>
          </a:xfrm>
          <a:prstGeom prst="triangle">
            <a:avLst/>
          </a:prstGeom>
          <a:gradFill>
            <a:gsLst>
              <a:gs pos="0">
                <a:srgbClr val="FF6600">
                  <a:alpha val="79000"/>
                </a:srgbClr>
              </a:gs>
              <a:gs pos="58000">
                <a:srgbClr val="FF6600">
                  <a:alpha val="14000"/>
                </a:srgbClr>
              </a:gs>
              <a:gs pos="100000">
                <a:schemeClr val="accent1">
                  <a:shade val="94000"/>
                  <a:satMod val="135000"/>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18900000">
            <a:off x="5744049" y="2633267"/>
            <a:ext cx="619028" cy="2286000"/>
          </a:xfrm>
          <a:prstGeom prst="triangle">
            <a:avLst/>
          </a:prstGeom>
          <a:gradFill>
            <a:gsLst>
              <a:gs pos="0">
                <a:srgbClr val="FF6600">
                  <a:alpha val="79000"/>
                </a:srgbClr>
              </a:gs>
              <a:gs pos="58000">
                <a:srgbClr val="FF6600">
                  <a:alpha val="14000"/>
                </a:srgbClr>
              </a:gs>
              <a:gs pos="100000">
                <a:schemeClr val="accent1">
                  <a:shade val="94000"/>
                  <a:satMod val="135000"/>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rot="16200000">
            <a:off x="5031162" y="2468547"/>
            <a:ext cx="1511548" cy="968158"/>
          </a:xfrm>
          <a:prstGeom prst="triangle">
            <a:avLst/>
          </a:prstGeom>
          <a:gradFill>
            <a:gsLst>
              <a:gs pos="0">
                <a:srgbClr val="FF6600">
                  <a:alpha val="72000"/>
                </a:srgbClr>
              </a:gs>
              <a:gs pos="58000">
                <a:srgbClr val="FF6600">
                  <a:alpha val="22000"/>
                </a:srgbClr>
              </a:gs>
              <a:gs pos="100000">
                <a:schemeClr val="accent1">
                  <a:shade val="94000"/>
                  <a:satMod val="135000"/>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apezoid 17"/>
          <p:cNvSpPr/>
          <p:nvPr/>
        </p:nvSpPr>
        <p:spPr>
          <a:xfrm rot="5400000">
            <a:off x="5038800" y="2709538"/>
            <a:ext cx="539750" cy="480074"/>
          </a:xfrm>
          <a:prstGeom prst="trapezoid">
            <a:avLst>
              <a:gd name="adj" fmla="val 462"/>
            </a:avLst>
          </a:prstGeom>
          <a:gradFill flip="none" rotWithShape="1">
            <a:gsLst>
              <a:gs pos="0">
                <a:srgbClr val="FF6600">
                  <a:alpha val="50000"/>
                </a:srgbClr>
              </a:gs>
              <a:gs pos="100000">
                <a:srgbClr val="FF6600">
                  <a:alpha val="30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urroundVideo_Omni_Top27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157429">
            <a:off x="5111463" y="2827764"/>
            <a:ext cx="380834" cy="253983"/>
          </a:xfrm>
          <a:prstGeom prst="rect">
            <a:avLst/>
          </a:prstGeom>
        </p:spPr>
      </p:pic>
      <p:pic>
        <p:nvPicPr>
          <p:cNvPr id="19" name="Picture 18" descr="SurroundVideo_Omni_Front_halfsiz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 y="1251765"/>
            <a:ext cx="5080166" cy="3405980"/>
          </a:xfrm>
          <a:prstGeom prst="rect">
            <a:avLst/>
          </a:prstGeom>
        </p:spPr>
      </p:pic>
      <p:sp>
        <p:nvSpPr>
          <p:cNvPr id="20" name="Title 1"/>
          <p:cNvSpPr txBox="1">
            <a:spLocks/>
          </p:cNvSpPr>
          <p:nvPr/>
        </p:nvSpPr>
        <p:spPr>
          <a:xfrm>
            <a:off x="152400" y="38902"/>
            <a:ext cx="9144000" cy="3810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900" b="1" dirty="0" err="1">
                <a:solidFill>
                  <a:srgbClr val="E10209"/>
                </a:solidFill>
              </a:rPr>
              <a:t>Surround</a:t>
            </a:r>
            <a:r>
              <a:rPr lang="en-US" sz="1900" dirty="0" err="1">
                <a:solidFill>
                  <a:srgbClr val="262626"/>
                </a:solidFill>
              </a:rPr>
              <a:t>Video</a:t>
            </a:r>
            <a:r>
              <a:rPr lang="en-US" sz="1900" baseline="30000" dirty="0">
                <a:solidFill>
                  <a:srgbClr val="262626"/>
                </a:solidFill>
              </a:rPr>
              <a:t>®</a:t>
            </a:r>
            <a:r>
              <a:rPr lang="en-US" sz="1900" dirty="0">
                <a:solidFill>
                  <a:srgbClr val="262626"/>
                </a:solidFill>
              </a:rPr>
              <a:t> </a:t>
            </a:r>
            <a:r>
              <a:rPr lang="en-US" sz="1900" dirty="0" smtClean="0">
                <a:solidFill>
                  <a:srgbClr val="262626"/>
                </a:solidFill>
              </a:rPr>
              <a:t>Indoor </a:t>
            </a:r>
            <a:r>
              <a:rPr lang="en-US" sz="1900" dirty="0" smtClean="0">
                <a:solidFill>
                  <a:schemeClr val="tx1">
                    <a:lumMod val="85000"/>
                    <a:lumOff val="15000"/>
                  </a:schemeClr>
                </a:solidFill>
              </a:rPr>
              <a:t>Spaces</a:t>
            </a:r>
            <a:endParaRPr lang="en-US" sz="1900" spc="-6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251390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Pixel Density </a:t>
            </a:r>
            <a:endParaRPr lang="en-US" sz="1200" dirty="0"/>
          </a:p>
        </p:txBody>
      </p:sp>
    </p:spTree>
    <p:extLst>
      <p:ext uri="{BB962C8B-B14F-4D97-AF65-F5344CB8AC3E}">
        <p14:creationId xmlns:p14="http://schemas.microsoft.com/office/powerpoint/2010/main" val="30427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Pixel Density</a:t>
            </a:r>
            <a:endParaRPr lang="en-US" dirty="0"/>
          </a:p>
        </p:txBody>
      </p:sp>
      <p:sp>
        <p:nvSpPr>
          <p:cNvPr id="4" name="Content Placeholder 2"/>
          <p:cNvSpPr>
            <a:spLocks noGrp="1"/>
          </p:cNvSpPr>
          <p:nvPr>
            <p:ph idx="4294967295"/>
          </p:nvPr>
        </p:nvSpPr>
        <p:spPr>
          <a:xfrm>
            <a:off x="533400" y="742950"/>
            <a:ext cx="8077200" cy="3810000"/>
          </a:xfrm>
          <a:prstGeom prst="rect">
            <a:avLst/>
          </a:prstGeom>
        </p:spPr>
        <p:txBody>
          <a:bodyPr>
            <a:normAutofit/>
          </a:bodyPr>
          <a:lstStyle/>
          <a:p>
            <a:r>
              <a:rPr lang="en-US" dirty="0" smtClean="0">
                <a:latin typeface="+mj-lt"/>
              </a:rPr>
              <a:t>How much detail will I have?</a:t>
            </a:r>
            <a:endParaRPr lang="en-US" dirty="0">
              <a:latin typeface="+mj-lt"/>
            </a:endParaRPr>
          </a:p>
        </p:txBody>
      </p:sp>
      <p:grpSp>
        <p:nvGrpSpPr>
          <p:cNvPr id="5" name="Group 11"/>
          <p:cNvGrpSpPr/>
          <p:nvPr/>
        </p:nvGrpSpPr>
        <p:grpSpPr>
          <a:xfrm>
            <a:off x="685800" y="1724206"/>
            <a:ext cx="7735824" cy="1891011"/>
            <a:chOff x="1377242" y="2603738"/>
            <a:chExt cx="6150607" cy="2521345"/>
          </a:xfrm>
        </p:grpSpPr>
        <p:sp>
          <p:nvSpPr>
            <p:cNvPr id="6" name="TextBox 5"/>
            <p:cNvSpPr txBox="1"/>
            <p:nvPr/>
          </p:nvSpPr>
          <p:spPr>
            <a:xfrm>
              <a:off x="1377242" y="3467850"/>
              <a:ext cx="2181066" cy="984884"/>
            </a:xfrm>
            <a:prstGeom prst="rect">
              <a:avLst/>
            </a:prstGeom>
            <a:noFill/>
          </p:spPr>
          <p:txBody>
            <a:bodyPr wrap="square" rtlCol="0">
              <a:spAutoFit/>
            </a:bodyPr>
            <a:lstStyle/>
            <a:p>
              <a:pPr algn="ctr"/>
              <a:r>
                <a:rPr lang="en-US" sz="2800" b="1" dirty="0" smtClean="0"/>
                <a:t>Pixel Density</a:t>
              </a:r>
            </a:p>
            <a:p>
              <a:pPr algn="ctr"/>
              <a:r>
                <a:rPr lang="en-US" sz="1400" i="1" dirty="0" smtClean="0"/>
                <a:t>(Clarity of the image)</a:t>
              </a:r>
              <a:endParaRPr lang="en-US" sz="1400" i="1" dirty="0"/>
            </a:p>
          </p:txBody>
        </p:sp>
        <p:sp>
          <p:nvSpPr>
            <p:cNvPr id="7" name="TextBox 6"/>
            <p:cNvSpPr txBox="1"/>
            <p:nvPr/>
          </p:nvSpPr>
          <p:spPr>
            <a:xfrm>
              <a:off x="4135079" y="4140199"/>
              <a:ext cx="3392770" cy="984884"/>
            </a:xfrm>
            <a:prstGeom prst="rect">
              <a:avLst/>
            </a:prstGeom>
            <a:noFill/>
          </p:spPr>
          <p:txBody>
            <a:bodyPr wrap="square" rtlCol="0">
              <a:spAutoFit/>
            </a:bodyPr>
            <a:lstStyle/>
            <a:p>
              <a:pPr algn="ctr"/>
              <a:r>
                <a:rPr lang="en-US" sz="2800" b="1" dirty="0" smtClean="0"/>
                <a:t>Horizontal Field of View</a:t>
              </a:r>
            </a:p>
            <a:p>
              <a:pPr algn="ctr"/>
              <a:r>
                <a:rPr lang="en-US" sz="1400" i="1" dirty="0" smtClean="0"/>
                <a:t>(Left to right field of view)</a:t>
              </a:r>
              <a:endParaRPr lang="en-US" sz="1400" i="1" dirty="0"/>
            </a:p>
          </p:txBody>
        </p:sp>
        <p:sp>
          <p:nvSpPr>
            <p:cNvPr id="8" name="TextBox 7"/>
            <p:cNvSpPr txBox="1"/>
            <p:nvPr/>
          </p:nvSpPr>
          <p:spPr>
            <a:xfrm>
              <a:off x="4507433" y="2603738"/>
              <a:ext cx="2648062" cy="984884"/>
            </a:xfrm>
            <a:prstGeom prst="rect">
              <a:avLst/>
            </a:prstGeom>
            <a:noFill/>
          </p:spPr>
          <p:txBody>
            <a:bodyPr wrap="square" rtlCol="0">
              <a:spAutoFit/>
            </a:bodyPr>
            <a:lstStyle/>
            <a:p>
              <a:pPr algn="ctr"/>
              <a:r>
                <a:rPr lang="en-US" sz="2800" b="1" dirty="0" smtClean="0"/>
                <a:t>Horizontal Pixels</a:t>
              </a:r>
              <a:endParaRPr lang="en-US" sz="2400" b="1" dirty="0" smtClean="0"/>
            </a:p>
            <a:p>
              <a:pPr algn="ctr"/>
              <a:r>
                <a:rPr lang="en-US" sz="1400" i="1" dirty="0" smtClean="0"/>
                <a:t>(Camera resolution)</a:t>
              </a:r>
              <a:endParaRPr lang="en-US" sz="1400" i="1" dirty="0"/>
            </a:p>
          </p:txBody>
        </p:sp>
        <p:cxnSp>
          <p:nvCxnSpPr>
            <p:cNvPr id="9" name="Straight Connector 8"/>
            <p:cNvCxnSpPr/>
            <p:nvPr/>
          </p:nvCxnSpPr>
          <p:spPr>
            <a:xfrm>
              <a:off x="4103575" y="3881920"/>
              <a:ext cx="33410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76554" y="3588622"/>
              <a:ext cx="666437" cy="697626"/>
            </a:xfrm>
            <a:prstGeom prst="rect">
              <a:avLst/>
            </a:prstGeom>
            <a:noFill/>
          </p:spPr>
          <p:txBody>
            <a:bodyPr wrap="square" rtlCol="0">
              <a:spAutoFit/>
            </a:bodyPr>
            <a:lstStyle/>
            <a:p>
              <a:pPr algn="ctr"/>
              <a:r>
                <a:rPr lang="en-US" sz="2800" b="1" dirty="0" smtClean="0"/>
                <a:t>=</a:t>
              </a:r>
              <a:endParaRPr lang="en-US" sz="2800" b="1" dirty="0"/>
            </a:p>
          </p:txBody>
        </p:sp>
      </p:grpSp>
    </p:spTree>
    <p:extLst>
      <p:ext uri="{BB962C8B-B14F-4D97-AF65-F5344CB8AC3E}">
        <p14:creationId xmlns:p14="http://schemas.microsoft.com/office/powerpoint/2010/main" val="191803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0" y="0"/>
            <a:ext cx="7543800" cy="5905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endParaRPr lang="en-US" dirty="0"/>
          </a:p>
        </p:txBody>
      </p:sp>
      <p:sp>
        <p:nvSpPr>
          <p:cNvPr id="39" name="TextBox 38"/>
          <p:cNvSpPr txBox="1"/>
          <p:nvPr/>
        </p:nvSpPr>
        <p:spPr>
          <a:xfrm>
            <a:off x="838200" y="2343150"/>
            <a:ext cx="1556011" cy="584775"/>
          </a:xfrm>
          <a:prstGeom prst="rect">
            <a:avLst/>
          </a:prstGeom>
          <a:noFill/>
        </p:spPr>
        <p:txBody>
          <a:bodyPr wrap="square" rtlCol="0">
            <a:spAutoFit/>
          </a:bodyPr>
          <a:lstStyle/>
          <a:p>
            <a:pPr algn="ctr"/>
            <a:r>
              <a:rPr lang="en-US" sz="1600" b="1" dirty="0" smtClean="0"/>
              <a:t>Coverage Map</a:t>
            </a:r>
          </a:p>
        </p:txBody>
      </p:sp>
      <p:sp>
        <p:nvSpPr>
          <p:cNvPr id="36" name="Title 2"/>
          <p:cNvSpPr>
            <a:spLocks noGrp="1"/>
          </p:cNvSpPr>
          <p:nvPr>
            <p:ph type="title"/>
          </p:nvPr>
        </p:nvSpPr>
        <p:spPr>
          <a:xfrm>
            <a:off x="152400" y="-24910"/>
            <a:ext cx="6781800" cy="480180"/>
          </a:xfrm>
        </p:spPr>
        <p:txBody>
          <a:bodyPr/>
          <a:lstStyle/>
          <a:p>
            <a:r>
              <a:rPr lang="en-US" dirty="0"/>
              <a:t>Panoramic </a:t>
            </a:r>
            <a:r>
              <a:rPr lang="en-US" dirty="0" smtClean="0"/>
              <a:t>Pixel Density</a:t>
            </a:r>
            <a:endParaRPr lang="en-US" dirty="0"/>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 t="11313" r="-939" b="12784"/>
          <a:stretch/>
        </p:blipFill>
        <p:spPr bwMode="auto">
          <a:xfrm>
            <a:off x="2514600" y="1885950"/>
            <a:ext cx="4524651" cy="2812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969525"/>
            <a:ext cx="1297033" cy="523220"/>
          </a:xfrm>
          <a:prstGeom prst="rect">
            <a:avLst/>
          </a:prstGeom>
          <a:noFill/>
        </p:spPr>
        <p:txBody>
          <a:bodyPr wrap="square" rtlCol="0">
            <a:spAutoFit/>
          </a:bodyPr>
          <a:lstStyle/>
          <a:p>
            <a:pPr algn="ctr"/>
            <a:r>
              <a:rPr lang="en-US" sz="1400" dirty="0" smtClean="0"/>
              <a:t>100 PPF</a:t>
            </a:r>
          </a:p>
          <a:p>
            <a:pPr algn="ctr"/>
            <a:r>
              <a:rPr lang="en-US" sz="1400" dirty="0" smtClean="0"/>
              <a:t>330 PPM</a:t>
            </a:r>
            <a:endParaRPr lang="en-US" sz="1400" dirty="0"/>
          </a:p>
        </p:txBody>
      </p:sp>
      <p:sp>
        <p:nvSpPr>
          <p:cNvPr id="11" name="TextBox 10"/>
          <p:cNvSpPr txBox="1"/>
          <p:nvPr/>
        </p:nvSpPr>
        <p:spPr>
          <a:xfrm>
            <a:off x="2667000" y="969525"/>
            <a:ext cx="972393" cy="523220"/>
          </a:xfrm>
          <a:prstGeom prst="rect">
            <a:avLst/>
          </a:prstGeom>
          <a:noFill/>
        </p:spPr>
        <p:txBody>
          <a:bodyPr wrap="square" rtlCol="0">
            <a:spAutoFit/>
          </a:bodyPr>
          <a:lstStyle/>
          <a:p>
            <a:pPr algn="ctr"/>
            <a:r>
              <a:rPr lang="en-US" sz="1400" dirty="0"/>
              <a:t>8</a:t>
            </a:r>
            <a:r>
              <a:rPr lang="en-US" sz="1400" dirty="0" smtClean="0"/>
              <a:t>0 PPF</a:t>
            </a:r>
          </a:p>
          <a:p>
            <a:pPr algn="ctr"/>
            <a:r>
              <a:rPr lang="en-US" sz="1400" dirty="0" smtClean="0"/>
              <a:t>260 PPM</a:t>
            </a:r>
            <a:endParaRPr lang="en-US" sz="1400" dirty="0"/>
          </a:p>
        </p:txBody>
      </p:sp>
      <p:sp>
        <p:nvSpPr>
          <p:cNvPr id="12" name="TextBox 11"/>
          <p:cNvSpPr txBox="1"/>
          <p:nvPr/>
        </p:nvSpPr>
        <p:spPr>
          <a:xfrm>
            <a:off x="4038600" y="969525"/>
            <a:ext cx="967138" cy="523220"/>
          </a:xfrm>
          <a:prstGeom prst="rect">
            <a:avLst/>
          </a:prstGeom>
          <a:noFill/>
        </p:spPr>
        <p:txBody>
          <a:bodyPr wrap="square" rtlCol="0">
            <a:spAutoFit/>
          </a:bodyPr>
          <a:lstStyle/>
          <a:p>
            <a:pPr algn="ctr"/>
            <a:r>
              <a:rPr lang="en-US" sz="1400" dirty="0"/>
              <a:t>6</a:t>
            </a:r>
            <a:r>
              <a:rPr lang="en-US" sz="1400" dirty="0" smtClean="0"/>
              <a:t>0 PPF</a:t>
            </a:r>
          </a:p>
          <a:p>
            <a:pPr algn="ctr"/>
            <a:r>
              <a:rPr lang="en-US" sz="1400" dirty="0" smtClean="0"/>
              <a:t>195 PPM</a:t>
            </a:r>
            <a:endParaRPr lang="en-US" sz="1400" dirty="0"/>
          </a:p>
        </p:txBody>
      </p:sp>
      <p:sp>
        <p:nvSpPr>
          <p:cNvPr id="13" name="TextBox 12"/>
          <p:cNvSpPr txBox="1"/>
          <p:nvPr/>
        </p:nvSpPr>
        <p:spPr>
          <a:xfrm>
            <a:off x="5410200" y="969525"/>
            <a:ext cx="961674" cy="523220"/>
          </a:xfrm>
          <a:prstGeom prst="rect">
            <a:avLst/>
          </a:prstGeom>
          <a:noFill/>
        </p:spPr>
        <p:txBody>
          <a:bodyPr wrap="square" rtlCol="0">
            <a:spAutoFit/>
          </a:bodyPr>
          <a:lstStyle/>
          <a:p>
            <a:pPr algn="ctr"/>
            <a:r>
              <a:rPr lang="en-US" sz="1400" dirty="0"/>
              <a:t>4</a:t>
            </a:r>
            <a:r>
              <a:rPr lang="en-US" sz="1400" dirty="0" smtClean="0"/>
              <a:t>0 PPF</a:t>
            </a:r>
          </a:p>
          <a:p>
            <a:pPr algn="ctr"/>
            <a:r>
              <a:rPr lang="en-US" sz="1400" dirty="0" smtClean="0"/>
              <a:t>130 PPM</a:t>
            </a:r>
            <a:endParaRPr lang="en-US" sz="1400" dirty="0"/>
          </a:p>
        </p:txBody>
      </p:sp>
      <p:sp>
        <p:nvSpPr>
          <p:cNvPr id="14" name="TextBox 13"/>
          <p:cNvSpPr txBox="1"/>
          <p:nvPr/>
        </p:nvSpPr>
        <p:spPr>
          <a:xfrm>
            <a:off x="6812288" y="969525"/>
            <a:ext cx="883912" cy="523220"/>
          </a:xfrm>
          <a:prstGeom prst="rect">
            <a:avLst/>
          </a:prstGeom>
          <a:noFill/>
        </p:spPr>
        <p:txBody>
          <a:bodyPr wrap="square" rtlCol="0">
            <a:spAutoFit/>
          </a:bodyPr>
          <a:lstStyle/>
          <a:p>
            <a:pPr algn="ctr"/>
            <a:r>
              <a:rPr lang="en-US" sz="1400" dirty="0" smtClean="0"/>
              <a:t>20 PPF</a:t>
            </a:r>
          </a:p>
          <a:p>
            <a:pPr algn="ctr"/>
            <a:r>
              <a:rPr lang="en-US" sz="1400" dirty="0" smtClean="0"/>
              <a:t>65 PPM</a:t>
            </a:r>
            <a:endParaRPr lang="en-US" sz="1400" dirty="0"/>
          </a:p>
        </p:txBody>
      </p:sp>
      <p:pic>
        <p:nvPicPr>
          <p:cNvPr id="7170" name="Picture 2" descr="C:\Users\jschimpf\Documents\Arecont Vision (temp)\Programs\Channel Partner Certification Program\AV CPCP GEN2.0 supporting documents\Pixel Density examples\NY 100 PPF.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7219" y="1478371"/>
            <a:ext cx="1085832" cy="483777"/>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7171" name="Picture 3" descr="C:\Users\jschimpf\Documents\Arecont Vision (temp)\Programs\Channel Partner Certification Program\AV CPCP GEN2.0 supporting documents\Pixel Density examples\NY 80 PPF.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38151" y="1478372"/>
            <a:ext cx="1080537" cy="483778"/>
          </a:xfrm>
          <a:prstGeom prst="rect">
            <a:avLst/>
          </a:prstGeom>
          <a:noFill/>
          <a:ln w="28575">
            <a:solidFill>
              <a:srgbClr val="FF9900"/>
            </a:solidFill>
          </a:ln>
          <a:extLst>
            <a:ext uri="{909E8E84-426E-40dd-AFC4-6F175D3DCCD1}">
              <a14:hiddenFill xmlns:a14="http://schemas.microsoft.com/office/drawing/2010/main">
                <a:solidFill>
                  <a:srgbClr val="FFFFFF"/>
                </a:solidFill>
              </a14:hiddenFill>
            </a:ext>
          </a:extLst>
        </p:spPr>
      </p:pic>
      <p:pic>
        <p:nvPicPr>
          <p:cNvPr id="7172" name="Picture 4" descr="C:\Users\jschimpf\Documents\Arecont Vision (temp)\Programs\Channel Partner Certification Program\AV CPCP GEN2.0 supporting documents\Pixel Density examples\NY 60 PPF.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08632" y="1478372"/>
            <a:ext cx="1071823" cy="483778"/>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7173" name="Picture 5" descr="C:\Users\jschimpf\Documents\Arecont Vision (temp)\Programs\Channel Partner Certification Program\AV CPCP GEN2.0 supporting documents\Pixel Density examples\NY 40 PPF.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78070" y="1478372"/>
            <a:ext cx="1054811" cy="483778"/>
          </a:xfrm>
          <a:prstGeom prst="rect">
            <a:avLst/>
          </a:prstGeom>
          <a:noFill/>
          <a:ln w="28575">
            <a:solidFill>
              <a:srgbClr val="00C45B"/>
            </a:solidFill>
          </a:ln>
          <a:extLst>
            <a:ext uri="{909E8E84-426E-40dd-AFC4-6F175D3DCCD1}">
              <a14:hiddenFill xmlns:a14="http://schemas.microsoft.com/office/drawing/2010/main">
                <a:solidFill>
                  <a:srgbClr val="FFFFFF"/>
                </a:solidFill>
              </a14:hiddenFill>
            </a:ext>
          </a:extLst>
        </p:spPr>
      </p:pic>
      <p:pic>
        <p:nvPicPr>
          <p:cNvPr id="7174" name="Picture 6" descr="C:\Users\jschimpf\Documents\Arecont Vision (temp)\Programs\Channel Partner Certification Program\AV CPCP GEN2.0 supporting documents\Pixel Density examples\NY 20 PPF.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43547" y="1478372"/>
            <a:ext cx="1006864" cy="483778"/>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05475" y="3181350"/>
            <a:ext cx="266725" cy="110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90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52400" y="-24910"/>
            <a:ext cx="6781800" cy="4801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dirty="0" smtClean="0"/>
              <a:t>Panoramic Pixel Density</a:t>
            </a:r>
            <a:endParaRPr lang="en-US" dirty="0"/>
          </a:p>
        </p:txBody>
      </p:sp>
      <p:pic>
        <p:nvPicPr>
          <p:cNvPr id="2051" name="Picture 3" descr="D:\Google Drive\Arecont\Arecont Projects\2013\KLM - Jack - PJ's - Blue Bell\PJ Whelihan'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373" y="985856"/>
            <a:ext cx="8778172" cy="1371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2662255"/>
            <a:ext cx="6553200" cy="1680460"/>
          </a:xfrm>
          <a:prstGeom prst="rect">
            <a:avLst/>
          </a:prstGeom>
        </p:spPr>
        <p:txBody>
          <a:bodyPr wrap="square">
            <a:spAutoFit/>
          </a:bodyPr>
          <a:lstStyle/>
          <a:p>
            <a:pPr marL="114300" lvl="0">
              <a:lnSpc>
                <a:spcPct val="120000"/>
              </a:lnSpc>
              <a:spcBef>
                <a:spcPct val="20000"/>
              </a:spcBef>
              <a:buClr>
                <a:srgbClr val="E10209"/>
              </a:buClr>
              <a:buSzPct val="100000"/>
            </a:pPr>
            <a:r>
              <a:rPr lang="en-US" sz="1600" b="1" dirty="0" smtClean="0">
                <a:solidFill>
                  <a:prstClr val="black">
                    <a:lumMod val="85000"/>
                    <a:lumOff val="15000"/>
                  </a:prstClr>
                </a:solidFill>
                <a:latin typeface="Arial" pitchFamily="34" charset="0"/>
              </a:rPr>
              <a:t>Typical Parking Application</a:t>
            </a:r>
            <a:endParaRPr lang="en-US" sz="1600" b="1" dirty="0">
              <a:solidFill>
                <a:prstClr val="black">
                  <a:lumMod val="85000"/>
                  <a:lumOff val="15000"/>
                </a:prstClr>
              </a:solidFill>
              <a:latin typeface="Arial" pitchFamily="34" charset="0"/>
            </a:endParaRPr>
          </a:p>
          <a:p>
            <a:pPr marL="285750" lvl="1" indent="-171450">
              <a:lnSpc>
                <a:spcPct val="120000"/>
              </a:lnSpc>
              <a:spcBef>
                <a:spcPct val="20000"/>
              </a:spcBef>
              <a:buClr>
                <a:srgbClr val="E10209"/>
              </a:buClr>
              <a:buSzPct val="100000"/>
              <a:buFont typeface="Arial"/>
              <a:buChar char="•"/>
            </a:pPr>
            <a:r>
              <a:rPr lang="en-US" sz="1500" dirty="0" smtClean="0">
                <a:solidFill>
                  <a:prstClr val="black">
                    <a:lumMod val="75000"/>
                    <a:lumOff val="25000"/>
                  </a:prstClr>
                </a:solidFill>
                <a:latin typeface="Arial" pitchFamily="34" charset="0"/>
              </a:rPr>
              <a:t>Approximate size: 300’ wide x 200’ deep</a:t>
            </a:r>
            <a:endParaRPr lang="en-US" sz="1500" dirty="0">
              <a:solidFill>
                <a:prstClr val="black">
                  <a:lumMod val="75000"/>
                  <a:lumOff val="25000"/>
                </a:prstClr>
              </a:solidFill>
              <a:latin typeface="Arial" pitchFamily="34" charset="0"/>
            </a:endParaRPr>
          </a:p>
          <a:p>
            <a:pPr marL="285750" lvl="1" indent="-171450">
              <a:lnSpc>
                <a:spcPct val="120000"/>
              </a:lnSpc>
              <a:spcBef>
                <a:spcPct val="20000"/>
              </a:spcBef>
              <a:buClr>
                <a:srgbClr val="E10209"/>
              </a:buClr>
              <a:buSzPct val="100000"/>
              <a:buFont typeface="Arial"/>
              <a:buChar char="•"/>
            </a:pPr>
            <a:r>
              <a:rPr lang="en-US" sz="1500" dirty="0" smtClean="0">
                <a:solidFill>
                  <a:prstClr val="black">
                    <a:lumMod val="75000"/>
                    <a:lumOff val="25000"/>
                  </a:prstClr>
                </a:solidFill>
                <a:latin typeface="Arial" pitchFamily="34" charset="0"/>
              </a:rPr>
              <a:t>20MP Panoramic camera: AV20185DN</a:t>
            </a:r>
          </a:p>
          <a:p>
            <a:pPr marL="285750" lvl="1" indent="-171450">
              <a:lnSpc>
                <a:spcPct val="120000"/>
              </a:lnSpc>
              <a:spcBef>
                <a:spcPct val="20000"/>
              </a:spcBef>
              <a:buClr>
                <a:srgbClr val="E10209"/>
              </a:buClr>
              <a:buSzPct val="100000"/>
              <a:buFont typeface="Arial"/>
              <a:buChar char="•"/>
            </a:pPr>
            <a:r>
              <a:rPr lang="en-US" sz="1500" dirty="0" smtClean="0">
                <a:solidFill>
                  <a:prstClr val="black">
                    <a:lumMod val="75000"/>
                    <a:lumOff val="25000"/>
                  </a:prstClr>
                </a:solidFill>
                <a:latin typeface="Arial" pitchFamily="34" charset="0"/>
              </a:rPr>
              <a:t>Closer Objects have more Pixels on Target</a:t>
            </a:r>
          </a:p>
          <a:p>
            <a:pPr marL="285750" lvl="1" indent="-171450">
              <a:lnSpc>
                <a:spcPct val="120000"/>
              </a:lnSpc>
              <a:spcBef>
                <a:spcPct val="20000"/>
              </a:spcBef>
              <a:buClr>
                <a:srgbClr val="E10209"/>
              </a:buClr>
              <a:buSzPct val="100000"/>
              <a:buFont typeface="Arial"/>
              <a:buChar char="•"/>
            </a:pPr>
            <a:endParaRPr lang="en-US" sz="1500" dirty="0">
              <a:solidFill>
                <a:prstClr val="black">
                  <a:lumMod val="75000"/>
                  <a:lumOff val="25000"/>
                </a:prstClr>
              </a:solidFill>
              <a:latin typeface="Arial" pitchFamily="34" charset="0"/>
            </a:endParaRPr>
          </a:p>
        </p:txBody>
      </p:sp>
      <p:cxnSp>
        <p:nvCxnSpPr>
          <p:cNvPr id="6" name="Straight Connector 5"/>
          <p:cNvCxnSpPr/>
          <p:nvPr/>
        </p:nvCxnSpPr>
        <p:spPr>
          <a:xfrm flipV="1">
            <a:off x="990600" y="1962150"/>
            <a:ext cx="533400" cy="15240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73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Customer Meetings</a:t>
            </a:r>
            <a:endParaRPr lang="en-US" dirty="0"/>
          </a:p>
        </p:txBody>
      </p:sp>
      <p:sp>
        <p:nvSpPr>
          <p:cNvPr id="3" name="Content Placeholder 2"/>
          <p:cNvSpPr>
            <a:spLocks noGrp="1"/>
          </p:cNvSpPr>
          <p:nvPr>
            <p:ph idx="4294967295"/>
          </p:nvPr>
        </p:nvSpPr>
        <p:spPr>
          <a:xfrm>
            <a:off x="228600" y="590550"/>
            <a:ext cx="8686800" cy="4343400"/>
          </a:xfrm>
          <a:prstGeom prst="rect">
            <a:avLst/>
          </a:prstGeom>
        </p:spPr>
        <p:txBody>
          <a:bodyPr>
            <a:normAutofit fontScale="62500" lnSpcReduction="20000"/>
          </a:bodyPr>
          <a:lstStyle/>
          <a:p>
            <a:r>
              <a:rPr lang="en-US" dirty="0" smtClean="0"/>
              <a:t>End Users activity is high</a:t>
            </a:r>
          </a:p>
          <a:p>
            <a:pPr lvl="1"/>
            <a:r>
              <a:rPr lang="en-US" dirty="0" smtClean="0"/>
              <a:t>Universities are using single sensor and 180/270/360 degree Panoramics with much success and satisfaction</a:t>
            </a:r>
          </a:p>
          <a:p>
            <a:pPr lvl="1"/>
            <a:r>
              <a:rPr lang="en-US" dirty="0" smtClean="0"/>
              <a:t>Excited for Omni, STELLAR </a:t>
            </a:r>
          </a:p>
          <a:p>
            <a:pPr lvl="1"/>
            <a:r>
              <a:rPr lang="en-US" dirty="0" smtClean="0"/>
              <a:t>Megapixel cameras provide the best ROI</a:t>
            </a:r>
          </a:p>
          <a:p>
            <a:pPr lvl="1"/>
            <a:endParaRPr lang="en-US" dirty="0"/>
          </a:p>
          <a:p>
            <a:r>
              <a:rPr lang="en-US" dirty="0" smtClean="0"/>
              <a:t>Architects &amp; Engineers and Consultants are doing much more design work with Arecont Vision</a:t>
            </a:r>
          </a:p>
          <a:p>
            <a:pPr lvl="1"/>
            <a:r>
              <a:rPr lang="en-US" dirty="0" smtClean="0"/>
              <a:t>Leading technology</a:t>
            </a:r>
          </a:p>
          <a:p>
            <a:pPr lvl="1"/>
            <a:r>
              <a:rPr lang="en-US" dirty="0" smtClean="0"/>
              <a:t>Unique designs</a:t>
            </a:r>
          </a:p>
          <a:p>
            <a:pPr lvl="1"/>
            <a:r>
              <a:rPr lang="en-US" dirty="0" smtClean="0"/>
              <a:t>High Performance</a:t>
            </a:r>
          </a:p>
          <a:p>
            <a:pPr lvl="1"/>
            <a:r>
              <a:rPr lang="en-US" dirty="0" smtClean="0"/>
              <a:t>Great solution for their customer</a:t>
            </a:r>
            <a:endParaRPr lang="en-US" dirty="0"/>
          </a:p>
          <a:p>
            <a:pPr marL="114300" indent="0">
              <a:buNone/>
            </a:pPr>
            <a:endParaRPr lang="en-US" dirty="0" smtClean="0"/>
          </a:p>
          <a:p>
            <a:r>
              <a:rPr lang="en-US" dirty="0" smtClean="0"/>
              <a:t>Systems Integrators are working more closely with Arecont Vision</a:t>
            </a:r>
          </a:p>
          <a:p>
            <a:pPr lvl="1"/>
            <a:r>
              <a:rPr lang="en-US" dirty="0" smtClean="0"/>
              <a:t>Positioning Arecont Vision as the key component of a differentiated solution for their customers and prospects</a:t>
            </a:r>
          </a:p>
          <a:p>
            <a:pPr lvl="1"/>
            <a:r>
              <a:rPr lang="en-US" dirty="0" smtClean="0"/>
              <a:t>Training sales people, designers, and installation engineers in classes and on-line</a:t>
            </a:r>
          </a:p>
          <a:p>
            <a:pPr lvl="1"/>
            <a:r>
              <a:rPr lang="en-US" dirty="0" smtClean="0"/>
              <a:t>Demonstrations on their own and with Arecont Vision field personnel</a:t>
            </a:r>
          </a:p>
          <a:p>
            <a:pPr lvl="1"/>
            <a:r>
              <a:rPr lang="en-US" dirty="0" smtClean="0"/>
              <a:t>Job walks, detailed designs with Arecont Vision Field Application Engineers</a:t>
            </a:r>
          </a:p>
          <a:p>
            <a:pPr lvl="1"/>
            <a:r>
              <a:rPr lang="en-US" dirty="0" smtClean="0"/>
              <a:t>Project Registration is a great way to gain margin and protect their deals</a:t>
            </a:r>
          </a:p>
          <a:p>
            <a:pPr lvl="1"/>
            <a:endParaRPr lang="en-US" dirty="0"/>
          </a:p>
          <a:p>
            <a:r>
              <a:rPr lang="en-US" dirty="0" smtClean="0"/>
              <a:t>Distributors are leading with Arecont Vision</a:t>
            </a:r>
          </a:p>
          <a:p>
            <a:pPr lvl="1"/>
            <a:r>
              <a:rPr lang="en-US" dirty="0" smtClean="0"/>
              <a:t>Distributors driving more intensity because of unique solutions they can build and they get better project protection</a:t>
            </a:r>
          </a:p>
          <a:p>
            <a:pPr lvl="1"/>
            <a:r>
              <a:rPr lang="en-US" dirty="0" smtClean="0"/>
              <a:t>Distributors and their SI/dealers make more money with Arecont Vision</a:t>
            </a:r>
          </a:p>
          <a:p>
            <a:pPr lvl="1"/>
            <a:r>
              <a:rPr lang="en-US" dirty="0" smtClean="0"/>
              <a:t>SI/Dealers requesting Arecont Vision products more than ever before!</a:t>
            </a:r>
          </a:p>
          <a:p>
            <a:pPr lvl="1"/>
            <a:endParaRPr lang="en-US" dirty="0"/>
          </a:p>
        </p:txBody>
      </p:sp>
    </p:spTree>
    <p:extLst>
      <p:ext uri="{BB962C8B-B14F-4D97-AF65-F5344CB8AC3E}">
        <p14:creationId xmlns:p14="http://schemas.microsoft.com/office/powerpoint/2010/main" val="2213551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52400" y="-24910"/>
            <a:ext cx="6781800" cy="4801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1900" kern="1200" baseline="0">
                <a:solidFill>
                  <a:schemeClr val="tx1">
                    <a:lumMod val="85000"/>
                    <a:lumOff val="15000"/>
                  </a:schemeClr>
                </a:solidFill>
                <a:effectLst/>
                <a:latin typeface="Arial" pitchFamily="34" charset="0"/>
                <a:ea typeface="+mj-ea"/>
                <a:cs typeface="+mj-cs"/>
              </a:defRPr>
            </a:lvl1pPr>
          </a:lstStyle>
          <a:p>
            <a:r>
              <a:rPr lang="en-US" dirty="0" smtClean="0"/>
              <a:t>Panoramic Pixel Density</a:t>
            </a:r>
            <a:endParaRPr lang="en-US" dirty="0"/>
          </a:p>
        </p:txBody>
      </p:sp>
      <p:pic>
        <p:nvPicPr>
          <p:cNvPr id="2051" name="Picture 3" descr="D:\Google Drive\Arecont\Arecont Projects\2013\KLM - Jack - PJ's - Blue Bell\PJ Whelihan'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373" y="985856"/>
            <a:ext cx="8778172" cy="137159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a:stCxn id="5" idx="0"/>
          </p:cNvCxnSpPr>
          <p:nvPr/>
        </p:nvCxnSpPr>
        <p:spPr>
          <a:xfrm flipV="1">
            <a:off x="1715042" y="2038350"/>
            <a:ext cx="1942558" cy="685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p:cNvCxnSpPr>
          <p:nvPr/>
        </p:nvCxnSpPr>
        <p:spPr>
          <a:xfrm flipH="1" flipV="1">
            <a:off x="4628459" y="1504950"/>
            <a:ext cx="1520400" cy="121920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5" name="Picture 3" descr="D:\Google Drive\Arecont\Arecont Projects\2013\KLM - Jack - PJ's - Blue Bell\PJ Whelihan'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3400" y="2724150"/>
            <a:ext cx="2363284" cy="165361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3" descr="D:\Google Drive\Arecont\Arecont Projects\2013\KLM - Jack - PJ's - Blue Bell\PJ Whelihan'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22492" y="2724150"/>
            <a:ext cx="2052734" cy="165361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4419601" y="1352550"/>
            <a:ext cx="152400" cy="15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74693" y="1809750"/>
            <a:ext cx="440107" cy="381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V="1">
            <a:off x="990600" y="1962150"/>
            <a:ext cx="533400" cy="15240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819400" y="2937022"/>
            <a:ext cx="1905000" cy="1311128"/>
          </a:xfrm>
          <a:prstGeom prst="rect">
            <a:avLst/>
          </a:prstGeom>
        </p:spPr>
        <p:txBody>
          <a:bodyPr wrap="square">
            <a:spAutoFit/>
          </a:bodyPr>
          <a:lstStyle/>
          <a:p>
            <a:pPr marL="114300" lvl="0">
              <a:lnSpc>
                <a:spcPct val="120000"/>
              </a:lnSpc>
              <a:spcBef>
                <a:spcPct val="20000"/>
              </a:spcBef>
              <a:buClr>
                <a:srgbClr val="E10209"/>
              </a:buClr>
              <a:buSzPct val="100000"/>
            </a:pPr>
            <a:r>
              <a:rPr lang="en-US" sz="1600" b="1" dirty="0" smtClean="0">
                <a:solidFill>
                  <a:prstClr val="black">
                    <a:lumMod val="85000"/>
                    <a:lumOff val="15000"/>
                  </a:prstClr>
                </a:solidFill>
                <a:latin typeface="Arial" pitchFamily="34" charset="0"/>
              </a:rPr>
              <a:t>Near Vehicle</a:t>
            </a:r>
            <a:endParaRPr lang="en-US" sz="1600" b="1" dirty="0">
              <a:solidFill>
                <a:prstClr val="black">
                  <a:lumMod val="85000"/>
                  <a:lumOff val="15000"/>
                </a:prstClr>
              </a:solidFill>
              <a:latin typeface="Arial" pitchFamily="34" charset="0"/>
            </a:endParaRPr>
          </a:p>
          <a:p>
            <a:pPr marL="285750" lvl="1" indent="-171450">
              <a:lnSpc>
                <a:spcPct val="120000"/>
              </a:lnSpc>
              <a:spcBef>
                <a:spcPct val="20000"/>
              </a:spcBef>
              <a:buClr>
                <a:srgbClr val="E10209"/>
              </a:buClr>
              <a:buSzPct val="100000"/>
              <a:buFont typeface="Arial"/>
              <a:buChar char="•"/>
            </a:pPr>
            <a:r>
              <a:rPr lang="en-US" sz="1500" dirty="0" smtClean="0">
                <a:solidFill>
                  <a:prstClr val="black">
                    <a:lumMod val="75000"/>
                    <a:lumOff val="25000"/>
                  </a:prstClr>
                </a:solidFill>
                <a:latin typeface="Arial" pitchFamily="34" charset="0"/>
              </a:rPr>
              <a:t>Approximate distance: 40’</a:t>
            </a:r>
          </a:p>
          <a:p>
            <a:pPr marL="285750" lvl="1" indent="-171450">
              <a:lnSpc>
                <a:spcPct val="120000"/>
              </a:lnSpc>
              <a:spcBef>
                <a:spcPct val="20000"/>
              </a:spcBef>
              <a:buClr>
                <a:srgbClr val="E10209"/>
              </a:buClr>
              <a:buSzPct val="100000"/>
              <a:buFont typeface="Arial"/>
              <a:buChar char="•"/>
            </a:pPr>
            <a:r>
              <a:rPr lang="en-US" sz="1500" dirty="0" smtClean="0">
                <a:solidFill>
                  <a:prstClr val="black">
                    <a:lumMod val="75000"/>
                    <a:lumOff val="25000"/>
                  </a:prstClr>
                </a:solidFill>
                <a:latin typeface="Arial" pitchFamily="34" charset="0"/>
              </a:rPr>
              <a:t>80PPF</a:t>
            </a:r>
            <a:endParaRPr lang="en-US" sz="1500" dirty="0">
              <a:solidFill>
                <a:prstClr val="black">
                  <a:lumMod val="75000"/>
                  <a:lumOff val="25000"/>
                </a:prstClr>
              </a:solidFill>
              <a:latin typeface="Arial" pitchFamily="34" charset="0"/>
            </a:endParaRPr>
          </a:p>
        </p:txBody>
      </p:sp>
      <p:sp>
        <p:nvSpPr>
          <p:cNvPr id="24" name="Rectangle 23"/>
          <p:cNvSpPr/>
          <p:nvPr/>
        </p:nvSpPr>
        <p:spPr>
          <a:xfrm>
            <a:off x="7086600" y="2895393"/>
            <a:ext cx="1905000" cy="1311128"/>
          </a:xfrm>
          <a:prstGeom prst="rect">
            <a:avLst/>
          </a:prstGeom>
        </p:spPr>
        <p:txBody>
          <a:bodyPr wrap="square">
            <a:spAutoFit/>
          </a:bodyPr>
          <a:lstStyle/>
          <a:p>
            <a:pPr marL="114300" lvl="0">
              <a:lnSpc>
                <a:spcPct val="120000"/>
              </a:lnSpc>
              <a:spcBef>
                <a:spcPct val="20000"/>
              </a:spcBef>
              <a:buClr>
                <a:srgbClr val="E10209"/>
              </a:buClr>
              <a:buSzPct val="100000"/>
            </a:pPr>
            <a:r>
              <a:rPr lang="en-US" sz="1600" b="1" dirty="0" smtClean="0">
                <a:solidFill>
                  <a:prstClr val="black">
                    <a:lumMod val="85000"/>
                    <a:lumOff val="15000"/>
                  </a:prstClr>
                </a:solidFill>
                <a:latin typeface="Arial" pitchFamily="34" charset="0"/>
              </a:rPr>
              <a:t>Far Vehicle</a:t>
            </a:r>
            <a:endParaRPr lang="en-US" sz="1600" b="1" dirty="0">
              <a:solidFill>
                <a:prstClr val="black">
                  <a:lumMod val="85000"/>
                  <a:lumOff val="15000"/>
                </a:prstClr>
              </a:solidFill>
              <a:latin typeface="Arial" pitchFamily="34" charset="0"/>
            </a:endParaRPr>
          </a:p>
          <a:p>
            <a:pPr marL="285750" lvl="1" indent="-171450">
              <a:lnSpc>
                <a:spcPct val="120000"/>
              </a:lnSpc>
              <a:spcBef>
                <a:spcPct val="20000"/>
              </a:spcBef>
              <a:buClr>
                <a:srgbClr val="E10209"/>
              </a:buClr>
              <a:buSzPct val="100000"/>
              <a:buFont typeface="Arial"/>
              <a:buChar char="•"/>
            </a:pPr>
            <a:r>
              <a:rPr lang="en-US" sz="1500" dirty="0" smtClean="0">
                <a:solidFill>
                  <a:prstClr val="black">
                    <a:lumMod val="75000"/>
                    <a:lumOff val="25000"/>
                  </a:prstClr>
                </a:solidFill>
                <a:latin typeface="Arial" pitchFamily="34" charset="0"/>
              </a:rPr>
              <a:t>Approximate distance: 150’</a:t>
            </a:r>
          </a:p>
          <a:p>
            <a:pPr marL="285750" lvl="1" indent="-171450">
              <a:lnSpc>
                <a:spcPct val="120000"/>
              </a:lnSpc>
              <a:spcBef>
                <a:spcPct val="20000"/>
              </a:spcBef>
              <a:buClr>
                <a:srgbClr val="E10209"/>
              </a:buClr>
              <a:buSzPct val="100000"/>
              <a:buFont typeface="Arial"/>
              <a:buChar char="•"/>
            </a:pPr>
            <a:r>
              <a:rPr lang="en-US" sz="1500" dirty="0">
                <a:solidFill>
                  <a:prstClr val="black">
                    <a:lumMod val="75000"/>
                    <a:lumOff val="25000"/>
                  </a:prstClr>
                </a:solidFill>
                <a:latin typeface="Arial" pitchFamily="34" charset="0"/>
              </a:rPr>
              <a:t>2</a:t>
            </a:r>
            <a:r>
              <a:rPr lang="en-US" sz="1500" dirty="0" smtClean="0">
                <a:solidFill>
                  <a:prstClr val="black">
                    <a:lumMod val="75000"/>
                    <a:lumOff val="25000"/>
                  </a:prstClr>
                </a:solidFill>
                <a:latin typeface="Arial" pitchFamily="34" charset="0"/>
              </a:rPr>
              <a:t>0PPF</a:t>
            </a:r>
            <a:endParaRPr lang="en-US" sz="1500" dirty="0">
              <a:solidFill>
                <a:prstClr val="black">
                  <a:lumMod val="75000"/>
                  <a:lumOff val="25000"/>
                </a:prstClr>
              </a:solidFill>
              <a:latin typeface="Arial" pitchFamily="34" charset="0"/>
            </a:endParaRPr>
          </a:p>
        </p:txBody>
      </p:sp>
    </p:spTree>
    <p:extLst>
      <p:ext uri="{BB962C8B-B14F-4D97-AF65-F5344CB8AC3E}">
        <p14:creationId xmlns:p14="http://schemas.microsoft.com/office/powerpoint/2010/main" val="24168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normAutofit/>
          </a:bodyPr>
          <a:lstStyle/>
          <a:p>
            <a:pPr marL="114300" indent="0">
              <a:buNone/>
            </a:pPr>
            <a:r>
              <a:rPr lang="en-US" sz="1600" b="1" dirty="0" smtClean="0">
                <a:solidFill>
                  <a:schemeClr val="tx1">
                    <a:lumMod val="85000"/>
                    <a:lumOff val="15000"/>
                  </a:schemeClr>
                </a:solidFill>
              </a:rPr>
              <a:t>Mounting height has a direct effect on the curvature of the final image</a:t>
            </a:r>
          </a:p>
          <a:p>
            <a:pPr marL="285750" lvl="1">
              <a:buClr>
                <a:srgbClr val="E10209"/>
              </a:buClr>
            </a:pPr>
            <a:r>
              <a:rPr lang="en-US" dirty="0" smtClean="0"/>
              <a:t>15-20’ is the optimal mounting height</a:t>
            </a:r>
          </a:p>
          <a:p>
            <a:pPr marL="285750" lvl="1">
              <a:buClr>
                <a:srgbClr val="E10209"/>
              </a:buClr>
            </a:pPr>
            <a:r>
              <a:rPr lang="en-US" dirty="0" smtClean="0"/>
              <a:t>When that height is unavailable, follow the 10-10-100 guide</a:t>
            </a:r>
          </a:p>
          <a:p>
            <a:pPr marL="685800" lvl="2"/>
            <a:r>
              <a:rPr lang="en-US" dirty="0" smtClean="0"/>
              <a:t>For every 10’ up, expect a 10’ blind spot below and aim for the horizon about 100’ away</a:t>
            </a:r>
          </a:p>
          <a:p>
            <a:pPr marL="114300" indent="0">
              <a:buNone/>
            </a:pPr>
            <a:endParaRPr lang="en-US" b="1" dirty="0" smtClean="0">
              <a:solidFill>
                <a:schemeClr val="tx1">
                  <a:lumMod val="85000"/>
                  <a:lumOff val="15000"/>
                </a:schemeClr>
              </a:solidFill>
            </a:endParaRPr>
          </a:p>
          <a:p>
            <a:pPr marL="114300" indent="0">
              <a:buNone/>
            </a:pPr>
            <a:r>
              <a:rPr lang="en-US" b="1" dirty="0" smtClean="0">
                <a:solidFill>
                  <a:schemeClr val="tx1">
                    <a:lumMod val="85000"/>
                    <a:lumOff val="15000"/>
                  </a:schemeClr>
                </a:solidFill>
              </a:rPr>
              <a:t>Forensic information is harder to collect with </a:t>
            </a:r>
            <a:r>
              <a:rPr lang="en-US" b="1" dirty="0" err="1" smtClean="0">
                <a:solidFill>
                  <a:schemeClr val="tx1">
                    <a:lumMod val="85000"/>
                    <a:lumOff val="15000"/>
                  </a:schemeClr>
                </a:solidFill>
              </a:rPr>
              <a:t>panoramics</a:t>
            </a:r>
            <a:endParaRPr lang="en-US" b="1" dirty="0">
              <a:solidFill>
                <a:schemeClr val="tx1">
                  <a:lumMod val="85000"/>
                  <a:lumOff val="15000"/>
                </a:schemeClr>
              </a:solidFill>
            </a:endParaRPr>
          </a:p>
          <a:p>
            <a:pPr marL="285750" lvl="1">
              <a:buClr>
                <a:srgbClr val="E10209"/>
              </a:buClr>
            </a:pPr>
            <a:r>
              <a:rPr lang="en-US" dirty="0" smtClean="0"/>
              <a:t>Pixel Density decreases exponentially as distance increases</a:t>
            </a:r>
            <a:endParaRPr lang="en-US" dirty="0"/>
          </a:p>
          <a:p>
            <a:pPr marL="285750" lvl="1">
              <a:buClr>
                <a:srgbClr val="E10209"/>
              </a:buClr>
            </a:pPr>
            <a:r>
              <a:rPr lang="en-US" dirty="0" err="1" smtClean="0"/>
              <a:t>Panoramics</a:t>
            </a:r>
            <a:r>
              <a:rPr lang="en-US" dirty="0" smtClean="0"/>
              <a:t> work like our eyes do</a:t>
            </a:r>
            <a:endParaRPr lang="en-US" dirty="0"/>
          </a:p>
          <a:p>
            <a:pPr marL="685800" lvl="2"/>
            <a:r>
              <a:rPr lang="en-US" dirty="0" smtClean="0"/>
              <a:t>The closer an object is to the camera, the more likely you are going to be able to identify it</a:t>
            </a:r>
          </a:p>
        </p:txBody>
      </p:sp>
      <p:sp>
        <p:nvSpPr>
          <p:cNvPr id="6" name="Title 5"/>
          <p:cNvSpPr>
            <a:spLocks noGrp="1"/>
          </p:cNvSpPr>
          <p:nvPr>
            <p:ph type="title"/>
          </p:nvPr>
        </p:nvSpPr>
        <p:spPr/>
        <p:txBody>
          <a:bodyPr/>
          <a:lstStyle/>
          <a:p>
            <a:r>
              <a:rPr lang="en-US" dirty="0" smtClean="0"/>
              <a:t>A Quick Recap</a:t>
            </a:r>
            <a:endParaRPr lang="en-US" dirty="0"/>
          </a:p>
        </p:txBody>
      </p:sp>
    </p:spTree>
    <p:extLst>
      <p:ext uri="{BB962C8B-B14F-4D97-AF65-F5344CB8AC3E}">
        <p14:creationId xmlns:p14="http://schemas.microsoft.com/office/powerpoint/2010/main" val="40093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Q3 Marketing Update</a:t>
            </a:r>
            <a:br>
              <a:rPr lang="en-US" dirty="0" smtClean="0"/>
            </a:br>
            <a:r>
              <a:rPr lang="en-US" dirty="0" smtClean="0">
                <a:solidFill>
                  <a:schemeClr val="tx1"/>
                </a:solidFill>
              </a:rPr>
              <a:t>arecontvision.com</a:t>
            </a:r>
            <a:endParaRPr lang="en-US" dirty="0">
              <a:solidFill>
                <a:schemeClr val="tx1"/>
              </a:solidFill>
            </a:endParaRPr>
          </a:p>
        </p:txBody>
      </p:sp>
      <p:sp>
        <p:nvSpPr>
          <p:cNvPr id="6" name="Subtitle 5"/>
          <p:cNvSpPr>
            <a:spLocks noGrp="1"/>
          </p:cNvSpPr>
          <p:nvPr>
            <p:ph type="subTitle" idx="1"/>
          </p:nvPr>
        </p:nvSpPr>
        <p:spPr>
          <a:xfrm>
            <a:off x="152400" y="3714750"/>
            <a:ext cx="3810000" cy="952500"/>
          </a:xfrm>
        </p:spPr>
        <p:txBody>
          <a:bodyPr>
            <a:normAutofit/>
          </a:bodyPr>
          <a:lstStyle/>
          <a:p>
            <a:pPr algn="l"/>
            <a:r>
              <a:rPr lang="en-US" b="1" dirty="0" smtClean="0">
                <a:solidFill>
                  <a:srgbClr val="C00000"/>
                </a:solidFill>
              </a:rPr>
              <a:t>Jeff Whitney</a:t>
            </a:r>
          </a:p>
          <a:p>
            <a:pPr algn="l"/>
            <a:r>
              <a:rPr lang="en-US" sz="1050" dirty="0" smtClean="0"/>
              <a:t>VP Marketing</a:t>
            </a:r>
          </a:p>
          <a:p>
            <a:pPr algn="l"/>
            <a:r>
              <a:rPr lang="en-US" sz="1050" dirty="0" smtClean="0"/>
              <a:t>+1.818.938.0700 #477  |  </a:t>
            </a:r>
            <a:r>
              <a:rPr lang="en-US" sz="1050" i="1" dirty="0" smtClean="0"/>
              <a:t>jwhitney@arecontvision.com</a:t>
            </a:r>
          </a:p>
          <a:p>
            <a:endParaRPr lang="en-US" dirty="0"/>
          </a:p>
        </p:txBody>
      </p:sp>
    </p:spTree>
    <p:extLst>
      <p:ext uri="{BB962C8B-B14F-4D97-AF65-F5344CB8AC3E}">
        <p14:creationId xmlns:p14="http://schemas.microsoft.com/office/powerpoint/2010/main" val="95035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819150"/>
            <a:ext cx="3733800" cy="4114800"/>
          </a:xfrm>
        </p:spPr>
        <p:txBody>
          <a:bodyPr>
            <a:normAutofit/>
          </a:bodyPr>
          <a:lstStyle/>
          <a:p>
            <a:r>
              <a:rPr lang="en-US" sz="1600" dirty="0" smtClean="0"/>
              <a:t>We’ve been making important additions to the arecontvision.com website while updating our content</a:t>
            </a:r>
          </a:p>
          <a:p>
            <a:pPr marL="114300" indent="0">
              <a:buNone/>
            </a:pPr>
            <a:endParaRPr lang="en-US" sz="1600" dirty="0" smtClean="0"/>
          </a:p>
          <a:p>
            <a:r>
              <a:rPr lang="en-US" sz="1600" dirty="0" smtClean="0"/>
              <a:t>We have added four new landing pages in the past few months</a:t>
            </a:r>
          </a:p>
          <a:p>
            <a:pPr lvl="1"/>
            <a:r>
              <a:rPr lang="en-US" sz="1600" i="1" dirty="0" smtClean="0">
                <a:solidFill>
                  <a:srgbClr val="FF0000"/>
                </a:solidFill>
              </a:rPr>
              <a:t>STELLAR™</a:t>
            </a:r>
            <a:r>
              <a:rPr lang="en-US" sz="1600" i="1" dirty="0" smtClean="0"/>
              <a:t> technology page</a:t>
            </a:r>
          </a:p>
          <a:p>
            <a:pPr lvl="1"/>
            <a:r>
              <a:rPr lang="en-US" sz="1600" i="1" dirty="0" smtClean="0">
                <a:solidFill>
                  <a:srgbClr val="ED1C24"/>
                </a:solidFill>
              </a:rPr>
              <a:t>Surround</a:t>
            </a:r>
            <a:r>
              <a:rPr lang="en-US" sz="1600" b="1" i="1" dirty="0" smtClean="0"/>
              <a:t>Video</a:t>
            </a:r>
            <a:r>
              <a:rPr lang="en-US" sz="1600" i="1" dirty="0" smtClean="0"/>
              <a:t>® Omni page</a:t>
            </a:r>
          </a:p>
          <a:p>
            <a:pPr lvl="1"/>
            <a:r>
              <a:rPr lang="en-US" sz="1600" i="1" dirty="0" smtClean="0">
                <a:solidFill>
                  <a:srgbClr val="ED1C24"/>
                </a:solidFill>
              </a:rPr>
              <a:t>AV IP Utility </a:t>
            </a:r>
            <a:r>
              <a:rPr lang="en-US" sz="1600" i="1" dirty="0" smtClean="0"/>
              <a:t>page</a:t>
            </a:r>
          </a:p>
          <a:p>
            <a:pPr lvl="1"/>
            <a:r>
              <a:rPr lang="en-US" sz="1600" i="1" dirty="0" smtClean="0">
                <a:solidFill>
                  <a:srgbClr val="ED1C24"/>
                </a:solidFill>
              </a:rPr>
              <a:t>Surround</a:t>
            </a:r>
            <a:r>
              <a:rPr lang="en-US" sz="1600" b="1" i="1" dirty="0" smtClean="0"/>
              <a:t>Video</a:t>
            </a:r>
            <a:r>
              <a:rPr lang="en-US" sz="1600" i="1" dirty="0" smtClean="0"/>
              <a:t>® family page</a:t>
            </a:r>
          </a:p>
          <a:p>
            <a:endParaRPr lang="en-US" sz="1600" dirty="0"/>
          </a:p>
        </p:txBody>
      </p:sp>
      <p:sp>
        <p:nvSpPr>
          <p:cNvPr id="8" name="Title 6"/>
          <p:cNvSpPr>
            <a:spLocks noGrp="1"/>
          </p:cNvSpPr>
          <p:nvPr>
            <p:ph type="title"/>
          </p:nvPr>
        </p:nvSpPr>
        <p:spPr/>
        <p:txBody>
          <a:bodyPr/>
          <a:lstStyle/>
          <a:p>
            <a:pPr>
              <a:tabLst>
                <a:tab pos="5256213" algn="l"/>
              </a:tabLst>
            </a:pPr>
            <a:r>
              <a:rPr lang="en-US" dirty="0"/>
              <a:t>a</a:t>
            </a:r>
            <a:r>
              <a:rPr lang="en-US" dirty="0" smtClean="0"/>
              <a:t>recontvision.com Update</a:t>
            </a:r>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9021" y="742950"/>
            <a:ext cx="4448175" cy="370885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641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0000"/>
                </a:solidFill>
              </a:rPr>
              <a:t>STELLAR™ </a:t>
            </a:r>
            <a:r>
              <a:rPr lang="en-US" dirty="0"/>
              <a:t>Landing Page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819150"/>
            <a:ext cx="7848600" cy="293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a:spLocks noGrp="1"/>
          </p:cNvSpPr>
          <p:nvPr>
            <p:ph sz="half" idx="1"/>
          </p:nvPr>
        </p:nvSpPr>
        <p:spPr>
          <a:xfrm>
            <a:off x="76200" y="4324350"/>
            <a:ext cx="9067800" cy="838200"/>
          </a:xfrm>
        </p:spPr>
        <p:txBody>
          <a:bodyPr/>
          <a:lstStyle/>
          <a:p>
            <a:r>
              <a:rPr lang="en-US" dirty="0" smtClean="0"/>
              <a:t>Click on the STELLAR™ slide in the rotating banner or on the thumbnail below the banner for a virtual demo</a:t>
            </a:r>
          </a:p>
        </p:txBody>
      </p:sp>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0400" y="3790950"/>
            <a:ext cx="2206800" cy="501650"/>
          </a:xfrm>
          <a:prstGeom prst="rect">
            <a:avLst/>
          </a:prstGeom>
          <a:noFill/>
          <a:ln w="9525">
            <a:solidFill>
              <a:srgbClr val="ED1C2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303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STELLAR™ </a:t>
            </a:r>
            <a:r>
              <a:rPr lang="en-US" dirty="0" smtClean="0"/>
              <a:t>Landing Page</a:t>
            </a:r>
            <a:endParaRPr lang="en-US" dirty="0"/>
          </a:p>
        </p:txBody>
      </p:sp>
      <p:pic>
        <p:nvPicPr>
          <p:cNvPr id="307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666750"/>
            <a:ext cx="5175625"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7931" y="895350"/>
            <a:ext cx="3352800" cy="185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2800350"/>
            <a:ext cx="3352800" cy="1840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1"/>
          <p:cNvSpPr>
            <a:spLocks noGrp="1"/>
          </p:cNvSpPr>
          <p:nvPr>
            <p:ph sz="half" idx="1"/>
          </p:nvPr>
        </p:nvSpPr>
        <p:spPr>
          <a:xfrm>
            <a:off x="228600" y="4705350"/>
            <a:ext cx="8534400" cy="381000"/>
          </a:xfrm>
        </p:spPr>
        <p:txBody>
          <a:bodyPr>
            <a:normAutofit fontScale="92500"/>
          </a:bodyPr>
          <a:lstStyle/>
          <a:p>
            <a:r>
              <a:rPr lang="en-US" dirty="0" smtClean="0"/>
              <a:t>Click and drag the icon in the middle of the images on the Overview page to see with/without STELLAR™</a:t>
            </a:r>
            <a:endParaRPr lang="en-US" dirty="0"/>
          </a:p>
        </p:txBody>
      </p:sp>
    </p:spTree>
    <p:extLst>
      <p:ext uri="{BB962C8B-B14F-4D97-AF65-F5344CB8AC3E}">
        <p14:creationId xmlns:p14="http://schemas.microsoft.com/office/powerpoint/2010/main" val="340170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20102" y="2478324"/>
            <a:ext cx="3223898" cy="2608026"/>
          </a:xfrm>
          <a:prstGeom prst="rect">
            <a:avLst/>
          </a:prstGeom>
          <a:noFill/>
          <a:ln w="9525">
            <a:solidFill>
              <a:srgbClr val="ED1C24"/>
            </a:solidFill>
            <a:miter lim="800000"/>
            <a:headEnd/>
            <a:tailEnd/>
          </a:ln>
          <a:extLst>
            <a:ext uri="{909E8E84-426E-40dd-AFC4-6F175D3DCCD1}">
              <a14:hiddenFill xmlns:a14="http://schemas.microsoft.com/office/drawing/2010/main">
                <a:solidFill>
                  <a:schemeClr val="accent1"/>
                </a:solidFill>
              </a14:hiddenFill>
            </a:ext>
          </a:extLst>
        </p:spPr>
      </p:pic>
      <p:sp>
        <p:nvSpPr>
          <p:cNvPr id="2" name="Content Placeholder 1"/>
          <p:cNvSpPr>
            <a:spLocks noGrp="1"/>
          </p:cNvSpPr>
          <p:nvPr>
            <p:ph sz="half" idx="1"/>
          </p:nvPr>
        </p:nvSpPr>
        <p:spPr>
          <a:xfrm>
            <a:off x="228600" y="3486150"/>
            <a:ext cx="8534400" cy="1676400"/>
          </a:xfrm>
        </p:spPr>
        <p:txBody>
          <a:bodyPr/>
          <a:lstStyle/>
          <a:p>
            <a:r>
              <a:rPr lang="en-US" dirty="0" smtClean="0"/>
              <a:t>How It Works</a:t>
            </a:r>
          </a:p>
          <a:p>
            <a:r>
              <a:rPr lang="en-US" dirty="0" smtClean="0"/>
              <a:t>Products (with STELLAR™)</a:t>
            </a:r>
          </a:p>
          <a:p>
            <a:r>
              <a:rPr lang="en-US" dirty="0" smtClean="0"/>
              <a:t>Gallery</a:t>
            </a:r>
            <a:endParaRPr lang="en-US" dirty="0"/>
          </a:p>
        </p:txBody>
      </p:sp>
      <p:sp>
        <p:nvSpPr>
          <p:cNvPr id="4" name="Title 3"/>
          <p:cNvSpPr>
            <a:spLocks noGrp="1"/>
          </p:cNvSpPr>
          <p:nvPr>
            <p:ph type="title"/>
          </p:nvPr>
        </p:nvSpPr>
        <p:spPr/>
        <p:txBody>
          <a:bodyPr/>
          <a:lstStyle/>
          <a:p>
            <a:r>
              <a:rPr lang="en-US" dirty="0" smtClean="0">
                <a:solidFill>
                  <a:srgbClr val="FF0000"/>
                </a:solidFill>
              </a:rPr>
              <a:t>STELLAR™ </a:t>
            </a:r>
            <a:r>
              <a:rPr lang="en-US" dirty="0" smtClean="0"/>
              <a:t>Landing Page</a:t>
            </a:r>
            <a:endParaRPr lang="en-US" dirty="0"/>
          </a:p>
        </p:txBody>
      </p:sp>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6748" y="1504950"/>
            <a:ext cx="3365052" cy="2579778"/>
          </a:xfrm>
          <a:prstGeom prst="rect">
            <a:avLst/>
          </a:prstGeom>
          <a:noFill/>
          <a:ln w="9525">
            <a:solidFill>
              <a:srgbClr val="ED1C24"/>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6240" y="514350"/>
            <a:ext cx="3368960" cy="2528777"/>
          </a:xfrm>
          <a:prstGeom prst="rect">
            <a:avLst/>
          </a:prstGeom>
          <a:noFill/>
          <a:ln w="9525">
            <a:solidFill>
              <a:srgbClr val="ED1C2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661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FF0000"/>
                </a:solidFill>
              </a:rPr>
              <a:t>Surround</a:t>
            </a:r>
            <a:r>
              <a:rPr lang="en-US" b="1" dirty="0" smtClean="0">
                <a:solidFill>
                  <a:schemeClr val="tx1"/>
                </a:solidFill>
              </a:rPr>
              <a:t>Video</a:t>
            </a:r>
            <a:r>
              <a:rPr lang="en-US" sz="1400" baseline="30000" dirty="0" smtClean="0">
                <a:solidFill>
                  <a:schemeClr val="tx1"/>
                </a:solidFill>
              </a:rPr>
              <a:t>®</a:t>
            </a:r>
            <a:r>
              <a:rPr lang="en-US" dirty="0" smtClean="0">
                <a:solidFill>
                  <a:schemeClr val="tx1"/>
                </a:solidFill>
              </a:rPr>
              <a:t> Omni </a:t>
            </a:r>
            <a:r>
              <a:rPr lang="en-US" dirty="0" smtClean="0"/>
              <a:t>Landing Page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200150"/>
            <a:ext cx="7010400" cy="246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19400" y="4019550"/>
            <a:ext cx="2184498" cy="501650"/>
          </a:xfrm>
          <a:prstGeom prst="rect">
            <a:avLst/>
          </a:prstGeom>
          <a:noFill/>
          <a:ln w="9525">
            <a:solidFill>
              <a:srgbClr val="ED1C2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761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FF0000"/>
                </a:solidFill>
              </a:rPr>
              <a:t>Surround</a:t>
            </a:r>
            <a:r>
              <a:rPr lang="en-US" b="1" dirty="0" smtClean="0">
                <a:solidFill>
                  <a:schemeClr val="tx1"/>
                </a:solidFill>
              </a:rPr>
              <a:t>Video</a:t>
            </a:r>
            <a:r>
              <a:rPr lang="en-US" sz="1400" baseline="30000" dirty="0" smtClean="0">
                <a:solidFill>
                  <a:schemeClr val="tx1"/>
                </a:solidFill>
              </a:rPr>
              <a:t>®</a:t>
            </a:r>
            <a:r>
              <a:rPr lang="en-US" dirty="0" smtClean="0">
                <a:solidFill>
                  <a:schemeClr val="tx1"/>
                </a:solidFill>
              </a:rPr>
              <a:t> Omni </a:t>
            </a:r>
            <a:r>
              <a:rPr lang="en-US" dirty="0" smtClean="0"/>
              <a:t>Landing Page</a:t>
            </a:r>
            <a:endParaRPr lang="en-US" dirty="0"/>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1276350"/>
            <a:ext cx="4377114"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1200151"/>
            <a:ext cx="463679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198" y="3543519"/>
            <a:ext cx="4331995" cy="112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61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FF0000"/>
                </a:solidFill>
              </a:rPr>
              <a:t>AV IP Utility </a:t>
            </a:r>
            <a:r>
              <a:rPr lang="en-US" dirty="0" smtClean="0"/>
              <a:t>Landing Page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9050" y="1362075"/>
            <a:ext cx="65659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89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Satisfaction Measurement 2Q15 YTD</a:t>
            </a:r>
            <a:endParaRPr lang="en-US" dirty="0"/>
          </a:p>
        </p:txBody>
      </p:sp>
      <p:sp>
        <p:nvSpPr>
          <p:cNvPr id="3" name="Content Placeholder 2"/>
          <p:cNvSpPr>
            <a:spLocks noGrp="1"/>
          </p:cNvSpPr>
          <p:nvPr>
            <p:ph idx="4294967295"/>
          </p:nvPr>
        </p:nvSpPr>
        <p:spPr>
          <a:xfrm>
            <a:off x="228600" y="742950"/>
            <a:ext cx="8686800" cy="4191000"/>
          </a:xfrm>
          <a:prstGeom prst="rect">
            <a:avLst/>
          </a:prstGeom>
        </p:spPr>
        <p:txBody>
          <a:bodyPr>
            <a:normAutofit fontScale="77500" lnSpcReduction="20000"/>
          </a:bodyPr>
          <a:lstStyle/>
          <a:p>
            <a:pPr marL="114300" indent="0">
              <a:buNone/>
            </a:pPr>
            <a:r>
              <a:rPr lang="en-US" sz="2400" u="sng" dirty="0" smtClean="0"/>
              <a:t>Delighted and Satisfied Scores </a:t>
            </a:r>
            <a:r>
              <a:rPr lang="en-US" sz="1000" dirty="0" smtClean="0"/>
              <a:t>(does not include somewhat satisfied, somewhat dissatisfied, disappointed)</a:t>
            </a:r>
            <a:endParaRPr lang="en-US" sz="2400" dirty="0" smtClean="0"/>
          </a:p>
          <a:p>
            <a:r>
              <a:rPr lang="en-US" sz="2400" dirty="0"/>
              <a:t>Arecont Vision stands behind their products			</a:t>
            </a:r>
            <a:r>
              <a:rPr lang="en-US" sz="2400" dirty="0" smtClean="0"/>
              <a:t>93%</a:t>
            </a:r>
            <a:endParaRPr lang="en-US" sz="2400" dirty="0"/>
          </a:p>
          <a:p>
            <a:r>
              <a:rPr lang="en-US" sz="2400" dirty="0" smtClean="0"/>
              <a:t>Arecont </a:t>
            </a:r>
            <a:r>
              <a:rPr lang="en-US" sz="2400" dirty="0"/>
              <a:t>Vision is a valued partner to your business 	</a:t>
            </a:r>
            <a:r>
              <a:rPr lang="en-US" sz="2400" dirty="0" smtClean="0"/>
              <a:t>	90%</a:t>
            </a:r>
          </a:p>
          <a:p>
            <a:r>
              <a:rPr lang="en-US" sz="2400" dirty="0"/>
              <a:t>Presale Support						87%</a:t>
            </a:r>
            <a:endParaRPr lang="en-US" sz="2400" dirty="0" smtClean="0"/>
          </a:p>
          <a:p>
            <a:r>
              <a:rPr lang="en-US" sz="2400" dirty="0"/>
              <a:t>Quality							</a:t>
            </a:r>
            <a:r>
              <a:rPr lang="en-US" sz="2400" dirty="0" smtClean="0"/>
              <a:t>83%</a:t>
            </a:r>
            <a:endParaRPr lang="en-US" sz="2400" dirty="0"/>
          </a:p>
          <a:p>
            <a:r>
              <a:rPr lang="en-US" sz="2400" dirty="0" smtClean="0"/>
              <a:t>Product Performance					</a:t>
            </a:r>
            <a:r>
              <a:rPr lang="en-US" sz="2400" dirty="0"/>
              <a:t>	</a:t>
            </a:r>
            <a:r>
              <a:rPr lang="en-US" sz="2400" dirty="0" smtClean="0"/>
              <a:t>83%</a:t>
            </a:r>
          </a:p>
          <a:p>
            <a:r>
              <a:rPr lang="en-US" sz="2400" dirty="0" smtClean="0"/>
              <a:t>Overall Satisfaction with Arecont Vision			</a:t>
            </a:r>
            <a:r>
              <a:rPr lang="en-US" sz="2400" dirty="0"/>
              <a:t>	</a:t>
            </a:r>
            <a:r>
              <a:rPr lang="en-US" sz="2400" dirty="0" smtClean="0"/>
              <a:t>82%</a:t>
            </a:r>
          </a:p>
          <a:p>
            <a:pPr marL="114300" indent="0">
              <a:buNone/>
            </a:pPr>
            <a:endParaRPr lang="en-US" sz="2400" dirty="0" smtClean="0"/>
          </a:p>
          <a:p>
            <a:pPr marL="114300" indent="0" algn="ctr">
              <a:buNone/>
            </a:pPr>
            <a:r>
              <a:rPr lang="en-US" sz="2400" b="1" dirty="0" smtClean="0"/>
              <a:t>July Satisfaction scores were higher than normal!</a:t>
            </a:r>
          </a:p>
          <a:p>
            <a:pPr marL="114300" indent="0" algn="ctr">
              <a:buNone/>
            </a:pPr>
            <a:r>
              <a:rPr lang="en-US" sz="2400" dirty="0" smtClean="0"/>
              <a:t>Continued improvement in key areas:  </a:t>
            </a:r>
            <a:r>
              <a:rPr lang="en-US" sz="2400" dirty="0"/>
              <a:t>t</a:t>
            </a:r>
            <a:r>
              <a:rPr lang="en-US" sz="2400" dirty="0" smtClean="0"/>
              <a:t>echnical support, RMA process, </a:t>
            </a:r>
            <a:r>
              <a:rPr lang="en-US" sz="2400" dirty="0"/>
              <a:t>pricing, </a:t>
            </a:r>
            <a:r>
              <a:rPr lang="en-US" sz="2400" dirty="0" smtClean="0"/>
              <a:t>training, confident in selling Arecont Vision, ease of doing business</a:t>
            </a:r>
          </a:p>
          <a:p>
            <a:pPr algn="ctr"/>
            <a:endParaRPr lang="en-US" sz="2400" dirty="0"/>
          </a:p>
        </p:txBody>
      </p:sp>
    </p:spTree>
    <p:extLst>
      <p:ext uri="{BB962C8B-B14F-4D97-AF65-F5344CB8AC3E}">
        <p14:creationId xmlns:p14="http://schemas.microsoft.com/office/powerpoint/2010/main" val="2361133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ED1C24"/>
                </a:solidFill>
              </a:rPr>
              <a:t>AV IP Utility </a:t>
            </a:r>
            <a:r>
              <a:rPr lang="en-US" dirty="0"/>
              <a:t>L</a:t>
            </a:r>
            <a:r>
              <a:rPr lang="en-US" dirty="0" smtClean="0"/>
              <a:t>anding </a:t>
            </a:r>
            <a:r>
              <a:rPr lang="en-US" dirty="0"/>
              <a:t>P</a:t>
            </a:r>
            <a:r>
              <a:rPr lang="en-US" dirty="0" smtClean="0"/>
              <a:t>age</a:t>
            </a:r>
            <a:endParaRPr lang="en-US" dirty="0"/>
          </a:p>
        </p:txBody>
      </p:sp>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6400" y="742951"/>
            <a:ext cx="489650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4774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ED1C24"/>
                </a:solidFill>
              </a:rPr>
              <a:t>Surround</a:t>
            </a:r>
            <a:r>
              <a:rPr lang="en-US" b="1" dirty="0" smtClean="0">
                <a:solidFill>
                  <a:schemeClr val="tx1"/>
                </a:solidFill>
              </a:rPr>
              <a:t>Video</a:t>
            </a:r>
            <a:r>
              <a:rPr lang="en-US" sz="1200" baseline="30000" dirty="0" smtClean="0">
                <a:solidFill>
                  <a:schemeClr val="tx1"/>
                </a:solidFill>
              </a:rPr>
              <a:t>®</a:t>
            </a:r>
            <a:r>
              <a:rPr lang="en-US" dirty="0" smtClean="0">
                <a:solidFill>
                  <a:schemeClr val="tx1"/>
                </a:solidFill>
              </a:rPr>
              <a:t> Landing</a:t>
            </a:r>
            <a:r>
              <a:rPr lang="en-US" dirty="0" smtClean="0"/>
              <a:t> </a:t>
            </a:r>
            <a:r>
              <a:rPr lang="en-US" dirty="0"/>
              <a:t>P</a:t>
            </a:r>
            <a:r>
              <a:rPr lang="en-US" dirty="0" smtClean="0"/>
              <a:t>age</a:t>
            </a:r>
            <a:endParaRPr lang="en-US" dirty="0"/>
          </a:p>
        </p:txBody>
      </p:sp>
      <p:pic>
        <p:nvPicPr>
          <p:cNvPr id="921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90314" y="4171950"/>
            <a:ext cx="2194218" cy="501650"/>
          </a:xfrm>
          <a:prstGeom prst="rect">
            <a:avLst/>
          </a:prstGeom>
          <a:noFill/>
          <a:ln w="9525">
            <a:solidFill>
              <a:srgbClr val="ED1C24"/>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6175" y="1282700"/>
            <a:ext cx="6851650" cy="257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54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ED1C24"/>
                </a:solidFill>
              </a:rPr>
              <a:t>Surround</a:t>
            </a:r>
            <a:r>
              <a:rPr lang="en-US" b="1" dirty="0" smtClean="0">
                <a:solidFill>
                  <a:schemeClr val="tx1"/>
                </a:solidFill>
              </a:rPr>
              <a:t>Video</a:t>
            </a:r>
            <a:r>
              <a:rPr lang="en-US" sz="1200" baseline="30000" dirty="0" smtClean="0">
                <a:solidFill>
                  <a:schemeClr val="tx1"/>
                </a:solidFill>
              </a:rPr>
              <a:t>®</a:t>
            </a:r>
            <a:r>
              <a:rPr lang="en-US" dirty="0" smtClean="0">
                <a:solidFill>
                  <a:schemeClr val="tx1"/>
                </a:solidFill>
              </a:rPr>
              <a:t> Landing</a:t>
            </a:r>
            <a:r>
              <a:rPr lang="en-US" dirty="0" smtClean="0"/>
              <a:t> </a:t>
            </a:r>
            <a:r>
              <a:rPr lang="en-US" dirty="0"/>
              <a:t>P</a:t>
            </a:r>
            <a:r>
              <a:rPr lang="en-US" dirty="0" smtClean="0"/>
              <a:t>age</a:t>
            </a:r>
            <a:endParaRPr lang="en-US" dirty="0"/>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269" y="819150"/>
            <a:ext cx="6516414" cy="420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788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ED1C24"/>
                </a:solidFill>
              </a:rPr>
              <a:t>Surround</a:t>
            </a:r>
            <a:r>
              <a:rPr lang="en-US" b="1" dirty="0" smtClean="0">
                <a:solidFill>
                  <a:schemeClr val="tx1"/>
                </a:solidFill>
              </a:rPr>
              <a:t>Video</a:t>
            </a:r>
            <a:r>
              <a:rPr lang="en-US" sz="1200" baseline="30000" dirty="0" smtClean="0">
                <a:solidFill>
                  <a:schemeClr val="tx1"/>
                </a:solidFill>
              </a:rPr>
              <a:t>®</a:t>
            </a:r>
            <a:r>
              <a:rPr lang="en-US" dirty="0" smtClean="0">
                <a:solidFill>
                  <a:schemeClr val="tx1"/>
                </a:solidFill>
              </a:rPr>
              <a:t> Landing</a:t>
            </a:r>
            <a:r>
              <a:rPr lang="en-US" dirty="0" smtClean="0"/>
              <a:t> </a:t>
            </a:r>
            <a:r>
              <a:rPr lang="en-US" dirty="0"/>
              <a:t>P</a:t>
            </a:r>
            <a:r>
              <a:rPr lang="en-US" dirty="0" smtClean="0"/>
              <a:t>age</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742950"/>
            <a:ext cx="6896100" cy="415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54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solidFill>
                  <a:srgbClr val="ED1C24"/>
                </a:solidFill>
              </a:rPr>
              <a:t>Surround</a:t>
            </a:r>
            <a:r>
              <a:rPr lang="en-US" b="1" dirty="0" smtClean="0">
                <a:solidFill>
                  <a:schemeClr val="tx1"/>
                </a:solidFill>
              </a:rPr>
              <a:t>Video</a:t>
            </a:r>
            <a:r>
              <a:rPr lang="en-US" sz="1200" baseline="30000" dirty="0" smtClean="0">
                <a:solidFill>
                  <a:schemeClr val="tx1"/>
                </a:solidFill>
              </a:rPr>
              <a:t>®</a:t>
            </a:r>
            <a:r>
              <a:rPr lang="en-US" dirty="0" smtClean="0">
                <a:solidFill>
                  <a:schemeClr val="tx1"/>
                </a:solidFill>
              </a:rPr>
              <a:t> Landing</a:t>
            </a:r>
            <a:r>
              <a:rPr lang="en-US" dirty="0" smtClean="0"/>
              <a:t> </a:t>
            </a:r>
            <a:r>
              <a:rPr lang="en-US" dirty="0"/>
              <a:t>P</a:t>
            </a:r>
            <a:r>
              <a:rPr lang="en-US" dirty="0" smtClean="0"/>
              <a:t>age</a:t>
            </a:r>
            <a:endParaRPr lang="en-US" dirty="0"/>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930628"/>
            <a:ext cx="6607175" cy="402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886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7543800" cy="590550"/>
          </a:xfrm>
        </p:spPr>
        <p:txBody>
          <a:bodyPr/>
          <a:lstStyle/>
          <a:p>
            <a:r>
              <a:rPr lang="en-US" dirty="0" smtClean="0"/>
              <a:t>More to Come for Fall!</a:t>
            </a:r>
            <a:endParaRPr lang="en-US" dirty="0"/>
          </a:p>
        </p:txBody>
      </p:sp>
      <p:sp>
        <p:nvSpPr>
          <p:cNvPr id="2" name="Content Placeholder 1"/>
          <p:cNvSpPr>
            <a:spLocks noGrp="1"/>
          </p:cNvSpPr>
          <p:nvPr>
            <p:ph idx="4294967295"/>
          </p:nvPr>
        </p:nvSpPr>
        <p:spPr>
          <a:xfrm>
            <a:off x="228600" y="819150"/>
            <a:ext cx="8686800" cy="4114800"/>
          </a:xfrm>
          <a:prstGeom prst="rect">
            <a:avLst/>
          </a:prstGeom>
        </p:spPr>
        <p:txBody>
          <a:bodyPr>
            <a:normAutofit/>
          </a:bodyPr>
          <a:lstStyle/>
          <a:p>
            <a:r>
              <a:rPr lang="en-US" sz="1800" dirty="0" smtClean="0"/>
              <a:t>With the fall announcement season upon us with major shows in North America and around the world, we have more to come</a:t>
            </a:r>
          </a:p>
          <a:p>
            <a:endParaRPr lang="en-US" sz="1800" dirty="0" smtClean="0"/>
          </a:p>
          <a:p>
            <a:r>
              <a:rPr lang="en-US" sz="1800" dirty="0" smtClean="0"/>
              <a:t>Several new landing pages are in the works… watch for more</a:t>
            </a:r>
          </a:p>
          <a:p>
            <a:endParaRPr lang="en-US" sz="1800" dirty="0" smtClean="0"/>
          </a:p>
          <a:p>
            <a:r>
              <a:rPr lang="en-US" sz="1800" dirty="0" smtClean="0"/>
              <a:t>Send me your feedback for other changes we should be making to the website or to our sales and marketing materials overall</a:t>
            </a:r>
          </a:p>
          <a:p>
            <a:pPr lvl="1"/>
            <a:r>
              <a:rPr lang="en-US" sz="1700" dirty="0" smtClean="0">
                <a:hlinkClick r:id="rId2"/>
              </a:rPr>
              <a:t>jwhitney@arecontvision.com</a:t>
            </a:r>
            <a:endParaRPr lang="en-US" sz="1700" dirty="0" smtClean="0"/>
          </a:p>
          <a:p>
            <a:pPr marL="457200" lvl="1" indent="0">
              <a:buNone/>
            </a:pPr>
            <a:endParaRPr lang="en-US" sz="1700" dirty="0"/>
          </a:p>
        </p:txBody>
      </p:sp>
    </p:spTree>
    <p:extLst>
      <p:ext uri="{BB962C8B-B14F-4D97-AF65-F5344CB8AC3E}">
        <p14:creationId xmlns:p14="http://schemas.microsoft.com/office/powerpoint/2010/main" val="694337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Q&amp;A</a:t>
            </a:r>
            <a:endParaRPr lang="en-US" dirty="0"/>
          </a:p>
        </p:txBody>
      </p:sp>
      <p:pic>
        <p:nvPicPr>
          <p:cNvPr id="3" name="Picture 2" descr="red_question_butt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3280" y="1143552"/>
            <a:ext cx="3710650" cy="3593548"/>
          </a:xfrm>
          <a:prstGeom prst="rect">
            <a:avLst/>
          </a:prstGeom>
        </p:spPr>
      </p:pic>
    </p:spTree>
    <p:extLst>
      <p:ext uri="{BB962C8B-B14F-4D97-AF65-F5344CB8AC3E}">
        <p14:creationId xmlns:p14="http://schemas.microsoft.com/office/powerpoint/2010/main" val="740495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decel="5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1.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2.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3.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4.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5.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6.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17.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18.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19.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0.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1.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2.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3.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5.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7.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8.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29.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0.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1.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2.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3.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4.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5.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6.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7.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8.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39.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46.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49.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White;-2"/>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1"/>
  <p:tag name="COLORS" val="-1;White;-1;-1;-1;-2"/>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Blue1;LogoRightColor;-2;-2;White;-2"/>
</p:tagLst>
</file>

<file path=ppt/theme/theme1.xml><?xml version="1.0" encoding="utf-8"?>
<a:theme xmlns:a="http://schemas.openxmlformats.org/drawingml/2006/main" name="2_10YearAV">
  <a:themeElements>
    <a:clrScheme name="AV Template 2014">
      <a:dk1>
        <a:sysClr val="windowText" lastClr="000000"/>
      </a:dk1>
      <a:lt1>
        <a:sysClr val="window" lastClr="FFFFFF"/>
      </a:lt1>
      <a:dk2>
        <a:srgbClr val="000000"/>
      </a:dk2>
      <a:lt2>
        <a:srgbClr val="F8F8F8"/>
      </a:lt2>
      <a:accent1>
        <a:srgbClr val="C00006"/>
      </a:accent1>
      <a:accent2>
        <a:srgbClr val="B2B2B2"/>
      </a:accent2>
      <a:accent3>
        <a:srgbClr val="FFAF1C"/>
      </a:accent3>
      <a:accent4>
        <a:srgbClr val="6A3697"/>
      </a:accent4>
      <a:accent5>
        <a:srgbClr val="59D28B"/>
      </a:accent5>
      <a:accent6>
        <a:srgbClr val="4066BA"/>
      </a:accent6>
      <a:hlink>
        <a:srgbClr val="E10209"/>
      </a:hlink>
      <a:folHlink>
        <a:srgbClr val="C0000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44045</TotalTime>
  <Words>4838</Words>
  <Application>Microsoft Macintosh PowerPoint</Application>
  <PresentationFormat>On-screen Show (16:9)</PresentationFormat>
  <Paragraphs>875</Paragraphs>
  <Slides>96</Slides>
  <Notes>63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2_10YearAV</vt:lpstr>
      <vt:lpstr>Document</vt:lpstr>
      <vt:lpstr>Follow us on Social Media</vt:lpstr>
      <vt:lpstr>PowerPoint Presentation</vt:lpstr>
      <vt:lpstr>Agenda</vt:lpstr>
      <vt:lpstr>PowerPoint Presentation</vt:lpstr>
      <vt:lpstr>Company Update – August 2015</vt:lpstr>
      <vt:lpstr>Technical Assistance Center (TAC) Progress</vt:lpstr>
      <vt:lpstr>Systems Integrators Top Challenges</vt:lpstr>
      <vt:lpstr>Recent Customer Meetings</vt:lpstr>
      <vt:lpstr>Customer Satisfaction Measurement 2Q15 YTD</vt:lpstr>
      <vt:lpstr>3Q15 Action</vt:lpstr>
      <vt:lpstr>PowerPoint Presentation</vt:lpstr>
      <vt:lpstr>PowerPoint Presentation</vt:lpstr>
      <vt:lpstr>PowerPoint Presentation</vt:lpstr>
      <vt:lpstr>MicroDome® G2 Release Objective</vt:lpstr>
      <vt:lpstr>PowerPoint Presentation</vt:lpstr>
      <vt:lpstr>MicroDome® Product Series Matrix</vt:lpstr>
      <vt:lpstr>PowerPoint Presentation</vt:lpstr>
      <vt:lpstr>Feature Overview</vt:lpstr>
      <vt:lpstr>PowerPoint Presentation</vt:lpstr>
      <vt:lpstr>New MicroDome® G2 Feature</vt:lpstr>
      <vt:lpstr>New MicroDome® G2 Feature</vt:lpstr>
      <vt:lpstr>MicroDome® G2</vt:lpstr>
      <vt:lpstr>WDR</vt:lpstr>
      <vt:lpstr>PowerPoint Presentation</vt:lpstr>
      <vt:lpstr>Installation</vt:lpstr>
      <vt:lpstr>PowerPoint Presentation</vt:lpstr>
      <vt:lpstr>PowerPoint Presentation</vt:lpstr>
      <vt:lpstr>PowerPoint Presentation</vt:lpstr>
      <vt:lpstr>PowerPoint Presentation</vt:lpstr>
      <vt:lpstr>PowerPoint Presentation</vt:lpstr>
      <vt:lpstr>SurroundVideo® G5 Release Objective</vt:lpstr>
      <vt:lpstr>PowerPoint Presentation</vt:lpstr>
      <vt:lpstr>SurroundVideo® Product Series Matrix</vt:lpstr>
      <vt:lpstr>PowerPoint Presentation</vt:lpstr>
      <vt:lpstr>Feature Overview</vt:lpstr>
      <vt:lpstr>SurroundVideo® G5 Features and Benefits</vt:lpstr>
      <vt:lpstr>PowerPoint Presentation</vt:lpstr>
      <vt:lpstr>STELLAR™</vt:lpstr>
      <vt:lpstr>STELLAR™</vt:lpstr>
      <vt:lpstr>PowerPoint Presentation</vt:lpstr>
      <vt:lpstr>STELLAR™</vt:lpstr>
      <vt:lpstr>New SurroundVideo® G5 Feature</vt:lpstr>
      <vt:lpstr>New SurroundVideo® G5 Feature</vt:lpstr>
      <vt:lpstr>SurroundVideo® G5 Feature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Mounting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Case Study</vt:lpstr>
      <vt:lpstr>Challenges Our Customers Encounter</vt:lpstr>
      <vt:lpstr>PowerPoint Presentation</vt:lpstr>
      <vt:lpstr>Implementation Choices Activate in minutes</vt:lpstr>
      <vt:lpstr>Thank You</vt:lpstr>
      <vt:lpstr>SurroundVideo: Best Practices for Panoramics</vt:lpstr>
      <vt:lpstr>Best Practices for Panoramics</vt:lpstr>
      <vt:lpstr>Mounting Heights</vt:lpstr>
      <vt:lpstr>Panoramic Best Mount Height </vt:lpstr>
      <vt:lpstr>PowerPoint Presentation</vt:lpstr>
      <vt:lpstr>PowerPoint Presentation</vt:lpstr>
      <vt:lpstr>PowerPoint Presentation</vt:lpstr>
      <vt:lpstr>PowerPoint Presentation</vt:lpstr>
      <vt:lpstr>PowerPoint Presentation</vt:lpstr>
      <vt:lpstr>PowerPoint Presentation</vt:lpstr>
      <vt:lpstr>Pixel Density </vt:lpstr>
      <vt:lpstr>General Pixel Density</vt:lpstr>
      <vt:lpstr>Panoramic Pixel Density</vt:lpstr>
      <vt:lpstr>PowerPoint Presentation</vt:lpstr>
      <vt:lpstr>PowerPoint Presentation</vt:lpstr>
      <vt:lpstr>A Quick Recap</vt:lpstr>
      <vt:lpstr>Q3 Marketing Update arecontvision.com</vt:lpstr>
      <vt:lpstr>arecontvision.com Update</vt:lpstr>
      <vt:lpstr>STELLAR™ Landing Page</vt:lpstr>
      <vt:lpstr>STELLAR™ Landing Page</vt:lpstr>
      <vt:lpstr>STELLAR™ Landing Page</vt:lpstr>
      <vt:lpstr>SurroundVideo® Omni Landing Page</vt:lpstr>
      <vt:lpstr>SurroundVideo® Omni Landing Page</vt:lpstr>
      <vt:lpstr>AV IP Utility Landing Page</vt:lpstr>
      <vt:lpstr>AV IP Utility Landing Page</vt:lpstr>
      <vt:lpstr>SurroundVideo® Landing Page</vt:lpstr>
      <vt:lpstr>SurroundVideo® Landing Page</vt:lpstr>
      <vt:lpstr>SurroundVideo® Landing Page</vt:lpstr>
      <vt:lpstr>SurroundVideo® Landing Page</vt:lpstr>
      <vt:lpstr>More to Come for Fall!</vt:lpstr>
      <vt:lpstr>Q&amp;A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Ervin</dc:creator>
  <cp:lastModifiedBy>Michelle Chen</cp:lastModifiedBy>
  <cp:revision>1106</cp:revision>
  <cp:lastPrinted>2015-08-18T23:43:59Z</cp:lastPrinted>
  <dcterms:created xsi:type="dcterms:W3CDTF">2012-04-18T17:59:00Z</dcterms:created>
  <dcterms:modified xsi:type="dcterms:W3CDTF">2015-08-21T18:39:49Z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LP_Owner}">
    <vt:lpwstr>cssadmin</vt:lpwstr>
  </property>
  <property fmtid="{D5CDD505-2E9C-101B-9397-08002B2CF9AE}" pid="3" name="{DLP_CreatedBy}">
    <vt:lpwstr>stimourian</vt:lpwstr>
  </property>
  <property fmtid="{D5CDD505-2E9C-101B-9397-08002B2CF9AE}" pid="4" name="{DLP_CreatedOn}">
    <vt:lpwstr>8/13/2013 7:00:46 PM</vt:lpwstr>
  </property>
  <property fmtid="{D5CDD505-2E9C-101B-9397-08002B2CF9AE}" pid="5" name="{DLP_Description}">
    <vt:lpwstr/>
  </property>
  <property fmtid="{D5CDD505-2E9C-101B-9397-08002B2CF9AE}" pid="6" name="{DLP_VersionNotes}">
    <vt:lpwstr/>
  </property>
  <property fmtid="{D5CDD505-2E9C-101B-9397-08002B2CF9AE}" pid="7" name="{DLP_VersionID}">
    <vt:lpwstr>1</vt:lpwstr>
  </property>
  <property fmtid="{D5CDD505-2E9C-101B-9397-08002B2CF9AE}" pid="8" name="{DLP_MinorID}">
    <vt:lpwstr>0</vt:lpwstr>
  </property>
  <property fmtid="{D5CDD505-2E9C-101B-9397-08002B2CF9AE}" pid="9" name="{DLP_Path}">
    <vt:lpwstr>DocLocator\Documents\SALES AND MARKETING\GENERAL\- POWERPOINTS\Gold Standard\</vt:lpwstr>
  </property>
  <property fmtid="{D5CDD505-2E9C-101B-9397-08002B2CF9AE}" pid="10" name="{DLP_ParentFolder}">
    <vt:lpwstr>2BC8BD10-E127-4482-9086-B6CEC446A042</vt:lpwstr>
  </property>
  <property fmtid="{D5CDD505-2E9C-101B-9397-08002B2CF9AE}" pid="11" name="{DLP_ObjectID}">
    <vt:lpwstr>E1D1E91E4C404AAB93D789C4C4A94265</vt:lpwstr>
  </property>
  <property fmtid="{D5CDD505-2E9C-101B-9397-08002B2CF9AE}" pid="12" name="{DLP_FileName}">
    <vt:lpwstr>Arecont Vision Gold Standard Presentation 5-22-2013.pptx</vt:lpwstr>
  </property>
  <property fmtid="{D5CDD505-2E9C-101B-9397-08002B2CF9AE}" pid="13" name="{DLP_Extension}">
    <vt:lpwstr>.pptx</vt:lpwstr>
  </property>
  <property fmtid="{D5CDD505-2E9C-101B-9397-08002B2CF9AE}" pid="14" name="{DLP_Profile}">
    <vt:lpwstr>Document</vt:lpwstr>
  </property>
</Properties>
</file>