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</p:sldMasterIdLst>
  <p:notesMasterIdLst>
    <p:notesMasterId r:id="rId21"/>
  </p:notesMasterIdLst>
  <p:sldIdLst>
    <p:sldId id="479" r:id="rId2"/>
    <p:sldId id="483" r:id="rId3"/>
    <p:sldId id="484" r:id="rId4"/>
    <p:sldId id="485" r:id="rId5"/>
    <p:sldId id="441" r:id="rId6"/>
    <p:sldId id="442" r:id="rId7"/>
    <p:sldId id="443" r:id="rId8"/>
    <p:sldId id="444" r:id="rId9"/>
    <p:sldId id="445" r:id="rId10"/>
    <p:sldId id="486" r:id="rId11"/>
    <p:sldId id="446" r:id="rId12"/>
    <p:sldId id="447" r:id="rId13"/>
    <p:sldId id="448" r:id="rId14"/>
    <p:sldId id="451" r:id="rId15"/>
    <p:sldId id="452" r:id="rId16"/>
    <p:sldId id="453" r:id="rId17"/>
    <p:sldId id="454" r:id="rId18"/>
    <p:sldId id="455" r:id="rId19"/>
    <p:sldId id="478" r:id="rId20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209"/>
    <a:srgbClr val="E14547"/>
    <a:srgbClr val="E60005"/>
    <a:srgbClr val="00B756"/>
    <a:srgbClr val="004200"/>
    <a:srgbClr val="00501F"/>
    <a:srgbClr val="00AC50"/>
    <a:srgbClr val="00C45B"/>
    <a:srgbClr val="005721"/>
    <a:srgbClr val="00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45" autoAdjust="0"/>
    <p:restoredTop sz="98698" autoAdjust="0"/>
  </p:normalViewPr>
  <p:slideViewPr>
    <p:cSldViewPr>
      <p:cViewPr varScale="1">
        <p:scale>
          <a:sx n="130" d="100"/>
          <a:sy n="130" d="100"/>
        </p:scale>
        <p:origin x="-77" y="-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AF43213-19A3-4395-B481-7CF3FCDD509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00A27E5A-3173-4B53-A70F-4599200E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2CEA4-A7B6-49AF-B923-6CBBA3D895C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27E5A-3173-4B53-A70F-4599200E8A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2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27E5A-3173-4B53-A70F-4599200E8A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2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</a:t>
            </a:r>
            <a:r>
              <a:rPr lang="en-US" baseline="0" dirty="0" smtClean="0"/>
              <a:t> a list of all possible D4 series cameras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5B850-0359-487B-BEF9-063659BCE24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</a:t>
            </a:r>
            <a:r>
              <a:rPr lang="en-US" baseline="0" dirty="0" smtClean="0"/>
              <a:t> a list of all possible D4 series cameras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5B850-0359-487B-BEF9-063659BCE24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C05A3-1880-44CA-948E-CDD724E876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2CEA4-A7B6-49AF-B923-6CBBA3D895C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0957"/>
            <a:ext cx="9220200" cy="5186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850" y="1295400"/>
            <a:ext cx="8159750" cy="1102519"/>
          </a:xfrm>
        </p:spPr>
        <p:txBody>
          <a:bodyPr anchor="b"/>
          <a:lstStyle>
            <a:lvl1pPr algn="l">
              <a:defRPr sz="3000">
                <a:solidFill>
                  <a:srgbClr val="E10209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AVLogo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310" y="4481476"/>
            <a:ext cx="11484208" cy="5339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2546350"/>
            <a:ext cx="8013700" cy="304800"/>
          </a:xfrm>
        </p:spPr>
        <p:txBody>
          <a:bodyPr lIns="0">
            <a:noAutofit/>
          </a:bodyPr>
          <a:lstStyle>
            <a:lvl1pPr marL="114300" indent="0">
              <a:buNone/>
              <a:defRPr sz="1200">
                <a:latin typeface="Arial Black"/>
                <a:cs typeface="Arial Black"/>
              </a:defRPr>
            </a:lvl1pPr>
            <a:lvl2pPr marL="457200" indent="0">
              <a:buNone/>
              <a:defRPr sz="1200">
                <a:latin typeface="Arial Black"/>
                <a:cs typeface="Arial Black"/>
              </a:defRPr>
            </a:lvl2pPr>
            <a:lvl3pPr marL="914400" indent="0">
              <a:buNone/>
              <a:defRPr sz="1200">
                <a:latin typeface="Arial Black"/>
                <a:cs typeface="Arial Black"/>
              </a:defRPr>
            </a:lvl3pPr>
            <a:lvl4pPr marL="1371600" indent="0">
              <a:buNone/>
              <a:defRPr sz="1200">
                <a:latin typeface="Arial Black"/>
                <a:cs typeface="Arial Black"/>
              </a:defRPr>
            </a:lvl4pPr>
            <a:lvl5pPr marL="1828800" indent="0">
              <a:buNone/>
              <a:defRPr sz="12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Your Name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2749550"/>
            <a:ext cx="8089900" cy="304800"/>
          </a:xfrm>
        </p:spPr>
        <p:txBody>
          <a:bodyPr lIns="0">
            <a:noAutofit/>
          </a:bodyPr>
          <a:lstStyle>
            <a:lvl1pPr marL="114300" indent="0">
              <a:buNone/>
              <a:defRPr sz="1000" b="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Black"/>
              </a:defRPr>
            </a:lvl1pPr>
            <a:lvl2pPr marL="457200" indent="0">
              <a:buNone/>
              <a:defRPr sz="1200">
                <a:latin typeface="Arial Black"/>
                <a:cs typeface="Arial Black"/>
              </a:defRPr>
            </a:lvl2pPr>
            <a:lvl3pPr marL="914400" indent="0">
              <a:buNone/>
              <a:defRPr sz="1200">
                <a:latin typeface="Arial Black"/>
                <a:cs typeface="Arial Black"/>
              </a:defRPr>
            </a:lvl3pPr>
            <a:lvl4pPr marL="1371600" indent="0">
              <a:buNone/>
              <a:defRPr sz="1200">
                <a:latin typeface="Arial Black"/>
                <a:cs typeface="Arial Black"/>
              </a:defRPr>
            </a:lvl4pPr>
            <a:lvl5pPr marL="1828800" indent="0">
              <a:buNone/>
              <a:defRPr sz="12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Your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3105150"/>
            <a:ext cx="7416800" cy="304800"/>
          </a:xfrm>
        </p:spPr>
        <p:txBody>
          <a:bodyPr lIns="0">
            <a:noAutofit/>
          </a:bodyPr>
          <a:lstStyle>
            <a:lvl1pPr marL="114300" indent="0" algn="l">
              <a:buNone/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Black"/>
              </a:defRPr>
            </a:lvl1pPr>
            <a:lvl2pPr marL="457200" indent="0">
              <a:buNone/>
              <a:defRPr sz="1200">
                <a:latin typeface="Arial Black"/>
                <a:cs typeface="Arial Black"/>
              </a:defRPr>
            </a:lvl2pPr>
            <a:lvl3pPr marL="914400" indent="0">
              <a:buNone/>
              <a:defRPr sz="1200">
                <a:latin typeface="Arial Black"/>
                <a:cs typeface="Arial Black"/>
              </a:defRPr>
            </a:lvl3pPr>
            <a:lvl4pPr marL="1371600" indent="0">
              <a:buNone/>
              <a:defRPr sz="1200">
                <a:latin typeface="Arial Black"/>
                <a:cs typeface="Arial Black"/>
              </a:defRPr>
            </a:lvl4pPr>
            <a:lvl5pPr marL="1828800" indent="0">
              <a:buNone/>
              <a:defRPr sz="1200">
                <a:latin typeface="Arial Black"/>
                <a:cs typeface="Arial Black"/>
              </a:defRPr>
            </a:lvl5pPr>
          </a:lstStyle>
          <a:p>
            <a:pPr algn="l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youremail@arecontvision.com  | Your direct phone #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6" name="Subtitle 3"/>
          <p:cNvSpPr txBox="1">
            <a:spLocks/>
          </p:cNvSpPr>
          <p:nvPr userDrawn="1"/>
        </p:nvSpPr>
        <p:spPr>
          <a:xfrm>
            <a:off x="469900" y="2952750"/>
            <a:ext cx="32639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877.CAMERA.8</a:t>
            </a:r>
            <a:r>
              <a:rPr lang="en-US" sz="8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or +1.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818.937.0700 | www.arecontvision.com    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Made_in_US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705350"/>
            <a:ext cx="863599" cy="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0957"/>
            <a:ext cx="9220200" cy="5186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5781"/>
            <a:ext cx="7772400" cy="1102519"/>
          </a:xfrm>
        </p:spPr>
        <p:txBody>
          <a:bodyPr/>
          <a:lstStyle>
            <a:lvl1pPr algn="l">
              <a:defRPr sz="3000">
                <a:solidFill>
                  <a:srgbClr val="E102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AVLogo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310" y="4481476"/>
            <a:ext cx="11484208" cy="533981"/>
          </a:xfrm>
          <a:prstGeom prst="rect">
            <a:avLst/>
          </a:prstGeom>
        </p:spPr>
      </p:pic>
      <p:pic>
        <p:nvPicPr>
          <p:cNvPr id="6" name="Picture 5" descr="Made_in_US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705350"/>
            <a:ext cx="863599" cy="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7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sz="2400">
                <a:solidFill>
                  <a:srgbClr val="E102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952500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0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67395"/>
            <a:ext cx="7543800" cy="590550"/>
          </a:xfrm>
        </p:spPr>
        <p:txBody>
          <a:bodyPr/>
          <a:lstStyle>
            <a:lvl1pPr>
              <a:defRPr sz="19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686800" cy="4191000"/>
          </a:xfrm>
        </p:spPr>
        <p:txBody>
          <a:bodyPr/>
          <a:lstStyle>
            <a:lvl1pPr>
              <a:buClr>
                <a:srgbClr val="E10209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6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42950"/>
            <a:ext cx="4267200" cy="4191000"/>
          </a:xfrm>
        </p:spPr>
        <p:txBody>
          <a:bodyPr/>
          <a:lstStyle>
            <a:lvl1pPr>
              <a:buClr>
                <a:srgbClr val="E10209"/>
              </a:buClr>
              <a:defRPr sz="1300"/>
            </a:lvl1pPr>
            <a:lvl2pPr>
              <a:defRPr sz="1200"/>
            </a:lvl2pPr>
            <a:lvl3pPr>
              <a:defRPr sz="115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2950"/>
            <a:ext cx="4267200" cy="4191000"/>
          </a:xfrm>
        </p:spPr>
        <p:txBody>
          <a:bodyPr/>
          <a:lstStyle>
            <a:lvl1pPr>
              <a:buClr>
                <a:srgbClr val="E10209"/>
              </a:buClr>
              <a:defRPr sz="1300"/>
            </a:lvl1pPr>
            <a:lvl2pPr>
              <a:defRPr sz="1200"/>
            </a:lvl2pPr>
            <a:lvl3pPr>
              <a:defRPr sz="115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-67395"/>
            <a:ext cx="7543800" cy="590550"/>
          </a:xfrm>
        </p:spPr>
        <p:txBody>
          <a:bodyPr/>
          <a:lstStyle>
            <a:lvl1pPr>
              <a:defRPr sz="1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7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6149"/>
            <a:ext cx="7543800" cy="488058"/>
          </a:xfrm>
        </p:spPr>
        <p:txBody>
          <a:bodyPr/>
          <a:lstStyle>
            <a:lvl1pPr>
              <a:defRPr sz="1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5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56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57800" y="764540"/>
            <a:ext cx="3486150" cy="41059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84200" y="1892300"/>
            <a:ext cx="4292600" cy="1981200"/>
          </a:xfrm>
        </p:spPr>
        <p:txBody>
          <a:bodyPr>
            <a:normAutofit/>
          </a:bodyPr>
          <a:lstStyle>
            <a:lvl1pPr marL="11430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84200" y="1447800"/>
            <a:ext cx="4292600" cy="533400"/>
          </a:xfrm>
        </p:spPr>
        <p:txBody>
          <a:bodyPr>
            <a:noAutofit/>
          </a:bodyPr>
          <a:lstStyle>
            <a:lvl1pPr marL="114300" indent="0">
              <a:buNone/>
              <a:defRPr sz="2400">
                <a:solidFill>
                  <a:srgbClr val="E10209"/>
                </a:solidFill>
              </a:defRPr>
            </a:lvl1pPr>
            <a:lvl2pPr marL="457200" indent="0">
              <a:buNone/>
              <a:defRPr sz="2400">
                <a:solidFill>
                  <a:srgbClr val="E10209"/>
                </a:solidFill>
              </a:defRPr>
            </a:lvl2pPr>
            <a:lvl3pPr marL="914400" indent="0">
              <a:buNone/>
              <a:defRPr sz="2400">
                <a:solidFill>
                  <a:srgbClr val="E10209"/>
                </a:solidFill>
              </a:defRPr>
            </a:lvl3pPr>
            <a:lvl4pPr marL="1371600" indent="0">
              <a:buNone/>
              <a:defRPr sz="2400">
                <a:solidFill>
                  <a:srgbClr val="E10209"/>
                </a:solidFill>
              </a:defRPr>
            </a:lvl4pPr>
            <a:lvl5pPr marL="1828800" indent="0">
              <a:buNone/>
              <a:defRPr sz="2400">
                <a:solidFill>
                  <a:srgbClr val="E1020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9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91160"/>
            <a:ext cx="9144000" cy="499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-63500"/>
            <a:ext cx="75438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42950"/>
            <a:ext cx="8686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VLogo_2014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738" y="79334"/>
            <a:ext cx="11188700" cy="520241"/>
          </a:xfrm>
          <a:prstGeom prst="rect">
            <a:avLst/>
          </a:prstGeom>
        </p:spPr>
      </p:pic>
      <p:pic>
        <p:nvPicPr>
          <p:cNvPr id="4" name="Picture 3" descr="Made_in_USA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929989"/>
            <a:ext cx="863599" cy="98269"/>
          </a:xfrm>
          <a:prstGeom prst="rect">
            <a:avLst/>
          </a:prstGeom>
        </p:spPr>
      </p:pic>
      <p:pic>
        <p:nvPicPr>
          <p:cNvPr id="10" name="Picture 2" descr="C:\Users\jwhitney\Desktop\ASIS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646" y="4552950"/>
            <a:ext cx="37635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6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baseline="0">
          <a:solidFill>
            <a:schemeClr val="tx1">
              <a:lumMod val="85000"/>
              <a:lumOff val="15000"/>
            </a:schemeClr>
          </a:solidFill>
          <a:effectLst/>
          <a:latin typeface="Arial" pitchFamily="34" charset="0"/>
          <a:ea typeface="+mj-ea"/>
          <a:cs typeface="+mj-cs"/>
        </a:defRPr>
      </a:lvl1pPr>
    </p:titleStyle>
    <p:bodyStyle>
      <a:lvl1pPr marL="285750" indent="-171450" algn="l" defTabSz="914400" rtl="0" eaLnBrk="1" latinLnBrk="0" hangingPunct="1">
        <a:lnSpc>
          <a:spcPct val="120000"/>
        </a:lnSpc>
        <a:spcBef>
          <a:spcPct val="20000"/>
        </a:spcBef>
        <a:buClr>
          <a:srgbClr val="CD0920"/>
        </a:buClr>
        <a:buSzPct val="100000"/>
        <a:buFont typeface="Arial"/>
        <a:buChar char="•"/>
        <a:tabLst/>
        <a:defRPr sz="13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120000"/>
        </a:lnSpc>
        <a:spcBef>
          <a:spcPct val="20000"/>
        </a:spcBef>
        <a:buClrTx/>
        <a:buSzPct val="100000"/>
        <a:buFont typeface="Arial"/>
        <a:buChar char="•"/>
        <a:tabLst/>
        <a:defRPr sz="1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2pPr>
      <a:lvl3pPr marL="1028700" indent="-1143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15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050" kern="1200" baseline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4pPr>
      <a:lvl5pPr marL="1943100" indent="-114300" algn="l" defTabSz="9144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6200" y="-19050"/>
            <a:ext cx="9220200" cy="5162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ackground.jp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667" y="-42861"/>
            <a:ext cx="9220200" cy="5186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96"/>
          <a:stretch/>
        </p:blipFill>
        <p:spPr>
          <a:xfrm>
            <a:off x="-594782" y="4486488"/>
            <a:ext cx="9802282" cy="599862"/>
          </a:xfrm>
          <a:prstGeom prst="rect">
            <a:avLst/>
          </a:prstGeom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457200" y="310515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16 September 2015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90550"/>
            <a:ext cx="9144000" cy="1676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500" spc="-60" dirty="0" smtClean="0">
              <a:solidFill>
                <a:srgbClr val="C00000"/>
              </a:solidFill>
              <a:effectLst/>
              <a:latin typeface="Arial"/>
              <a:cs typeface="Arial"/>
            </a:endParaRPr>
          </a:p>
          <a:p>
            <a:r>
              <a:rPr lang="en-US" sz="2500" b="1" spc="-60" dirty="0" smtClean="0">
                <a:solidFill>
                  <a:srgbClr val="C00000"/>
                </a:solidFill>
                <a:effectLst/>
                <a:latin typeface="Arial"/>
                <a:cs typeface="Arial"/>
              </a:rPr>
              <a:t>Arecont Vision</a:t>
            </a:r>
            <a:r>
              <a:rPr lang="en-US" sz="2500" b="1" spc="-60" baseline="30000" dirty="0" smtClean="0">
                <a:solidFill>
                  <a:srgbClr val="C00000"/>
                </a:solidFill>
                <a:effectLst/>
                <a:latin typeface="Arial"/>
                <a:cs typeface="Arial"/>
              </a:rPr>
              <a:t>®</a:t>
            </a:r>
            <a:r>
              <a:rPr lang="en-US" sz="2500" b="1" spc="-60" dirty="0" smtClean="0">
                <a:solidFill>
                  <a:srgbClr val="C00000"/>
                </a:solidFill>
                <a:effectLst/>
                <a:latin typeface="Arial"/>
                <a:cs typeface="Arial"/>
              </a:rPr>
              <a:t> Fall Update</a:t>
            </a:r>
          </a:p>
        </p:txBody>
      </p:sp>
    </p:spTree>
    <p:extLst>
      <p:ext uri="{BB962C8B-B14F-4D97-AF65-F5344CB8AC3E}">
        <p14:creationId xmlns:p14="http://schemas.microsoft.com/office/powerpoint/2010/main" val="35137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21150" y="1504950"/>
            <a:ext cx="4953000" cy="1649974"/>
          </a:xfrm>
          <a:prstGeom prst="roundRect">
            <a:avLst>
              <a:gd name="adj" fmla="val 5055"/>
            </a:avLst>
          </a:prstGeom>
          <a:solidFill>
            <a:srgbClr val="FFFFFF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ontent Placeholder 2"/>
          <p:cNvSpPr>
            <a:spLocks noGrp="1"/>
          </p:cNvSpPr>
          <p:nvPr>
            <p:ph idx="4294967295"/>
          </p:nvPr>
        </p:nvSpPr>
        <p:spPr>
          <a:xfrm>
            <a:off x="152400" y="514350"/>
            <a:ext cx="42672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E10209"/>
                </a:solidFill>
              </a:rPr>
              <a:t>AV </a:t>
            </a: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IP Utility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New, powerful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tool for discovery, setup, and updating of Arecont Vision</a:t>
            </a:r>
            <a:r>
              <a:rPr lang="en-US" sz="1400" baseline="50000" dirty="0" smtClean="0"/>
              <a:t>®</a:t>
            </a:r>
            <a:r>
              <a:rPr lang="en-US" sz="1400" dirty="0" smtClean="0"/>
              <a:t> cameras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-23962"/>
            <a:ext cx="6781800" cy="479231"/>
          </a:xfrm>
        </p:spPr>
        <p:txBody>
          <a:bodyPr/>
          <a:lstStyle/>
          <a:p>
            <a:r>
              <a:rPr lang="en-US" dirty="0" smtClean="0"/>
              <a:t>New Products </a:t>
            </a:r>
            <a:r>
              <a:rPr lang="en-US" dirty="0" smtClean="0"/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902200"/>
            <a:ext cx="9150350" cy="246221"/>
            <a:chOff x="0" y="4902200"/>
            <a:chExt cx="9150350" cy="246221"/>
          </a:xfrm>
        </p:grpSpPr>
        <p:sp>
          <p:nvSpPr>
            <p:cNvPr id="10" name="Snip Single Corner Rectangle 9"/>
            <p:cNvSpPr/>
            <p:nvPr/>
          </p:nvSpPr>
          <p:spPr>
            <a:xfrm flipH="1">
              <a:off x="8210550" y="4914900"/>
              <a:ext cx="939800" cy="228600"/>
            </a:xfrm>
            <a:prstGeom prst="snip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43500"/>
              <a:ext cx="9144000" cy="0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280400" y="4902200"/>
              <a:ext cx="844550" cy="246221"/>
            </a:xfrm>
            <a:prstGeom prst="rect">
              <a:avLst/>
            </a:prstGeom>
            <a:noFill/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Innovation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76200" y="1733550"/>
            <a:ext cx="404495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E10209"/>
              </a:buClr>
              <a:buSzPct val="100000"/>
              <a:buFont typeface="Arial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Tx/>
              <a:buSzPct val="100000"/>
              <a:buFont typeface="Arial"/>
              <a:buChar char="•"/>
              <a:tabLst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10287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3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2000250" marR="0" indent="-1714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rgbClr val="CD0920"/>
              </a:buClr>
              <a:buFont typeface="Arial"/>
              <a:buNone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Highlighted Features Include:</a:t>
            </a:r>
          </a:p>
          <a:p>
            <a:r>
              <a:rPr lang="en-US" sz="1200" dirty="0" smtClean="0"/>
              <a:t>Fast </a:t>
            </a:r>
            <a:r>
              <a:rPr lang="en-US" sz="1200" dirty="0"/>
              <a:t>camera discovery with </a:t>
            </a:r>
            <a:r>
              <a:rPr lang="en-US" sz="1200" dirty="0" smtClean="0"/>
              <a:t>multiple options </a:t>
            </a:r>
            <a:endParaRPr lang="en-US" sz="1200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100" i="1" dirty="0"/>
              <a:t>Broadcast for TFTP and HTTP, multicast, and advanced discovery methods supported</a:t>
            </a:r>
            <a:endParaRPr lang="en-US" sz="11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200" dirty="0"/>
              <a:t>New tools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100" i="1" dirty="0"/>
              <a:t>Password reset, reboot, and HTTP functions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100" i="1" dirty="0"/>
              <a:t>Import and export camera settings via .csv files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200" dirty="0"/>
              <a:t>Improved compatibility with Microsoft Windows™ </a:t>
            </a:r>
            <a:r>
              <a:rPr lang="en-US" sz="1200" dirty="0" smtClean="0"/>
              <a:t>8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200" dirty="0"/>
              <a:t>Available for free download from the Software page on </a:t>
            </a:r>
            <a:r>
              <a:rPr lang="en-US" sz="1200" i="1" dirty="0" smtClean="0"/>
              <a:t>arecontvision.com</a:t>
            </a:r>
            <a:endParaRPr lang="en-US" sz="1200" i="1" dirty="0"/>
          </a:p>
          <a:p>
            <a:endParaRPr lang="en-US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97350" y="1573774"/>
            <a:ext cx="4876800" cy="1505976"/>
            <a:chOff x="4197350" y="1573774"/>
            <a:chExt cx="4876800" cy="15059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350" y="1573774"/>
              <a:ext cx="4876800" cy="150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4197350" y="3079750"/>
              <a:ext cx="479425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288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4191000" cy="4191000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US" sz="300" dirty="0" smtClean="0"/>
          </a:p>
          <a:p>
            <a:pPr>
              <a:buNone/>
            </a:pPr>
            <a:r>
              <a:rPr lang="en-US" sz="2400" b="1" dirty="0" err="1" smtClean="0">
                <a:solidFill>
                  <a:srgbClr val="E10209"/>
                </a:solidFill>
              </a:rPr>
              <a:t>Mega</a:t>
            </a:r>
            <a:r>
              <a:rPr lang="en-US" sz="2400" dirty="0" err="1" smtClean="0"/>
              <a:t>Video</a:t>
            </a:r>
            <a:r>
              <a:rPr lang="en-US" sz="1200" baseline="5800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sz="1200" baseline="58000" dirty="0" smtClean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sz="1600" baseline="300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sz="2400" dirty="0" smtClean="0"/>
              <a:t>4K</a:t>
            </a:r>
            <a:endParaRPr lang="en-US" sz="2400" b="1" dirty="0" smtClean="0"/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/>
              <a:t>4K Ultra High Resolution Image Quality</a:t>
            </a:r>
          </a:p>
          <a:p>
            <a:r>
              <a:rPr lang="en-US" sz="1400" b="1" dirty="0"/>
              <a:t>8.3 Megapixels</a:t>
            </a:r>
          </a:p>
          <a:p>
            <a:r>
              <a:rPr lang="en-US" sz="1400" b="1" dirty="0"/>
              <a:t>30 Frames per Second</a:t>
            </a:r>
          </a:p>
          <a:p>
            <a:r>
              <a:rPr lang="en-US" sz="1400" b="1" dirty="0"/>
              <a:t>True Day/Night Functionality with Mechanical IR Cut Filter</a:t>
            </a:r>
          </a:p>
          <a:p>
            <a:r>
              <a:rPr lang="en-US" sz="1400" b="1" dirty="0" smtClean="0"/>
              <a:t>Arecont </a:t>
            </a:r>
            <a:r>
              <a:rPr lang="en-US" sz="1400" b="1" dirty="0"/>
              <a:t>Vision Architecture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" indent="0">
              <a:buNone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MegaVideo_4K_LeftHer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42950"/>
            <a:ext cx="4844225" cy="3228525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52400" y="-37748"/>
            <a:ext cx="7543800" cy="51435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Technology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28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" y="-67395"/>
            <a:ext cx="4724400" cy="590550"/>
          </a:xfrm>
        </p:spPr>
        <p:txBody>
          <a:bodyPr/>
          <a:lstStyle/>
          <a:p>
            <a:r>
              <a:rPr lang="en-US" dirty="0" smtClean="0"/>
              <a:t>Technology Demonstration</a:t>
            </a:r>
            <a:endParaRPr lang="en-US" baseline="30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2576232"/>
            <a:ext cx="4724400" cy="1981200"/>
          </a:xfrm>
        </p:spPr>
        <p:txBody>
          <a:bodyPr>
            <a:noAutofit/>
          </a:bodyPr>
          <a:lstStyle/>
          <a:p>
            <a:pPr marL="114300" indent="0">
              <a:buClr>
                <a:srgbClr val="CD0920"/>
              </a:buClr>
              <a:buNone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Highlights:</a:t>
            </a:r>
          </a:p>
          <a:p>
            <a:pPr marL="285750" lvl="1">
              <a:buClr>
                <a:srgbClr val="CD0920"/>
              </a:buClr>
              <a:buFont typeface="Arial" pitchFamily="34" charset="0"/>
              <a:buChar char="•"/>
            </a:pPr>
            <a:r>
              <a:rPr lang="en-US" sz="1400" dirty="0" smtClean="0">
                <a:ea typeface="+mj-ea"/>
                <a:cs typeface="+mj-cs"/>
              </a:rPr>
              <a:t>Patented </a:t>
            </a:r>
            <a:r>
              <a:rPr lang="en-US" sz="1400" dirty="0">
                <a:ea typeface="+mj-ea"/>
                <a:cs typeface="+mj-cs"/>
              </a:rPr>
              <a:t>Noise Reduction </a:t>
            </a:r>
            <a:r>
              <a:rPr lang="en-US" sz="1400" dirty="0" smtClean="0">
                <a:ea typeface="+mj-ea"/>
                <a:cs typeface="+mj-cs"/>
              </a:rPr>
              <a:t>Algorithm</a:t>
            </a:r>
          </a:p>
          <a:p>
            <a:pPr marL="285750" lvl="1">
              <a:buClr>
                <a:srgbClr val="CD0920"/>
              </a:buClr>
              <a:buFont typeface="Arial" pitchFamily="34" charset="0"/>
              <a:buChar char="•"/>
            </a:pPr>
            <a:r>
              <a:rPr lang="en-US" sz="1400" dirty="0"/>
              <a:t>Adaptive Contrast </a:t>
            </a:r>
            <a:r>
              <a:rPr lang="en-US" sz="1400" dirty="0" smtClean="0"/>
              <a:t>Enhancement</a:t>
            </a:r>
            <a:endParaRPr lang="en-US" sz="1400" dirty="0">
              <a:ea typeface="+mj-ea"/>
              <a:cs typeface="+mj-cs"/>
            </a:endParaRPr>
          </a:p>
          <a:p>
            <a:pPr marL="285750" lvl="1">
              <a:buClr>
                <a:srgbClr val="CD0920"/>
              </a:buClr>
              <a:buFont typeface="Arial" pitchFamily="34" charset="0"/>
              <a:buChar char="•"/>
            </a:pPr>
            <a:r>
              <a:rPr lang="en-US" sz="1400" dirty="0" smtClean="0">
                <a:ea typeface="+mj-ea"/>
                <a:cs typeface="+mj-cs"/>
              </a:rPr>
              <a:t>Motion </a:t>
            </a:r>
            <a:r>
              <a:rPr lang="en-US" sz="1400" dirty="0">
                <a:ea typeface="+mj-ea"/>
                <a:cs typeface="+mj-cs"/>
              </a:rPr>
              <a:t>Blur Reduction</a:t>
            </a:r>
          </a:p>
          <a:p>
            <a:pPr marL="285750" lvl="1">
              <a:buClr>
                <a:srgbClr val="CD0920"/>
              </a:buClr>
              <a:buFont typeface="Arial" pitchFamily="34" charset="0"/>
              <a:buChar char="•"/>
            </a:pPr>
            <a:r>
              <a:rPr lang="en-US" sz="1400" dirty="0" smtClean="0">
                <a:ea typeface="+mj-ea"/>
                <a:cs typeface="+mj-cs"/>
              </a:rPr>
              <a:t>Low </a:t>
            </a:r>
            <a:r>
              <a:rPr lang="en-US" sz="1400" dirty="0">
                <a:ea typeface="+mj-ea"/>
                <a:cs typeface="+mj-cs"/>
              </a:rPr>
              <a:t>Bit Rate and Storage </a:t>
            </a:r>
            <a:r>
              <a:rPr lang="en-US" sz="1400" dirty="0" smtClean="0">
                <a:ea typeface="+mj-ea"/>
                <a:cs typeface="+mj-cs"/>
              </a:rPr>
              <a:t>Requirements</a:t>
            </a:r>
          </a:p>
          <a:p>
            <a:pPr marL="285750" lvl="1">
              <a:buClr>
                <a:srgbClr val="CD0920"/>
              </a:buClr>
              <a:buFont typeface="Arial" pitchFamily="34" charset="0"/>
              <a:buChar char="•"/>
            </a:pPr>
            <a:r>
              <a:rPr lang="en-US" sz="1400" dirty="0" smtClean="0">
                <a:ea typeface="+mj-ea"/>
                <a:cs typeface="+mj-cs"/>
              </a:rPr>
              <a:t>Full </a:t>
            </a:r>
            <a:r>
              <a:rPr lang="en-US" sz="1400" dirty="0">
                <a:ea typeface="+mj-ea"/>
                <a:cs typeface="+mj-cs"/>
              </a:rPr>
              <a:t>Color in Near-Complete </a:t>
            </a:r>
            <a:r>
              <a:rPr lang="en-US" sz="1400" dirty="0" smtClean="0">
                <a:ea typeface="+mj-ea"/>
                <a:cs typeface="+mj-cs"/>
              </a:rPr>
              <a:t>Darkness</a:t>
            </a:r>
            <a:endParaRPr lang="en-US" sz="1200" dirty="0" smtClean="0"/>
          </a:p>
        </p:txBody>
      </p:sp>
      <p:pic>
        <p:nvPicPr>
          <p:cNvPr id="8" name="Picture 7" descr="MegaDome2_IR_LeftHer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6968"/>
            <a:ext cx="5373298" cy="3581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98450" y="635000"/>
            <a:ext cx="75438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900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E10209"/>
                </a:solidFill>
              </a:rPr>
              <a:t>STELLAR</a:t>
            </a:r>
            <a:r>
              <a:rPr lang="en-US" sz="3200" baseline="30000" dirty="0" smtClean="0"/>
              <a:t>™</a:t>
            </a:r>
            <a:r>
              <a:rPr lang="en-US" sz="3200" dirty="0" smtClean="0"/>
              <a:t> Technology</a:t>
            </a:r>
            <a:endParaRPr lang="en-US" sz="3200" baseline="30000" dirty="0"/>
          </a:p>
        </p:txBody>
      </p:sp>
      <p:sp>
        <p:nvSpPr>
          <p:cNvPr id="16" name="Rectangle 15"/>
          <p:cNvSpPr/>
          <p:nvPr/>
        </p:nvSpPr>
        <p:spPr>
          <a:xfrm>
            <a:off x="190500" y="1155184"/>
            <a:ext cx="47834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Clr>
                <a:srgbClr val="CD0920"/>
              </a:buClr>
              <a:buNone/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Future of Low Light Video Surveillance.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0500" y="1666009"/>
            <a:ext cx="6057900" cy="910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E10209"/>
              </a:buClr>
              <a:buSzPct val="100000"/>
              <a:buFont typeface="Arial"/>
              <a:buChar char="•"/>
              <a:tabLst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Tx/>
              <a:buSzPct val="100000"/>
              <a:buFont typeface="Arial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10287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11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9431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rgbClr val="CD0920"/>
              </a:buClr>
              <a:buFont typeface="Arial"/>
              <a:buNone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definition: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What is </a:t>
            </a:r>
            <a:r>
              <a:rPr lang="en-US" sz="1600" b="1" dirty="0" smtClean="0">
                <a:solidFill>
                  <a:srgbClr val="FF0000"/>
                </a:solidFill>
                <a:ea typeface="+mj-ea"/>
                <a:cs typeface="+mj-cs"/>
              </a:rPr>
              <a:t>STELLAR</a:t>
            </a:r>
            <a:r>
              <a:rPr lang="en-US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TM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Technology?</a:t>
            </a:r>
          </a:p>
          <a:p>
            <a:pPr marL="114300" lvl="1" indent="0">
              <a:buClr>
                <a:srgbClr val="CD0920"/>
              </a:buClr>
              <a:buNone/>
            </a:pP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en-US" sz="2000" i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patio</a:t>
            </a:r>
            <a:r>
              <a:rPr lang="en-US" sz="20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en-US" sz="20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emporal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sz="20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ow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sz="20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ight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</a:t>
            </a:r>
            <a:r>
              <a:rPr lang="en-US" sz="2000" i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chitecture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0" y="685939"/>
            <a:ext cx="4968027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E10209"/>
                </a:solidFill>
                <a:latin typeface="Arial"/>
                <a:cs typeface="Arial"/>
              </a:rPr>
              <a:t>Mega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Video</a:t>
            </a:r>
            <a:r>
              <a:rPr lang="en-US" sz="2400" baseline="58000" dirty="0" smtClean="0">
                <a:solidFill>
                  <a:srgbClr val="262626"/>
                </a:solidFill>
                <a:cs typeface="Arial"/>
              </a:rPr>
              <a:t>®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Flex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200" b="1" dirty="0" smtClean="0">
                <a:latin typeface="Arial" pitchFamily="34" charset="0"/>
              </a:rPr>
              <a:t>Tethered camera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200" b="1" dirty="0">
                <a:latin typeface="Arial" pitchFamily="34" charset="0"/>
              </a:rPr>
              <a:t>Cable run up to 40 </a:t>
            </a:r>
            <a:r>
              <a:rPr lang="en-US" sz="1200" b="1" dirty="0" smtClean="0">
                <a:latin typeface="Arial" pitchFamily="34" charset="0"/>
              </a:rPr>
              <a:t>feet</a:t>
            </a:r>
            <a:endParaRPr lang="en-US" sz="1200" b="1" dirty="0">
              <a:latin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200" b="1" dirty="0">
                <a:latin typeface="Arial" pitchFamily="34" charset="0"/>
              </a:rPr>
              <a:t>Sensor Unit:</a:t>
            </a:r>
          </a:p>
          <a:p>
            <a:pPr marL="742950" lvl="2" indent="-285750">
              <a:lnSpc>
                <a:spcPct val="150000"/>
              </a:lnSpc>
              <a:buFont typeface="Arial"/>
              <a:buChar char="•"/>
            </a:pPr>
            <a:r>
              <a:rPr lang="en-US" sz="1200" dirty="0">
                <a:latin typeface="Arial" pitchFamily="34" charset="0"/>
              </a:rPr>
              <a:t>M12 lens options: 2.8mm, 4mm, 6mm, 8mm, 12mm, 16mm</a:t>
            </a:r>
          </a:p>
          <a:p>
            <a:pPr marL="742950" lvl="2" indent="-285750">
              <a:lnSpc>
                <a:spcPct val="150000"/>
              </a:lnSpc>
              <a:buFont typeface="Arial"/>
              <a:buChar char="•"/>
            </a:pPr>
            <a:r>
              <a:rPr lang="en-US" sz="1200" dirty="0">
                <a:latin typeface="Arial" pitchFamily="34" charset="0"/>
              </a:rPr>
              <a:t>Remote focus and Day/Night functionality</a:t>
            </a:r>
          </a:p>
          <a:p>
            <a:pPr marL="742950" lvl="2" indent="-285750">
              <a:lnSpc>
                <a:spcPct val="150000"/>
              </a:lnSpc>
              <a:buFont typeface="Arial"/>
              <a:buChar char="•"/>
            </a:pPr>
            <a:r>
              <a:rPr lang="en-US" sz="1200" dirty="0">
                <a:latin typeface="Arial" pitchFamily="34" charset="0"/>
              </a:rPr>
              <a:t>IP66</a:t>
            </a:r>
          </a:p>
          <a:p>
            <a:pPr marL="742950" lvl="2" indent="-285750">
              <a:lnSpc>
                <a:spcPct val="150000"/>
              </a:lnSpc>
              <a:buFont typeface="Arial"/>
              <a:buChar char="•"/>
            </a:pPr>
            <a:r>
              <a:rPr lang="en-US" sz="1200" dirty="0">
                <a:latin typeface="Arial" pitchFamily="34" charset="0"/>
              </a:rPr>
              <a:t>H-FOV: 20° ~ 114° </a:t>
            </a:r>
          </a:p>
          <a:p>
            <a:pPr marL="742950" lvl="2" indent="-28575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latin typeface="Arial" pitchFamily="34" charset="0"/>
              </a:rPr>
              <a:t>Optional IR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200" b="1" dirty="0">
                <a:latin typeface="Arial" pitchFamily="34" charset="0"/>
              </a:rPr>
              <a:t>Main Unit: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200" dirty="0" smtClean="0">
                <a:latin typeface="Arial" pitchFamily="34" charset="0"/>
              </a:rPr>
              <a:t>1080p</a:t>
            </a:r>
            <a:r>
              <a:rPr lang="en-US" sz="1200" dirty="0">
                <a:latin typeface="Arial" pitchFamily="34" charset="0"/>
              </a:rPr>
              <a:t>, 1080p WDR, 3MP, 3MP WDR, 5MP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200" dirty="0">
                <a:latin typeface="Arial" pitchFamily="34" charset="0"/>
              </a:rPr>
              <a:t>SD card functionality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20" y="983702"/>
            <a:ext cx="1169574" cy="166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867988" y="1011262"/>
            <a:ext cx="437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</a:t>
            </a:r>
            <a:r>
              <a:rPr lang="en-US" sz="1200" dirty="0" smtClean="0"/>
              <a:t>all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627748" y="1171353"/>
            <a:ext cx="255547" cy="91819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9"/>
          <a:stretch/>
        </p:blipFill>
        <p:spPr bwMode="auto">
          <a:xfrm>
            <a:off x="4832964" y="3182961"/>
            <a:ext cx="2266334" cy="105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5145454" y="2589306"/>
            <a:ext cx="1014046" cy="3333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Main Unit</a:t>
            </a:r>
            <a:endParaRPr lang="en-US" sz="14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334000" y="883620"/>
            <a:ext cx="1161110" cy="3333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Sensor Unit</a:t>
            </a:r>
            <a:endParaRPr lang="en-US" sz="14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71" y="1334994"/>
            <a:ext cx="1018634" cy="97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6"/>
          <p:cNvSpPr txBox="1">
            <a:spLocks/>
          </p:cNvSpPr>
          <p:nvPr/>
        </p:nvSpPr>
        <p:spPr>
          <a:xfrm>
            <a:off x="152400" y="-37748"/>
            <a:ext cx="7543800" cy="514350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Sneak Peek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584950" y="2774950"/>
            <a:ext cx="1930400" cy="679450"/>
          </a:xfrm>
          <a:custGeom>
            <a:avLst/>
            <a:gdLst>
              <a:gd name="connsiteX0" fmla="*/ 0 w 1930400"/>
              <a:gd name="connsiteY0" fmla="*/ 679450 h 679450"/>
              <a:gd name="connsiteX1" fmla="*/ 533400 w 1930400"/>
              <a:gd name="connsiteY1" fmla="*/ 285750 h 679450"/>
              <a:gd name="connsiteX2" fmla="*/ 1111250 w 1930400"/>
              <a:gd name="connsiteY2" fmla="*/ 552450 h 679450"/>
              <a:gd name="connsiteX3" fmla="*/ 1739900 w 1930400"/>
              <a:gd name="connsiteY3" fmla="*/ 476250 h 679450"/>
              <a:gd name="connsiteX4" fmla="*/ 1930400 w 1930400"/>
              <a:gd name="connsiteY4" fmla="*/ 0 h 679450"/>
              <a:gd name="connsiteX5" fmla="*/ 1930400 w 1930400"/>
              <a:gd name="connsiteY5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400" h="679450">
                <a:moveTo>
                  <a:pt x="0" y="679450"/>
                </a:moveTo>
                <a:cubicBezTo>
                  <a:pt x="174096" y="493183"/>
                  <a:pt x="348192" y="306917"/>
                  <a:pt x="533400" y="285750"/>
                </a:cubicBezTo>
                <a:cubicBezTo>
                  <a:pt x="718608" y="264583"/>
                  <a:pt x="910167" y="520700"/>
                  <a:pt x="1111250" y="552450"/>
                </a:cubicBezTo>
                <a:cubicBezTo>
                  <a:pt x="1312333" y="584200"/>
                  <a:pt x="1603375" y="568325"/>
                  <a:pt x="1739900" y="476250"/>
                </a:cubicBezTo>
                <a:cubicBezTo>
                  <a:pt x="1876425" y="384175"/>
                  <a:pt x="1930400" y="0"/>
                  <a:pt x="1930400" y="0"/>
                </a:cubicBezTo>
                <a:lnTo>
                  <a:pt x="1930400" y="0"/>
                </a:ln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829550" y="1689089"/>
            <a:ext cx="717640" cy="857261"/>
          </a:xfrm>
          <a:custGeom>
            <a:avLst/>
            <a:gdLst>
              <a:gd name="connsiteX0" fmla="*/ 0 w 717640"/>
              <a:gd name="connsiteY0" fmla="*/ 88911 h 857261"/>
              <a:gd name="connsiteX1" fmla="*/ 222250 w 717640"/>
              <a:gd name="connsiteY1" fmla="*/ 88911 h 857261"/>
              <a:gd name="connsiteX2" fmla="*/ 482600 w 717640"/>
              <a:gd name="connsiteY2" fmla="*/ 11 h 857261"/>
              <a:gd name="connsiteX3" fmla="*/ 711200 w 717640"/>
              <a:gd name="connsiteY3" fmla="*/ 95261 h 857261"/>
              <a:gd name="connsiteX4" fmla="*/ 654050 w 717640"/>
              <a:gd name="connsiteY4" fmla="*/ 406411 h 857261"/>
              <a:gd name="connsiteX5" fmla="*/ 647700 w 717640"/>
              <a:gd name="connsiteY5" fmla="*/ 723911 h 857261"/>
              <a:gd name="connsiteX6" fmla="*/ 666750 w 717640"/>
              <a:gd name="connsiteY6" fmla="*/ 857261 h 85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40" h="857261">
                <a:moveTo>
                  <a:pt x="0" y="88911"/>
                </a:moveTo>
                <a:cubicBezTo>
                  <a:pt x="70908" y="96319"/>
                  <a:pt x="141817" y="103728"/>
                  <a:pt x="222250" y="88911"/>
                </a:cubicBezTo>
                <a:cubicBezTo>
                  <a:pt x="302683" y="74094"/>
                  <a:pt x="401108" y="-1047"/>
                  <a:pt x="482600" y="11"/>
                </a:cubicBezTo>
                <a:cubicBezTo>
                  <a:pt x="564092" y="1069"/>
                  <a:pt x="682625" y="27528"/>
                  <a:pt x="711200" y="95261"/>
                </a:cubicBezTo>
                <a:cubicBezTo>
                  <a:pt x="739775" y="162994"/>
                  <a:pt x="664633" y="301636"/>
                  <a:pt x="654050" y="406411"/>
                </a:cubicBezTo>
                <a:cubicBezTo>
                  <a:pt x="643467" y="511186"/>
                  <a:pt x="645583" y="648769"/>
                  <a:pt x="647700" y="723911"/>
                </a:cubicBezTo>
                <a:cubicBezTo>
                  <a:pt x="649817" y="799053"/>
                  <a:pt x="658283" y="828157"/>
                  <a:pt x="666750" y="857261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286750" y="25527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86750" y="277495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82020" y="2506761"/>
            <a:ext cx="75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 FT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28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Marketing Update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42950"/>
            <a:ext cx="4343400" cy="4191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Product Announcements</a:t>
            </a:r>
            <a:endParaRPr lang="en-US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50"/>
            <a:ext cx="5105400" cy="295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5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Marketing Update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42950"/>
            <a:ext cx="4343400" cy="4191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Program Announcements</a:t>
            </a:r>
            <a:endParaRPr lang="en-US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26" y="1276350"/>
            <a:ext cx="5729212" cy="346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3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Marketing Update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42950"/>
            <a:ext cx="4343400" cy="4191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Program Announcements</a:t>
            </a:r>
            <a:endParaRPr lang="en-US" sz="1800" dirty="0"/>
          </a:p>
        </p:txBody>
      </p:sp>
      <p:pic>
        <p:nvPicPr>
          <p:cNvPr id="3075" name="Picture 3" descr="C:\Users\jwhitney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9705"/>
            <a:ext cx="13144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80080"/>
            <a:ext cx="2484635" cy="307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029200" y="666750"/>
            <a:ext cx="3886200" cy="38862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Video of the Year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Awards will be presented prior to ASIS opening</a:t>
            </a: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Arecont Vision</a:t>
            </a:r>
            <a:r>
              <a:rPr lang="en-US" baseline="30000" dirty="0" smtClean="0"/>
              <a:t>®</a:t>
            </a:r>
            <a:r>
              <a:rPr lang="en-US" dirty="0" smtClean="0"/>
              <a:t> Video Awards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" y="666750"/>
            <a:ext cx="4495800" cy="4191000"/>
          </a:xfrm>
        </p:spPr>
        <p:txBody>
          <a:bodyPr>
            <a:normAutofit/>
          </a:bodyPr>
          <a:lstStyle/>
          <a:p>
            <a:r>
              <a:rPr lang="en-US" sz="1800" dirty="0"/>
              <a:t>1</a:t>
            </a:r>
            <a:r>
              <a:rPr lang="en-US" sz="1800" dirty="0" smtClean="0"/>
              <a:t>10 people submitted entries</a:t>
            </a:r>
            <a:endParaRPr lang="en-US" sz="1800" dirty="0" smtClean="0"/>
          </a:p>
          <a:p>
            <a:r>
              <a:rPr lang="en-US" sz="1800" dirty="0" smtClean="0"/>
              <a:t>158 </a:t>
            </a:r>
            <a:r>
              <a:rPr lang="en-US" sz="1800" dirty="0" smtClean="0"/>
              <a:t>submissions by category</a:t>
            </a:r>
          </a:p>
          <a:p>
            <a:pPr lvl="1"/>
            <a:r>
              <a:rPr lang="en-US" sz="1700" i="1" dirty="0" smtClean="0"/>
              <a:t>Best Single Sensor Video</a:t>
            </a:r>
          </a:p>
          <a:p>
            <a:pPr lvl="1"/>
            <a:r>
              <a:rPr lang="en-US" sz="1700" i="1" dirty="0" smtClean="0"/>
              <a:t>Best 180</a:t>
            </a:r>
            <a:r>
              <a:rPr lang="en-US" sz="1700" i="1" baseline="30000" dirty="0" smtClean="0"/>
              <a:t>o</a:t>
            </a:r>
            <a:r>
              <a:rPr lang="en-US" sz="1700" i="1" dirty="0" smtClean="0"/>
              <a:t> Video</a:t>
            </a:r>
          </a:p>
          <a:p>
            <a:pPr lvl="1"/>
            <a:r>
              <a:rPr lang="en-US" sz="1700" i="1" dirty="0" smtClean="0"/>
              <a:t>Best Low Light Video</a:t>
            </a:r>
          </a:p>
          <a:p>
            <a:pPr lvl="1"/>
            <a:r>
              <a:rPr lang="en-US" sz="1700" i="1" dirty="0" smtClean="0"/>
              <a:t>Best Wide Dynamic Range Video</a:t>
            </a:r>
          </a:p>
          <a:p>
            <a:pPr lvl="1"/>
            <a:r>
              <a:rPr lang="en-US" sz="1700" i="1" dirty="0" smtClean="0"/>
              <a:t>Best Reduction of Cameras Video</a:t>
            </a:r>
          </a:p>
          <a:p>
            <a:pPr lvl="1"/>
            <a:r>
              <a:rPr lang="en-US" sz="1700" i="1" dirty="0" smtClean="0"/>
              <a:t>Best Before and After Video</a:t>
            </a:r>
          </a:p>
          <a:p>
            <a:pPr lvl="1"/>
            <a:r>
              <a:rPr lang="en-US" sz="1700" i="1" dirty="0" smtClean="0"/>
              <a:t>Best </a:t>
            </a:r>
            <a:r>
              <a:rPr lang="en-US" sz="1700" i="1" dirty="0" err="1" smtClean="0"/>
              <a:t>MegaVertical</a:t>
            </a:r>
            <a:r>
              <a:rPr lang="en-US" sz="1700" i="1" dirty="0" smtClean="0"/>
              <a:t> Video</a:t>
            </a:r>
            <a:endParaRPr lang="en-US" sz="17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54225"/>
            <a:ext cx="1828800" cy="20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1"/>
          <a:stretch/>
        </p:blipFill>
        <p:spPr bwMode="auto">
          <a:xfrm flipH="1">
            <a:off x="4809952" y="1581150"/>
            <a:ext cx="174794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590550"/>
            <a:ext cx="4267200" cy="4191000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Pre-Show</a:t>
            </a:r>
          </a:p>
          <a:p>
            <a:pPr lvl="1"/>
            <a:r>
              <a:rPr lang="en-US" sz="1500" dirty="0" smtClean="0"/>
              <a:t>Social media, web, and email promotion</a:t>
            </a:r>
          </a:p>
          <a:p>
            <a:pPr lvl="1"/>
            <a:r>
              <a:rPr lang="en-US" sz="1500" dirty="0" smtClean="0"/>
              <a:t>Sales Training and Meetings on Saturday &amp; Sunday</a:t>
            </a:r>
          </a:p>
          <a:p>
            <a:pPr lvl="1"/>
            <a:r>
              <a:rPr lang="en-US" sz="1500" dirty="0" smtClean="0"/>
              <a:t>Sales &amp; Marketing Awards</a:t>
            </a:r>
          </a:p>
          <a:p>
            <a:pPr lvl="1"/>
            <a:r>
              <a:rPr lang="en-US" sz="1500" dirty="0" smtClean="0"/>
              <a:t>AVVA Awards</a:t>
            </a:r>
          </a:p>
          <a:p>
            <a:r>
              <a:rPr lang="en-US" sz="1600" dirty="0" smtClean="0"/>
              <a:t>Show Hours</a:t>
            </a:r>
          </a:p>
          <a:p>
            <a:pPr lvl="1"/>
            <a:r>
              <a:rPr lang="en-US" sz="1500" dirty="0" smtClean="0"/>
              <a:t>Expo Monday – Wednesday</a:t>
            </a:r>
          </a:p>
          <a:p>
            <a:pPr lvl="1"/>
            <a:r>
              <a:rPr lang="en-US" sz="1500" dirty="0" smtClean="0"/>
              <a:t>Cocktail Reception Monday, Tuesday</a:t>
            </a:r>
          </a:p>
          <a:p>
            <a:pPr lvl="1"/>
            <a:r>
              <a:rPr lang="en-US" sz="1500" dirty="0" smtClean="0"/>
              <a:t>Customer, partner, press meetings all three days and evenings</a:t>
            </a:r>
          </a:p>
          <a:p>
            <a:r>
              <a:rPr lang="en-US" sz="1600" dirty="0" smtClean="0"/>
              <a:t>Post Show</a:t>
            </a:r>
          </a:p>
          <a:p>
            <a:pPr lvl="1"/>
            <a:r>
              <a:rPr lang="en-US" sz="1500" dirty="0" smtClean="0"/>
              <a:t>Press meetings at HQ</a:t>
            </a:r>
          </a:p>
          <a:p>
            <a:pPr lvl="1"/>
            <a:r>
              <a:rPr lang="en-US" sz="1500" dirty="0" smtClean="0"/>
              <a:t>Follow up email 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ASIS 2015 – Booth #817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590550"/>
            <a:ext cx="2584397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06" y="971550"/>
            <a:ext cx="2540000" cy="1459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98570"/>
            <a:ext cx="2945937" cy="2030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3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us on Social Media for the Latest Info!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52800" y="2724150"/>
            <a:ext cx="22098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1100" dirty="0" err="1" smtClean="0"/>
              <a:t>linkedin.com</a:t>
            </a:r>
            <a:r>
              <a:rPr lang="en-US" sz="1100" dirty="0"/>
              <a:t>/company</a:t>
            </a:r>
            <a:r>
              <a:rPr lang="en-US" sz="1100" dirty="0" smtClean="0"/>
              <a:t>/</a:t>
            </a:r>
          </a:p>
          <a:p>
            <a:pPr marL="114300" indent="0" algn="ctr">
              <a:buNone/>
            </a:pPr>
            <a:r>
              <a:rPr lang="en-US" sz="1100" dirty="0" err="1" smtClean="0"/>
              <a:t>arecont</a:t>
            </a:r>
            <a:r>
              <a:rPr lang="en-US" sz="1100" dirty="0"/>
              <a:t>-</a:t>
            </a:r>
            <a:r>
              <a:rPr lang="en-US" sz="1100" dirty="0" smtClean="0"/>
              <a:t>vision</a:t>
            </a:r>
          </a:p>
        </p:txBody>
      </p:sp>
      <p:pic>
        <p:nvPicPr>
          <p:cNvPr id="11" name="Picture 10" descr="Twitter-butt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038350"/>
            <a:ext cx="1981200" cy="505690"/>
          </a:xfrm>
          <a:prstGeom prst="rect">
            <a:avLst/>
          </a:prstGeom>
        </p:spPr>
      </p:pic>
      <p:pic>
        <p:nvPicPr>
          <p:cNvPr id="12" name="Picture 11" descr="linkedi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1885950"/>
            <a:ext cx="1600200" cy="638660"/>
          </a:xfrm>
          <a:prstGeom prst="rect">
            <a:avLst/>
          </a:prstGeom>
        </p:spPr>
      </p:pic>
      <p:pic>
        <p:nvPicPr>
          <p:cNvPr id="14" name="Picture 13" descr="LikeUsOnFacebook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62150"/>
            <a:ext cx="1905000" cy="588309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629400" y="272415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857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E10209"/>
              </a:buClr>
              <a:buSzPct val="100000"/>
              <a:buFont typeface="Arial"/>
              <a:buChar char="•"/>
              <a:tabLst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Tx/>
              <a:buSzPct val="100000"/>
              <a:buFont typeface="Arial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10287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11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9431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 err="1" smtClean="0"/>
              <a:t>twitter.com</a:t>
            </a:r>
            <a:r>
              <a:rPr lang="en-US" dirty="0" smtClean="0"/>
              <a:t>/</a:t>
            </a:r>
            <a:r>
              <a:rPr lang="en-US" dirty="0" err="1" smtClean="0"/>
              <a:t>arecontvision</a:t>
            </a:r>
            <a:endParaRPr lang="en-US" dirty="0" smtClean="0"/>
          </a:p>
          <a:p>
            <a:pPr marL="114300" indent="0" algn="ctr">
              <a:buFont typeface="Arial"/>
              <a:buNone/>
            </a:pPr>
            <a:r>
              <a:rPr lang="en-US" dirty="0" smtClean="0"/>
              <a:t>@</a:t>
            </a:r>
            <a:r>
              <a:rPr lang="en-US" dirty="0" err="1" smtClean="0"/>
              <a:t>arecontvision</a:t>
            </a:r>
            <a:endParaRPr lang="en-US" dirty="0" smtClean="0"/>
          </a:p>
          <a:p>
            <a:pPr marL="114300" indent="0">
              <a:buFont typeface="Arial"/>
              <a:buNone/>
            </a:pPr>
            <a:endParaRPr lang="en-US" dirty="0" smtClean="0"/>
          </a:p>
          <a:p>
            <a:pPr marL="114300" indent="0">
              <a:buFont typeface="Arial"/>
              <a:buNone/>
            </a:pPr>
            <a:endParaRPr lang="en-US" dirty="0" smtClean="0"/>
          </a:p>
          <a:p>
            <a:pPr marL="114300" indent="0">
              <a:buFont typeface="Arial"/>
              <a:buNone/>
            </a:pPr>
            <a:endParaRPr lang="en-US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2647950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E10209"/>
              </a:buClr>
              <a:buSzPct val="100000"/>
              <a:buFont typeface="Arial"/>
              <a:buChar char="•"/>
              <a:tabLst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Tx/>
              <a:buSzPct val="100000"/>
              <a:buFont typeface="Arial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10287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11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9431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1100" dirty="0" err="1" smtClean="0"/>
              <a:t>facebook.com</a:t>
            </a:r>
            <a:r>
              <a:rPr lang="en-US" sz="1100" dirty="0" smtClean="0"/>
              <a:t>/</a:t>
            </a:r>
          </a:p>
          <a:p>
            <a:pPr marL="114300" indent="0" algn="ctr">
              <a:buFont typeface="Arial"/>
              <a:buNone/>
            </a:pPr>
            <a:r>
              <a:rPr lang="en-US" sz="1100" dirty="0" err="1" smtClean="0"/>
              <a:t>arecontvision</a:t>
            </a:r>
            <a:endParaRPr lang="en-US" sz="1100" dirty="0" smtClean="0"/>
          </a:p>
          <a:p>
            <a:pPr marL="114300" indent="0">
              <a:buFont typeface="Arial"/>
              <a:buNone/>
            </a:pPr>
            <a:endParaRPr lang="en-US" dirty="0" smtClean="0"/>
          </a:p>
          <a:p>
            <a:pPr marL="114300" indent="0">
              <a:buFont typeface="Arial"/>
              <a:buNone/>
            </a:pPr>
            <a:endParaRPr lang="en-US" dirty="0" smtClean="0"/>
          </a:p>
          <a:p>
            <a:pPr marL="11430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17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Update – September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0550"/>
            <a:ext cx="8686800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Record August Results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New people on-board in sales, engineering and services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New products are ready for delivery!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Excellent Progress with VMS/NVR Partner integration, events, customer project training and execution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Project Registration is providing substantial separation between standard and registered pricing.  This gives SI/dealers the best chance to win with Arecont Vision</a:t>
            </a:r>
            <a:r>
              <a:rPr lang="en-US" sz="1600" baseline="30000" dirty="0" smtClean="0"/>
              <a:t>®</a:t>
            </a:r>
            <a:r>
              <a:rPr lang="en-US" sz="1600" dirty="0" smtClean="0"/>
              <a:t>!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Quality and </a:t>
            </a:r>
            <a:r>
              <a:rPr lang="en-US" sz="1600" dirty="0" smtClean="0"/>
              <a:t>Service continue strong improvement and the results show it.</a:t>
            </a:r>
            <a:endParaRPr lang="en-US" sz="1600" dirty="0"/>
          </a:p>
          <a:p>
            <a:pPr marL="114300" indent="0">
              <a:buNone/>
            </a:pPr>
            <a:endParaRPr lang="en-US" sz="1200" dirty="0"/>
          </a:p>
          <a:p>
            <a:pPr lvl="1"/>
            <a:endParaRPr lang="en-US" sz="8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399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Assistance Center (TAC)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Call Answer rates for August</a:t>
            </a:r>
          </a:p>
          <a:p>
            <a:pPr lvl="1"/>
            <a:r>
              <a:rPr lang="en-US" dirty="0" smtClean="0"/>
              <a:t>90% in 60 Seconds</a:t>
            </a:r>
          </a:p>
          <a:p>
            <a:pPr lvl="1"/>
            <a:r>
              <a:rPr lang="en-US" dirty="0" smtClean="0"/>
              <a:t>95% in 120 Seconds</a:t>
            </a:r>
          </a:p>
          <a:p>
            <a:pPr lvl="1"/>
            <a:r>
              <a:rPr lang="en-US" dirty="0" smtClean="0"/>
              <a:t>2 voicemails per day on average, and they are returned within 2 hours</a:t>
            </a:r>
          </a:p>
          <a:p>
            <a:pPr lvl="1"/>
            <a:endParaRPr lang="en-US" dirty="0"/>
          </a:p>
          <a:p>
            <a:r>
              <a:rPr lang="en-US" dirty="0" smtClean="0"/>
              <a:t>RMA fulfillment/ turnaround time </a:t>
            </a:r>
          </a:p>
          <a:p>
            <a:pPr lvl="1"/>
            <a:r>
              <a:rPr lang="en-US" dirty="0" smtClean="0"/>
              <a:t>24 hour turnaround for Advance RMA shipments.  Very, very few exceptions. </a:t>
            </a:r>
          </a:p>
          <a:p>
            <a:pPr lvl="1"/>
            <a:r>
              <a:rPr lang="en-US" dirty="0" smtClean="0"/>
              <a:t>Very few outstanding RMA units that are on hold due to questions on out-of-warranty repairs</a:t>
            </a:r>
          </a:p>
          <a:p>
            <a:pPr lvl="1"/>
            <a:r>
              <a:rPr lang="en-US" dirty="0" smtClean="0"/>
              <a:t>New RMA process will take this down to about zero very soon</a:t>
            </a:r>
          </a:p>
          <a:p>
            <a:pPr lvl="1"/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ign up with Arecont Vision</a:t>
            </a:r>
            <a:r>
              <a:rPr lang="en-US" baseline="30000" dirty="0" smtClean="0"/>
              <a:t>®</a:t>
            </a:r>
            <a:r>
              <a:rPr lang="en-US" dirty="0" smtClean="0"/>
              <a:t> Service Parts/Demonstration Product contract </a:t>
            </a:r>
          </a:p>
          <a:p>
            <a:pPr lvl="1"/>
            <a:r>
              <a:rPr lang="en-US" dirty="0" smtClean="0"/>
              <a:t>Arecont Vision will provide a line of credit for this use</a:t>
            </a:r>
          </a:p>
          <a:p>
            <a:pPr lvl="1"/>
            <a:r>
              <a:rPr lang="en-US" dirty="0" smtClean="0"/>
              <a:t>No need for credit cards</a:t>
            </a:r>
          </a:p>
          <a:p>
            <a:pPr lvl="1"/>
            <a:r>
              <a:rPr lang="en-US" dirty="0" smtClean="0"/>
              <a:t>Faster turnaround of RMA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We take customer service personally.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Customer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0550"/>
            <a:ext cx="86868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End Users activity is high</a:t>
            </a:r>
          </a:p>
          <a:p>
            <a:pPr lvl="1"/>
            <a:r>
              <a:rPr lang="en-US" dirty="0" smtClean="0"/>
              <a:t>Organizations are using single sensor and 180/270/360 degree Panoramics with much success and satisfaction</a:t>
            </a:r>
          </a:p>
          <a:p>
            <a:pPr lvl="1"/>
            <a:r>
              <a:rPr lang="en-US" dirty="0" smtClean="0"/>
              <a:t>Excited for Omni, STELLAR low light technology </a:t>
            </a:r>
          </a:p>
          <a:p>
            <a:pPr lvl="1"/>
            <a:r>
              <a:rPr lang="en-US" dirty="0" smtClean="0"/>
              <a:t>Reduction in cameras is a big win.</a:t>
            </a:r>
          </a:p>
          <a:p>
            <a:pPr lvl="1"/>
            <a:r>
              <a:rPr lang="en-US" dirty="0" smtClean="0"/>
              <a:t>Megapixel cameras provide the best ROI</a:t>
            </a:r>
          </a:p>
          <a:p>
            <a:pPr lvl="1"/>
            <a:endParaRPr lang="en-US" dirty="0"/>
          </a:p>
          <a:p>
            <a:r>
              <a:rPr lang="en-US" dirty="0" smtClean="0"/>
              <a:t>Architects &amp; Engineers and Consultants are doing much more design work with Arecont Vision</a:t>
            </a:r>
            <a:r>
              <a:rPr lang="en-US" baseline="30000" dirty="0" smtClean="0"/>
              <a:t>®</a:t>
            </a:r>
            <a:endParaRPr lang="en-US" dirty="0" smtClean="0"/>
          </a:p>
          <a:p>
            <a:pPr lvl="1"/>
            <a:r>
              <a:rPr lang="en-US" dirty="0" smtClean="0"/>
              <a:t>Impressed with Arecont Vision</a:t>
            </a:r>
            <a:r>
              <a:rPr lang="en-US" baseline="30000" dirty="0" smtClean="0"/>
              <a:t>®</a:t>
            </a:r>
            <a:r>
              <a:rPr lang="en-US" dirty="0" smtClean="0"/>
              <a:t> training on megapixel basics and advances.  Pixel density presentations are a winner!</a:t>
            </a:r>
          </a:p>
          <a:p>
            <a:pPr lvl="1"/>
            <a:r>
              <a:rPr lang="en-US" dirty="0" smtClean="0"/>
              <a:t>Leading technology</a:t>
            </a:r>
          </a:p>
          <a:p>
            <a:pPr lvl="1"/>
            <a:r>
              <a:rPr lang="en-US" dirty="0" smtClean="0"/>
              <a:t>Unique designs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Great solution for their customer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Systems Integrators are working more closely with Arecont Vision</a:t>
            </a:r>
            <a:r>
              <a:rPr lang="en-US" baseline="30000" dirty="0" smtClean="0"/>
              <a:t>®</a:t>
            </a:r>
            <a:endParaRPr lang="en-US" dirty="0" smtClean="0"/>
          </a:p>
          <a:p>
            <a:pPr lvl="1"/>
            <a:r>
              <a:rPr lang="en-US" dirty="0" smtClean="0"/>
              <a:t>Positioning Arecont Visio</a:t>
            </a:r>
            <a:r>
              <a:rPr lang="en-US" baseline="30000" dirty="0" smtClean="0"/>
              <a:t>®</a:t>
            </a:r>
            <a:r>
              <a:rPr lang="en-US" dirty="0" smtClean="0"/>
              <a:t> as the key component of a differentiated solution for their customers and prospects</a:t>
            </a:r>
          </a:p>
          <a:p>
            <a:pPr lvl="1"/>
            <a:r>
              <a:rPr lang="en-US" dirty="0" smtClean="0"/>
              <a:t>Training sales people, designers, and installation engineers in classes and on-line</a:t>
            </a:r>
          </a:p>
          <a:p>
            <a:pPr lvl="1"/>
            <a:r>
              <a:rPr lang="en-US" dirty="0" smtClean="0"/>
              <a:t>Demonstrations on their own and with Arecont Vision</a:t>
            </a:r>
            <a:r>
              <a:rPr lang="en-US" baseline="30000" dirty="0" smtClean="0"/>
              <a:t>®</a:t>
            </a:r>
            <a:r>
              <a:rPr lang="en-US" dirty="0" smtClean="0"/>
              <a:t> field personnel</a:t>
            </a:r>
          </a:p>
          <a:p>
            <a:pPr lvl="1"/>
            <a:r>
              <a:rPr lang="en-US" dirty="0" smtClean="0"/>
              <a:t>Job walks, detailed designs with Arecont Vision</a:t>
            </a:r>
            <a:r>
              <a:rPr lang="en-US" baseline="30000" dirty="0" smtClean="0"/>
              <a:t>®</a:t>
            </a:r>
            <a:r>
              <a:rPr lang="en-US" dirty="0" smtClean="0"/>
              <a:t> Field Application Engineers</a:t>
            </a:r>
          </a:p>
          <a:p>
            <a:pPr lvl="1"/>
            <a:r>
              <a:rPr lang="en-US" dirty="0" smtClean="0"/>
              <a:t>Project Registration is a great way to gain margin and protect their deals</a:t>
            </a:r>
          </a:p>
          <a:p>
            <a:pPr lvl="1"/>
            <a:endParaRPr lang="en-US" dirty="0"/>
          </a:p>
          <a:p>
            <a:r>
              <a:rPr lang="en-US" dirty="0" smtClean="0"/>
              <a:t>Distributors are leading with Arecont Vision</a:t>
            </a:r>
            <a:r>
              <a:rPr lang="en-US" baseline="30000" dirty="0" smtClean="0"/>
              <a:t>®</a:t>
            </a:r>
          </a:p>
          <a:p>
            <a:pPr lvl="1"/>
            <a:r>
              <a:rPr lang="en-US" dirty="0" smtClean="0"/>
              <a:t>Distributors driving more intensity because of unique solutions they can build and they get better project protection</a:t>
            </a:r>
          </a:p>
          <a:p>
            <a:pPr lvl="1"/>
            <a:r>
              <a:rPr lang="en-US" dirty="0" smtClean="0"/>
              <a:t>Distributors and their SI/dealers make more money with Arecont Vision</a:t>
            </a:r>
            <a:r>
              <a:rPr lang="en-US" baseline="30000" dirty="0" smtClean="0"/>
              <a:t>®</a:t>
            </a:r>
            <a:endParaRPr lang="en-US" dirty="0" smtClean="0"/>
          </a:p>
          <a:p>
            <a:pPr lvl="1"/>
            <a:r>
              <a:rPr lang="en-US" dirty="0" smtClean="0"/>
              <a:t>SI/Dealers requesting Arecont Vision products more than ever before!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599" y="650112"/>
            <a:ext cx="4724401" cy="778638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b="1" dirty="0" err="1" smtClean="0">
                <a:solidFill>
                  <a:srgbClr val="E10209"/>
                </a:solidFill>
                <a:latin typeface="Arial"/>
                <a:cs typeface="Arial"/>
              </a:rPr>
              <a:t>Mega</a:t>
            </a:r>
            <a:r>
              <a:rPr lang="en-US" sz="2400" dirty="0" err="1" smtClean="0">
                <a:solidFill>
                  <a:srgbClr val="262626"/>
                </a:solidFill>
                <a:latin typeface="Arial"/>
                <a:cs typeface="Arial"/>
              </a:rPr>
              <a:t>Video</a:t>
            </a:r>
            <a:r>
              <a:rPr lang="en-US" sz="1800" baseline="58000" dirty="0" smtClean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sz="2400" baseline="300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G5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baseline="30000" dirty="0" smtClean="0">
                <a:solidFill>
                  <a:srgbClr val="262626"/>
                </a:solidFill>
                <a:latin typeface="Arial"/>
                <a:cs typeface="Arial"/>
              </a:rPr>
              <a:t>With New Features</a:t>
            </a:r>
            <a:endParaRPr lang="en-US" sz="1800" baseline="58000" dirty="0" smtClean="0">
              <a:solidFill>
                <a:srgbClr val="262626"/>
              </a:solidFill>
              <a:latin typeface="Arial"/>
              <a:cs typeface="Arial"/>
            </a:endParaRPr>
          </a:p>
          <a:p>
            <a:pPr marL="114300" indent="0">
              <a:lnSpc>
                <a:spcPct val="2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598" y="1352550"/>
            <a:ext cx="4800601" cy="2836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E10209"/>
              </a:buClr>
              <a:buSzPct val="100000"/>
              <a:buFont typeface="Arial"/>
              <a:buChar char="•"/>
              <a:tabLst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Tx/>
              <a:buSzPct val="100000"/>
              <a:buFont typeface="Arial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10287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11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9431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 smtClean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 smtClean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r>
              <a:rPr lang="en-US" sz="1600" b="1" dirty="0" smtClean="0">
                <a:solidFill>
                  <a:srgbClr val="262626"/>
                </a:solidFill>
              </a:rPr>
              <a:t>Highlighted New Features Include: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E10209"/>
                </a:solidFill>
              </a:rPr>
              <a:t>STELLAR</a:t>
            </a:r>
            <a:r>
              <a:rPr lang="en-US" sz="1200" b="1" baseline="30000" dirty="0">
                <a:solidFill>
                  <a:srgbClr val="262626"/>
                </a:solidFill>
              </a:rPr>
              <a:t>™ </a:t>
            </a:r>
            <a:r>
              <a:rPr lang="en-US" sz="1400" b="1" dirty="0"/>
              <a:t> </a:t>
            </a:r>
            <a:r>
              <a:rPr lang="en-US" sz="1400" b="1" dirty="0" smtClean="0"/>
              <a:t>Models For Strong Low Light Performance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Remote Focus and Remote Zoom P-Iris Lenses Available (Shown)</a:t>
            </a:r>
            <a:endParaRPr lang="en-US" sz="14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err="1" smtClean="0"/>
              <a:t>CorridorView</a:t>
            </a:r>
            <a:r>
              <a:rPr lang="en-US" sz="1400" b="1" baseline="30000" dirty="0" smtClean="0">
                <a:solidFill>
                  <a:srgbClr val="262626"/>
                </a:solidFill>
              </a:rPr>
              <a:t>™</a:t>
            </a:r>
            <a:r>
              <a:rPr lang="en-US" sz="1400" b="1" dirty="0" smtClean="0"/>
              <a:t>, SD Card, Scaling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52400" y="-37748"/>
            <a:ext cx="7543800" cy="51435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New </a:t>
            </a:r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9588"/>
            <a:ext cx="438513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3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599" y="650112"/>
            <a:ext cx="4724401" cy="778638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E10209"/>
                </a:solidFill>
                <a:latin typeface="Arial"/>
                <a:cs typeface="Arial"/>
              </a:rPr>
              <a:t>Micro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Dome</a:t>
            </a:r>
            <a:r>
              <a:rPr lang="en-US" sz="1800" baseline="58000" dirty="0" smtClean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sz="2400" baseline="300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G2 </a:t>
            </a:r>
          </a:p>
          <a:p>
            <a:pPr marL="114300" indent="0">
              <a:lnSpc>
                <a:spcPct val="2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598" y="1352550"/>
            <a:ext cx="4800601" cy="2836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E10209"/>
              </a:buClr>
              <a:buSzPct val="100000"/>
              <a:buFont typeface="Arial"/>
              <a:buChar char="•"/>
              <a:tabLst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Tx/>
              <a:buSzPct val="100000"/>
              <a:buFont typeface="Arial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10287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11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9431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 smtClean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 smtClean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r>
              <a:rPr lang="en-US" sz="1600" b="1" dirty="0" smtClean="0">
                <a:solidFill>
                  <a:srgbClr val="262626"/>
                </a:solidFill>
              </a:rPr>
              <a:t>Highlighted New Features Include: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Remote Focus – Still Able To Change Lenses!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1.2MP </a:t>
            </a:r>
            <a:r>
              <a:rPr lang="en-US" sz="1400" b="1" dirty="0" smtClean="0"/>
              <a:t>Model With </a:t>
            </a:r>
            <a:r>
              <a:rPr lang="en-US" sz="1400" b="1" dirty="0" err="1" smtClean="0"/>
              <a:t>NightView</a:t>
            </a:r>
            <a:r>
              <a:rPr lang="en-US" sz="1400" b="1" baseline="30000" dirty="0" smtClean="0">
                <a:solidFill>
                  <a:srgbClr val="262626"/>
                </a:solidFill>
              </a:rPr>
              <a:t>™</a:t>
            </a:r>
            <a:r>
              <a:rPr lang="en-US" sz="1400" b="1" dirty="0" smtClean="0"/>
              <a:t> Technology  </a:t>
            </a:r>
            <a:r>
              <a:rPr lang="en-US" sz="1400" b="1" dirty="0"/>
              <a:t>For </a:t>
            </a:r>
            <a:r>
              <a:rPr lang="en-US" sz="1400" b="1" dirty="0" smtClean="0"/>
              <a:t>Strong Low Light Performance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3 Axis Gimbal</a:t>
            </a:r>
            <a:endParaRPr lang="en-US" sz="14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err="1" smtClean="0"/>
              <a:t>CorridorView</a:t>
            </a:r>
            <a:r>
              <a:rPr lang="en-US" sz="1400" b="1" baseline="30000" dirty="0" smtClean="0">
                <a:solidFill>
                  <a:srgbClr val="262626"/>
                </a:solidFill>
              </a:rPr>
              <a:t>™</a:t>
            </a:r>
            <a:endParaRPr lang="en-US" sz="1400" b="1" dirty="0" smtClean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52400" y="-37748"/>
            <a:ext cx="7543800" cy="51435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New </a:t>
            </a:r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114550"/>
            <a:ext cx="39888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4350"/>
            <a:ext cx="3553282" cy="268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152400" y="-37748"/>
            <a:ext cx="7543800" cy="51435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New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599" y="650112"/>
            <a:ext cx="4724401" cy="778638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E10209"/>
                </a:solidFill>
                <a:latin typeface="Arial"/>
                <a:cs typeface="Arial"/>
              </a:rPr>
              <a:t>Surround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Video</a:t>
            </a:r>
            <a:r>
              <a:rPr lang="en-US" sz="1800" baseline="58000" dirty="0" smtClean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sz="2400" baseline="300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G5</a:t>
            </a:r>
            <a:r>
              <a:rPr lang="en-US" sz="2400" baseline="300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endParaRPr lang="en-US" sz="1800" baseline="58000" dirty="0" smtClean="0">
              <a:solidFill>
                <a:srgbClr val="262626"/>
              </a:solidFill>
              <a:latin typeface="Arial"/>
              <a:cs typeface="Arial"/>
            </a:endParaRPr>
          </a:p>
          <a:p>
            <a:pPr marL="114300" indent="0">
              <a:lnSpc>
                <a:spcPct val="2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8599" y="1428750"/>
            <a:ext cx="4800601" cy="2836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E10209"/>
              </a:buClr>
              <a:buSzPct val="100000"/>
              <a:buFont typeface="Arial"/>
              <a:buChar char="•"/>
              <a:tabLst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Tx/>
              <a:buSzPct val="100000"/>
              <a:buFont typeface="Arial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10287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11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9431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 smtClean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r>
              <a:rPr lang="en-US" sz="1600" b="1" dirty="0" smtClean="0">
                <a:solidFill>
                  <a:srgbClr val="262626"/>
                </a:solidFill>
              </a:rPr>
              <a:t>Highlighted New Features Include: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Remote Focus And P-Iris Lenses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Double the Frame Rate Compared To Existing 12MP And 20MP Models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New 5MP </a:t>
            </a:r>
            <a:r>
              <a:rPr lang="en-US" sz="1400" b="1" dirty="0" smtClean="0">
                <a:solidFill>
                  <a:srgbClr val="E10209"/>
                </a:solidFill>
              </a:rPr>
              <a:t>STELLAR</a:t>
            </a:r>
            <a:r>
              <a:rPr lang="en-US" sz="1200" b="1" baseline="30000" dirty="0" smtClean="0">
                <a:solidFill>
                  <a:srgbClr val="262626"/>
                </a:solidFill>
              </a:rPr>
              <a:t>™ </a:t>
            </a:r>
            <a:r>
              <a:rPr lang="en-US" sz="1400" b="1" dirty="0"/>
              <a:t> Model</a:t>
            </a:r>
            <a:r>
              <a:rPr lang="en-US" sz="1400" b="1" dirty="0">
                <a:solidFill>
                  <a:srgbClr val="E10209"/>
                </a:solidFill>
              </a:rPr>
              <a:t> </a:t>
            </a:r>
            <a:endParaRPr lang="en-US" sz="1400" b="1" dirty="0" smtClean="0">
              <a:solidFill>
                <a:srgbClr val="E10209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All Black Gimbal</a:t>
            </a:r>
          </a:p>
        </p:txBody>
      </p:sp>
      <p:pic>
        <p:nvPicPr>
          <p:cNvPr id="1026" name="Picture 2" descr="C:\Users\bdonaldson\Documents\#1 Arecont Vision\Marketing\Product Images\SurroundVideo2_Fro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18479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65" y="1581150"/>
            <a:ext cx="39933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152400" y="-37748"/>
            <a:ext cx="7543800" cy="51435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New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599" y="650112"/>
            <a:ext cx="4724401" cy="778638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E10209"/>
                </a:solidFill>
                <a:latin typeface="Arial"/>
                <a:cs typeface="Arial"/>
              </a:rPr>
              <a:t>Surround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Video</a:t>
            </a:r>
            <a:r>
              <a:rPr lang="en-US" sz="1800" baseline="58000" dirty="0" smtClean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sz="2400" baseline="300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G5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baseline="30000" dirty="0" smtClean="0">
                <a:solidFill>
                  <a:srgbClr val="262626"/>
                </a:solidFill>
                <a:latin typeface="Arial"/>
                <a:cs typeface="Arial"/>
              </a:rPr>
              <a:t>Compact</a:t>
            </a:r>
            <a:endParaRPr lang="en-US" sz="1800" baseline="58000" dirty="0" smtClean="0">
              <a:solidFill>
                <a:srgbClr val="262626"/>
              </a:solidFill>
              <a:latin typeface="Arial"/>
              <a:cs typeface="Arial"/>
            </a:endParaRPr>
          </a:p>
          <a:p>
            <a:pPr marL="114300" indent="0">
              <a:lnSpc>
                <a:spcPct val="2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8599" y="1428750"/>
            <a:ext cx="4800601" cy="2836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E10209"/>
              </a:buClr>
              <a:buSzPct val="100000"/>
              <a:buFont typeface="Arial"/>
              <a:buChar char="•"/>
              <a:tabLst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Tx/>
              <a:buSzPct val="100000"/>
              <a:buFont typeface="Arial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10287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11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9431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 smtClean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 smtClean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r>
              <a:rPr lang="en-US" sz="1600" b="1" dirty="0" smtClean="0">
                <a:solidFill>
                  <a:srgbClr val="262626"/>
                </a:solidFill>
              </a:rPr>
              <a:t>Highlighted New Features Include: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Now in 20MP Resolution and 12MP WDR and Non-WDR Models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Double the Frame Rate Compared To Existing Models</a:t>
            </a:r>
          </a:p>
        </p:txBody>
      </p:sp>
      <p:pic>
        <p:nvPicPr>
          <p:cNvPr id="2050" name="Picture 2" descr="C:\Users\bdonaldson\Documents\#1 Arecont Vision\Marketing\Product Images\SurroundVideo_WDR_1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6750"/>
            <a:ext cx="410992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bdonaldson\Documents\#1 Arecont Vision\Marketing\Product Images\SurroundVideo_WDR_3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43150"/>
            <a:ext cx="411114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599" y="650112"/>
            <a:ext cx="4724401" cy="778638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b="1" dirty="0" err="1" smtClean="0">
                <a:solidFill>
                  <a:srgbClr val="E10209"/>
                </a:solidFill>
                <a:latin typeface="Arial"/>
                <a:cs typeface="Arial"/>
              </a:rPr>
              <a:t>Mega</a:t>
            </a:r>
            <a:r>
              <a:rPr lang="en-US" sz="2400" dirty="0" err="1" smtClean="0">
                <a:solidFill>
                  <a:srgbClr val="262626"/>
                </a:solidFill>
                <a:latin typeface="Arial"/>
                <a:cs typeface="Arial"/>
              </a:rPr>
              <a:t>Ball</a:t>
            </a:r>
            <a:r>
              <a:rPr lang="en-US" sz="1800" baseline="58000" dirty="0" smtClean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sz="2400" baseline="300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2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baseline="30000" dirty="0" smtClean="0">
                <a:solidFill>
                  <a:srgbClr val="262626"/>
                </a:solidFill>
                <a:latin typeface="Arial"/>
                <a:cs typeface="Arial"/>
              </a:rPr>
              <a:t>With New Features</a:t>
            </a:r>
            <a:endParaRPr lang="en-US" sz="1800" baseline="58000" dirty="0" smtClean="0">
              <a:solidFill>
                <a:srgbClr val="262626"/>
              </a:solidFill>
              <a:latin typeface="Arial"/>
              <a:cs typeface="Arial"/>
            </a:endParaRPr>
          </a:p>
          <a:p>
            <a:pPr marL="114300" indent="0">
              <a:lnSpc>
                <a:spcPct val="2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598" y="1352550"/>
            <a:ext cx="4800601" cy="2836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E10209"/>
              </a:buClr>
              <a:buSzPct val="100000"/>
              <a:buFont typeface="Arial"/>
              <a:buChar char="•"/>
              <a:tabLst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Tx/>
              <a:buSzPct val="100000"/>
              <a:buFont typeface="Arial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10287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11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943100" indent="-1143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 smtClean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endParaRPr lang="en-US" sz="1600" b="1" dirty="0" smtClean="0">
              <a:solidFill>
                <a:srgbClr val="262626"/>
              </a:solidFill>
            </a:endParaRPr>
          </a:p>
          <a:p>
            <a:pPr marL="114300" indent="0">
              <a:lnSpc>
                <a:spcPct val="50000"/>
              </a:lnSpc>
              <a:buFont typeface="Arial"/>
              <a:buNone/>
            </a:pPr>
            <a:r>
              <a:rPr lang="en-US" sz="1600" b="1" dirty="0" smtClean="0">
                <a:solidFill>
                  <a:srgbClr val="262626"/>
                </a:solidFill>
              </a:rPr>
              <a:t>Highlighted New Features Include: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rgbClr val="26262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Adjustable IR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E10209"/>
                </a:solidFill>
              </a:rPr>
              <a:t>STELLAR</a:t>
            </a:r>
            <a:r>
              <a:rPr lang="en-US" sz="1200" b="1" baseline="30000" dirty="0">
                <a:solidFill>
                  <a:srgbClr val="262626"/>
                </a:solidFill>
              </a:rPr>
              <a:t>™ </a:t>
            </a:r>
            <a:r>
              <a:rPr lang="en-US" sz="1400" b="1" dirty="0"/>
              <a:t> </a:t>
            </a:r>
            <a:r>
              <a:rPr lang="en-US" sz="1400" b="1" dirty="0" smtClean="0"/>
              <a:t>Models For Strong Low Light Performance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New Housing Style For Easier Installation</a:t>
            </a:r>
            <a:endParaRPr lang="en-US" sz="14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err="1" smtClean="0"/>
              <a:t>CorridorView</a:t>
            </a:r>
            <a:r>
              <a:rPr lang="en-US" sz="1400" b="1" baseline="30000" dirty="0" smtClean="0">
                <a:solidFill>
                  <a:srgbClr val="262626"/>
                </a:solidFill>
              </a:rPr>
              <a:t>™</a:t>
            </a:r>
            <a:r>
              <a:rPr lang="en-US" sz="1400" b="1" dirty="0" smtClean="0"/>
              <a:t>, SD Card, Scaling</a:t>
            </a:r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2400" y="-37748"/>
            <a:ext cx="7543800" cy="51435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New </a:t>
            </a:r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66750"/>
            <a:ext cx="433136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bdonaldson\Documents\#1 Arecont Vision\Marketing\Product Images\MegaBall1_Dome_RightHero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19350"/>
            <a:ext cx="331770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0YearAV">
  <a:themeElements>
    <a:clrScheme name="AV Template 201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00006"/>
      </a:accent1>
      <a:accent2>
        <a:srgbClr val="B2B2B2"/>
      </a:accent2>
      <a:accent3>
        <a:srgbClr val="FFAF1C"/>
      </a:accent3>
      <a:accent4>
        <a:srgbClr val="6A3697"/>
      </a:accent4>
      <a:accent5>
        <a:srgbClr val="59D28B"/>
      </a:accent5>
      <a:accent6>
        <a:srgbClr val="4066BA"/>
      </a:accent6>
      <a:hlink>
        <a:srgbClr val="E10209"/>
      </a:hlink>
      <a:folHlink>
        <a:srgbClr val="C0000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41422</TotalTime>
  <Words>986</Words>
  <Application>Microsoft Office PowerPoint</Application>
  <PresentationFormat>On-screen Show (16:9)</PresentationFormat>
  <Paragraphs>217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Arial Black</vt:lpstr>
      <vt:lpstr>Times New Roman</vt:lpstr>
      <vt:lpstr>1_10YearAV</vt:lpstr>
      <vt:lpstr>PowerPoint Presentation</vt:lpstr>
      <vt:lpstr>Company Update – September 2015</vt:lpstr>
      <vt:lpstr>Technical Assistance Center (TAC) Progress</vt:lpstr>
      <vt:lpstr>Recent Customer Meetings</vt:lpstr>
      <vt:lpstr>New Products</vt:lpstr>
      <vt:lpstr>New Products</vt:lpstr>
      <vt:lpstr>New Products</vt:lpstr>
      <vt:lpstr>New Products</vt:lpstr>
      <vt:lpstr>New Products</vt:lpstr>
      <vt:lpstr>New Products  </vt:lpstr>
      <vt:lpstr>Technology Demonstration</vt:lpstr>
      <vt:lpstr>Technology Demonstration</vt:lpstr>
      <vt:lpstr>PowerPoint Presentation</vt:lpstr>
      <vt:lpstr>Fall Marketing Update</vt:lpstr>
      <vt:lpstr>Fall Marketing Update</vt:lpstr>
      <vt:lpstr>Fall Marketing Update</vt:lpstr>
      <vt:lpstr>2015 Arecont Vision® Video Awards</vt:lpstr>
      <vt:lpstr>ASIS 2015 – Booth #817</vt:lpstr>
      <vt:lpstr>Follow us on Social Media for the Latest Info!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Schimpf</dc:creator>
  <cp:lastModifiedBy>Jeff Whitney</cp:lastModifiedBy>
  <cp:revision>949</cp:revision>
  <cp:lastPrinted>2015-09-15T22:04:29Z</cp:lastPrinted>
  <dcterms:created xsi:type="dcterms:W3CDTF">2012-04-18T17:59:00Z</dcterms:created>
  <dcterms:modified xsi:type="dcterms:W3CDTF">2015-09-18T17:26:36Z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{DLP_Owner}">
    <vt:lpwstr>cssadmin</vt:lpwstr>
  </property>
  <property fmtid="{D5CDD505-2E9C-101B-9397-08002B2CF9AE}" pid="3" name="{DLP_CreatedBy}">
    <vt:lpwstr>stimourian</vt:lpwstr>
  </property>
  <property fmtid="{D5CDD505-2E9C-101B-9397-08002B2CF9AE}" pid="4" name="{DLP_CreatedOn}">
    <vt:lpwstr>8/13/2013 7:00:46 PM</vt:lpwstr>
  </property>
  <property fmtid="{D5CDD505-2E9C-101B-9397-08002B2CF9AE}" pid="5" name="{DLP_Description}">
    <vt:lpwstr/>
  </property>
  <property fmtid="{D5CDD505-2E9C-101B-9397-08002B2CF9AE}" pid="6" name="{DLP_VersionNotes}">
    <vt:lpwstr/>
  </property>
  <property fmtid="{D5CDD505-2E9C-101B-9397-08002B2CF9AE}" pid="7" name="{DLP_VersionID}">
    <vt:lpwstr>1</vt:lpwstr>
  </property>
  <property fmtid="{D5CDD505-2E9C-101B-9397-08002B2CF9AE}" pid="8" name="{DLP_MinorID}">
    <vt:lpwstr>0</vt:lpwstr>
  </property>
  <property fmtid="{D5CDD505-2E9C-101B-9397-08002B2CF9AE}" pid="9" name="{DLP_Path}">
    <vt:lpwstr>DocLocator\Documents\SALES AND MARKETING\GENERAL\- POWERPOINTS\Gold Standard\</vt:lpwstr>
  </property>
  <property fmtid="{D5CDD505-2E9C-101B-9397-08002B2CF9AE}" pid="10" name="{DLP_ParentFolder}">
    <vt:lpwstr>2BC8BD10-E127-4482-9086-B6CEC446A042</vt:lpwstr>
  </property>
  <property fmtid="{D5CDD505-2E9C-101B-9397-08002B2CF9AE}" pid="11" name="{DLP_ObjectID}">
    <vt:lpwstr>E1D1E91E4C404AAB93D789C4C4A94265</vt:lpwstr>
  </property>
  <property fmtid="{D5CDD505-2E9C-101B-9397-08002B2CF9AE}" pid="12" name="{DLP_FileName}">
    <vt:lpwstr>Arecont Vision Gold Standard Presentation 5-22-2013.pptx</vt:lpwstr>
  </property>
  <property fmtid="{D5CDD505-2E9C-101B-9397-08002B2CF9AE}" pid="13" name="{DLP_Extension}">
    <vt:lpwstr>.pptx</vt:lpwstr>
  </property>
  <property fmtid="{D5CDD505-2E9C-101B-9397-08002B2CF9AE}" pid="14" name="{DLP_Profile}">
    <vt:lpwstr>Document</vt:lpwstr>
  </property>
</Properties>
</file>