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8" r:id="rId1"/>
  </p:sldMasterIdLst>
  <p:notesMasterIdLst>
    <p:notesMasterId r:id="rId70"/>
  </p:notesMasterIdLst>
  <p:handoutMasterIdLst>
    <p:handoutMasterId r:id="rId71"/>
  </p:handoutMasterIdLst>
  <p:sldIdLst>
    <p:sldId id="303" r:id="rId2"/>
    <p:sldId id="489" r:id="rId3"/>
    <p:sldId id="487" r:id="rId4"/>
    <p:sldId id="558" r:id="rId5"/>
    <p:sldId id="559" r:id="rId6"/>
    <p:sldId id="560" r:id="rId7"/>
    <p:sldId id="561" r:id="rId8"/>
    <p:sldId id="562" r:id="rId9"/>
    <p:sldId id="563" r:id="rId10"/>
    <p:sldId id="564" r:id="rId11"/>
    <p:sldId id="306" r:id="rId12"/>
    <p:sldId id="523" r:id="rId13"/>
    <p:sldId id="524" r:id="rId14"/>
    <p:sldId id="525" r:id="rId15"/>
    <p:sldId id="526" r:id="rId16"/>
    <p:sldId id="527" r:id="rId17"/>
    <p:sldId id="528" r:id="rId18"/>
    <p:sldId id="529" r:id="rId19"/>
    <p:sldId id="530" r:id="rId20"/>
    <p:sldId id="531" r:id="rId21"/>
    <p:sldId id="532" r:id="rId22"/>
    <p:sldId id="533" r:id="rId23"/>
    <p:sldId id="534" r:id="rId24"/>
    <p:sldId id="535" r:id="rId25"/>
    <p:sldId id="536" r:id="rId26"/>
    <p:sldId id="537" r:id="rId27"/>
    <p:sldId id="538" r:id="rId28"/>
    <p:sldId id="539" r:id="rId29"/>
    <p:sldId id="540" r:id="rId30"/>
    <p:sldId id="541" r:id="rId31"/>
    <p:sldId id="542" r:id="rId32"/>
    <p:sldId id="543" r:id="rId33"/>
    <p:sldId id="544" r:id="rId34"/>
    <p:sldId id="545" r:id="rId35"/>
    <p:sldId id="546" r:id="rId36"/>
    <p:sldId id="547" r:id="rId37"/>
    <p:sldId id="548" r:id="rId38"/>
    <p:sldId id="549" r:id="rId39"/>
    <p:sldId id="550" r:id="rId40"/>
    <p:sldId id="551" r:id="rId41"/>
    <p:sldId id="552" r:id="rId42"/>
    <p:sldId id="553" r:id="rId43"/>
    <p:sldId id="554" r:id="rId44"/>
    <p:sldId id="490" r:id="rId45"/>
    <p:sldId id="491" r:id="rId46"/>
    <p:sldId id="492" r:id="rId47"/>
    <p:sldId id="493" r:id="rId48"/>
    <p:sldId id="494" r:id="rId49"/>
    <p:sldId id="495" r:id="rId50"/>
    <p:sldId id="496" r:id="rId51"/>
    <p:sldId id="497" r:id="rId52"/>
    <p:sldId id="498" r:id="rId53"/>
    <p:sldId id="499" r:id="rId54"/>
    <p:sldId id="500" r:id="rId55"/>
    <p:sldId id="501" r:id="rId56"/>
    <p:sldId id="502" r:id="rId57"/>
    <p:sldId id="503" r:id="rId58"/>
    <p:sldId id="504" r:id="rId59"/>
    <p:sldId id="505" r:id="rId60"/>
    <p:sldId id="506" r:id="rId61"/>
    <p:sldId id="507" r:id="rId62"/>
    <p:sldId id="508" r:id="rId63"/>
    <p:sldId id="509" r:id="rId64"/>
    <p:sldId id="448" r:id="rId65"/>
    <p:sldId id="476" r:id="rId66"/>
    <p:sldId id="555" r:id="rId67"/>
    <p:sldId id="556" r:id="rId68"/>
    <p:sldId id="369" r:id="rId69"/>
  </p:sldIdLst>
  <p:sldSz cx="9144000" cy="5143500" type="screen16x9"/>
  <p:notesSz cx="7010400" cy="9296400"/>
  <p:embeddedFontLst>
    <p:embeddedFont>
      <p:font typeface="Arial Black" pitchFamily="34" charset="0"/>
      <p:bold r:id="rId72"/>
    </p:embeddedFont>
    <p:embeddedFont>
      <p:font typeface="微軟正黑體" pitchFamily="34" charset="-120"/>
      <p:regular r:id="rId73"/>
      <p:bold r:id="rId74"/>
    </p:embeddedFont>
    <p:embeddedFont>
      <p:font typeface="黑体" pitchFamily="49" charset="-122"/>
      <p:regular r:id="rId75"/>
    </p:embeddedFont>
    <p:embeddedFont>
      <p:font typeface="Century Gothic" pitchFamily="34" charset="0"/>
      <p:regular r:id="rId76"/>
      <p:bold r:id="rId77"/>
      <p:italic r:id="rId78"/>
      <p:boldItalic r:id="rId79"/>
    </p:embeddedFont>
    <p:embeddedFont>
      <p:font typeface="Calibri" pitchFamily="34" charset="0"/>
      <p:regular r:id="rId80"/>
      <p:bold r:id="rId81"/>
      <p:italic r:id="rId82"/>
      <p:boldItalic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CD0920"/>
    <a:srgbClr val="FF0003"/>
    <a:srgbClr val="4B940C"/>
    <a:srgbClr val="41800B"/>
    <a:srgbClr val="508002"/>
    <a:srgbClr val="458016"/>
    <a:srgbClr val="E7E7E7"/>
    <a:srgbClr val="4CCF22"/>
    <a:srgbClr val="CD2E01"/>
    <a:srgbClr val="CD3A0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245" autoAdjust="0"/>
    <p:restoredTop sz="93506" autoAdjust="0"/>
  </p:normalViewPr>
  <p:slideViewPr>
    <p:cSldViewPr>
      <p:cViewPr varScale="1">
        <p:scale>
          <a:sx n="163" d="100"/>
          <a:sy n="163" d="100"/>
        </p:scale>
        <p:origin x="-516" y="-90"/>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5.fntdata"/><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3.fntdata"/><Relationship Id="rId79" Type="http://schemas.openxmlformats.org/officeDocument/2006/relationships/font" Target="fonts/font8.fntdata"/><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1.fntdata"/><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4.fntdata"/><Relationship Id="rId83"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fld id="{9D639ACE-D678-C04C-A21B-0EF86B613A05}" type="datetimeFigureOut">
              <a:rPr lang="en-US" smtClean="0"/>
              <a:pPr/>
              <a:t>9/19/2013</a:t>
            </a:fld>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FB0ED4C8-56B8-3842-894E-DFB5AF03F056}" type="slidenum">
              <a:rPr lang="en-US" smtClean="0"/>
              <a:pPr/>
              <a:t>‹#›</a:t>
            </a:fld>
            <a:endParaRPr lang="en-US" dirty="0"/>
          </a:p>
        </p:txBody>
      </p:sp>
    </p:spTree>
    <p:extLst>
      <p:ext uri="{BB962C8B-B14F-4D97-AF65-F5344CB8AC3E}">
        <p14:creationId xmlns="" xmlns:p14="http://schemas.microsoft.com/office/powerpoint/2010/main" val="686156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50" tIns="46576" rIns="93150" bIns="46576"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50" tIns="46576" rIns="93150" bIns="46576" rtlCol="0"/>
          <a:lstStyle>
            <a:lvl1pPr algn="r">
              <a:defRPr sz="1200"/>
            </a:lvl1pPr>
          </a:lstStyle>
          <a:p>
            <a:fld id="{9AF43213-19A3-4395-B481-7CF3FCDD509B}" type="datetimeFigureOut">
              <a:rPr lang="en-US" smtClean="0"/>
              <a:pPr/>
              <a:t>9/19/2013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50" tIns="46576" rIns="93150" bIns="46576"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50" tIns="46576" rIns="93150" bIns="4657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50" tIns="46576" rIns="93150" bIns="4657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50" tIns="46576" rIns="93150" bIns="46576" rtlCol="0" anchor="b"/>
          <a:lstStyle>
            <a:lvl1pPr algn="r">
              <a:defRPr sz="1200"/>
            </a:lvl1pPr>
          </a:lstStyle>
          <a:p>
            <a:fld id="{00A27E5A-3173-4B53-A70F-4599200E8AEF}" type="slidenum">
              <a:rPr lang="en-US" smtClean="0"/>
              <a:pPr/>
              <a:t>‹#›</a:t>
            </a:fld>
            <a:endParaRPr lang="en-US" dirty="0"/>
          </a:p>
        </p:txBody>
      </p:sp>
    </p:spTree>
    <p:extLst>
      <p:ext uri="{BB962C8B-B14F-4D97-AF65-F5344CB8AC3E}">
        <p14:creationId xmlns="" xmlns:p14="http://schemas.microsoft.com/office/powerpoint/2010/main" val="3238961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C05A3-1880-44CA-948E-CDD724E87664}" type="slidenum">
              <a:rPr lang="en-US" smtClean="0"/>
              <a:pPr/>
              <a:t>18</a:t>
            </a:fld>
            <a:endParaRPr lang="en-US" dirty="0"/>
          </a:p>
        </p:txBody>
      </p:sp>
    </p:spTree>
    <p:extLst>
      <p:ext uri="{BB962C8B-B14F-4D97-AF65-F5344CB8AC3E}">
        <p14:creationId xmlns:p14="http://schemas.microsoft.com/office/powerpoint/2010/main" xmlns="" val="30745490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20</a:t>
            </a:fld>
            <a:endParaRPr lang="en-US" dirty="0"/>
          </a:p>
        </p:txBody>
      </p:sp>
    </p:spTree>
    <p:extLst>
      <p:ext uri="{BB962C8B-B14F-4D97-AF65-F5344CB8AC3E}">
        <p14:creationId xmlns:p14="http://schemas.microsoft.com/office/powerpoint/2010/main" xmlns="" val="3465221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21</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22</a:t>
            </a:fld>
            <a:endParaRPr lang="en-US" dirty="0"/>
          </a:p>
        </p:txBody>
      </p:sp>
    </p:spTree>
    <p:extLst>
      <p:ext uri="{BB962C8B-B14F-4D97-AF65-F5344CB8AC3E}">
        <p14:creationId xmlns:p14="http://schemas.microsoft.com/office/powerpoint/2010/main" xmlns="" val="3465221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24</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25</a:t>
            </a:fld>
            <a:endParaRPr lang="en-US" dirty="0"/>
          </a:p>
        </p:txBody>
      </p:sp>
    </p:spTree>
    <p:extLst>
      <p:ext uri="{BB962C8B-B14F-4D97-AF65-F5344CB8AC3E}">
        <p14:creationId xmlns:p14="http://schemas.microsoft.com/office/powerpoint/2010/main" xmlns="" val="34652215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26</a:t>
            </a:fld>
            <a:endParaRPr lang="en-US" dirty="0"/>
          </a:p>
        </p:txBody>
      </p:sp>
    </p:spTree>
    <p:extLst>
      <p:ext uri="{BB962C8B-B14F-4D97-AF65-F5344CB8AC3E}">
        <p14:creationId xmlns:p14="http://schemas.microsoft.com/office/powerpoint/2010/main" xmlns="" val="346522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27</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28</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29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30</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31</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32</a:t>
            </a:fld>
            <a:endParaRPr lang="en-US" dirty="0"/>
          </a:p>
        </p:txBody>
      </p:sp>
    </p:spTree>
    <p:extLst>
      <p:ext uri="{BB962C8B-B14F-4D97-AF65-F5344CB8AC3E}">
        <p14:creationId xmlns:p14="http://schemas.microsoft.com/office/powerpoint/2010/main" xmlns="" val="2088629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33</a:t>
            </a:fld>
            <a:endParaRPr lang="en-US" dirty="0"/>
          </a:p>
        </p:txBody>
      </p:sp>
    </p:spTree>
    <p:extLst>
      <p:ext uri="{BB962C8B-B14F-4D97-AF65-F5344CB8AC3E}">
        <p14:creationId xmlns="" xmlns:p14="http://schemas.microsoft.com/office/powerpoint/2010/main" val="24186439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37</a:t>
            </a:fld>
            <a:endParaRPr lang="en-US" dirty="0"/>
          </a:p>
        </p:txBody>
      </p:sp>
    </p:spTree>
    <p:extLst>
      <p:ext uri="{BB962C8B-B14F-4D97-AF65-F5344CB8AC3E}">
        <p14:creationId xmlns="" xmlns:p14="http://schemas.microsoft.com/office/powerpoint/2010/main" val="26370437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43</a:t>
            </a:fld>
            <a:endParaRPr lang="en-US" dirty="0"/>
          </a:p>
        </p:txBody>
      </p:sp>
    </p:spTree>
    <p:extLst>
      <p:ext uri="{BB962C8B-B14F-4D97-AF65-F5344CB8AC3E}">
        <p14:creationId xmlns="" xmlns:p14="http://schemas.microsoft.com/office/powerpoint/2010/main" val="5465685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solidFill>
                  <a:prstClr val="black"/>
                </a:solidFill>
              </a:rPr>
              <a:pPr/>
              <a:t>44</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363BE9-7CEB-4F51-9188-37605420E50F}" type="slidenum">
              <a:rPr lang="en-US" smtClean="0">
                <a:solidFill>
                  <a:prstClr val="black"/>
                </a:solidFill>
              </a:rPr>
              <a:pPr/>
              <a:t>57</a:t>
            </a:fld>
            <a:endParaRPr lang="en-US" dirty="0">
              <a:solidFill>
                <a:prstClr val="black"/>
              </a:solidFill>
            </a:endParaRPr>
          </a:p>
        </p:txBody>
      </p:sp>
    </p:spTree>
    <p:extLst>
      <p:ext uri="{BB962C8B-B14F-4D97-AF65-F5344CB8AC3E}">
        <p14:creationId xmlns="" xmlns:p14="http://schemas.microsoft.com/office/powerpoint/2010/main" val="811509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11</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58</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59</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60</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61</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62</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Company Profile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63</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65</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12</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27E5A-3173-4B53-A70F-4599200E8AEF}" type="slidenum">
              <a:rPr lang="en-US" smtClean="0"/>
              <a:pPr/>
              <a:t>14</a:t>
            </a:fld>
            <a:endParaRPr lang="en-US" dirty="0"/>
          </a:p>
        </p:txBody>
      </p:sp>
    </p:spTree>
    <p:extLst>
      <p:ext uri="{BB962C8B-B14F-4D97-AF65-F5344CB8AC3E}">
        <p14:creationId xmlns:p14="http://schemas.microsoft.com/office/powerpoint/2010/main" xmlns="" val="34652215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15</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92C05A3-1880-44CA-948E-CDD724E87664}" type="slidenum">
              <a:rPr lang="en-US" smtClean="0"/>
              <a:pPr/>
              <a:t>16</a:t>
            </a:fld>
            <a:endParaRPr lang="en-US" dirty="0"/>
          </a:p>
        </p:txBody>
      </p:sp>
    </p:spTree>
    <p:extLst>
      <p:ext uri="{BB962C8B-B14F-4D97-AF65-F5344CB8AC3E}">
        <p14:creationId xmlns:p14="http://schemas.microsoft.com/office/powerpoint/2010/main" xmlns="" val="4185106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78D2CEA4-A7B6-49AF-B923-6CBBA3D895C5}" type="slidenum">
              <a:rPr lang="en-US" smtClean="0"/>
              <a:pPr/>
              <a:t>17</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lvl1pPr algn="ctr">
              <a:defRPr sz="2400">
                <a:solidFill>
                  <a:srgbClr val="CD0920"/>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952500"/>
          </a:xfrm>
        </p:spPr>
        <p:txBody>
          <a:bodyPr>
            <a:normAutofit/>
          </a:bodyPr>
          <a:lstStyle>
            <a:lvl1pPr marL="0" indent="0" algn="ctr">
              <a:buNone/>
              <a:defRPr sz="12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extLst>
      <p:ext uri="{BB962C8B-B14F-4D97-AF65-F5344CB8AC3E}">
        <p14:creationId xmlns="" xmlns:p14="http://schemas.microsoft.com/office/powerpoint/2010/main" val="322062504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smtClean="0"/>
              <a:t>Click to edit Master title style</a:t>
            </a:r>
            <a:endParaRPr lang="en-US" dirty="0"/>
          </a:p>
        </p:txBody>
      </p:sp>
      <p:sp>
        <p:nvSpPr>
          <p:cNvPr id="3" name="Content Placeholder 2"/>
          <p:cNvSpPr>
            <a:spLocks noGrp="1"/>
          </p:cNvSpPr>
          <p:nvPr>
            <p:ph idx="1"/>
          </p:nvPr>
        </p:nvSpPr>
        <p:spPr>
          <a:xfrm>
            <a:off x="228600" y="742950"/>
            <a:ext cx="8686800" cy="41910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 xmlns:p14="http://schemas.microsoft.com/office/powerpoint/2010/main" val="354246435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742950"/>
            <a:ext cx="4267200" cy="4191000"/>
          </a:xfrm>
        </p:spPr>
        <p:txBody>
          <a:bodyPr/>
          <a:lstStyle>
            <a:lvl1pPr>
              <a:defRPr sz="1300"/>
            </a:lvl1pPr>
            <a:lvl2pPr>
              <a:defRPr sz="1200"/>
            </a:lvl2pPr>
            <a:lvl3pPr>
              <a:defRPr sz="1150"/>
            </a:lvl3pPr>
            <a:lvl4pPr>
              <a:defRPr sz="105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742950"/>
            <a:ext cx="4267200" cy="4191000"/>
          </a:xfrm>
        </p:spPr>
        <p:txBody>
          <a:bodyPr/>
          <a:lstStyle>
            <a:lvl1pPr>
              <a:defRPr sz="1300"/>
            </a:lvl1pPr>
            <a:lvl2pPr>
              <a:defRPr sz="1200"/>
            </a:lvl2pPr>
            <a:lvl3pPr>
              <a:defRPr sz="1150"/>
            </a:lvl3pPr>
            <a:lvl4pPr>
              <a:defRPr sz="1050"/>
            </a:lvl4pPr>
            <a:lvl5pPr>
              <a:defRPr sz="105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 xmlns:p14="http://schemas.microsoft.com/office/powerpoint/2010/main" val="28784187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 xmlns:p14="http://schemas.microsoft.com/office/powerpoint/2010/main" val="305812979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2" name="Picture 11" descr="Background.jpg"/>
          <p:cNvPicPr>
            <a:picLocks noChangeAspect="1"/>
          </p:cNvPicPr>
          <p:nvPr userDrawn="1"/>
        </p:nvPicPr>
        <p:blipFill>
          <a:blip r:embed="rId6" cstate="print">
            <a:extLst>
              <a:ext uri="{28A0092B-C50C-407E-A947-70E740481C1C}">
                <a14:useLocalDpi xmlns="" xmlns:a14="http://schemas.microsoft.com/office/drawing/2010/main" val="0"/>
              </a:ext>
            </a:extLst>
          </a:blip>
          <a:stretch>
            <a:fillRect/>
          </a:stretch>
        </p:blipFill>
        <p:spPr>
          <a:xfrm>
            <a:off x="0" y="0"/>
            <a:ext cx="9144000" cy="5143500"/>
          </a:xfrm>
          <a:prstGeom prst="rect">
            <a:avLst/>
          </a:prstGeom>
        </p:spPr>
      </p:pic>
      <p:sp>
        <p:nvSpPr>
          <p:cNvPr id="2" name="Title Placeholder 1"/>
          <p:cNvSpPr>
            <a:spLocks noGrp="1"/>
          </p:cNvSpPr>
          <p:nvPr>
            <p:ph type="title"/>
          </p:nvPr>
        </p:nvSpPr>
        <p:spPr>
          <a:xfrm>
            <a:off x="152400" y="12700"/>
            <a:ext cx="6400800" cy="425450"/>
          </a:xfrm>
          <a:prstGeom prst="rect">
            <a:avLst/>
          </a:prstGeom>
        </p:spPr>
        <p:txBody>
          <a:bodyPr vert="horz" lIns="91440" tIns="0" rIns="91440" bIns="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228600" y="742950"/>
            <a:ext cx="8686800" cy="4191000"/>
          </a:xfrm>
          <a:prstGeom prst="rect">
            <a:avLst/>
          </a:prstGeom>
        </p:spPr>
        <p:txBody>
          <a:bodyPr vert="horz" lIns="91440" tIns="45720" rIns="91440" bIns="45720" rtlCol="0">
            <a:normAutofit/>
          </a:bodyPr>
          <a:lstStyle/>
          <a:p>
            <a:pPr lvl="0"/>
            <a:r>
              <a:rPr lang="en-US" dirty="0" smtClean="0"/>
              <a:t>First level</a:t>
            </a:r>
          </a:p>
          <a:p>
            <a:pPr lvl="1"/>
            <a:r>
              <a:rPr lang="en-US" dirty="0" smtClean="0"/>
              <a:t>Third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7" cstate="print"/>
          <a:stretch>
            <a:fillRect/>
          </a:stretch>
        </p:blipFill>
        <p:spPr>
          <a:xfrm>
            <a:off x="0" y="88900"/>
            <a:ext cx="9144000" cy="499390"/>
          </a:xfrm>
          <a:prstGeom prst="rect">
            <a:avLst/>
          </a:prstGeom>
        </p:spPr>
      </p:pic>
    </p:spTree>
    <p:extLst>
      <p:ext uri="{BB962C8B-B14F-4D97-AF65-F5344CB8AC3E}">
        <p14:creationId xmlns="" xmlns:p14="http://schemas.microsoft.com/office/powerpoint/2010/main" val="239510398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Lst>
  <p:timing>
    <p:tnLst>
      <p:par>
        <p:cTn id="1" dur="indefinite" restart="never" nodeType="tmRoot"/>
      </p:par>
    </p:tnLst>
  </p:timing>
  <p:txStyles>
    <p:title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p:titleStyle>
    <p:body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jpe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32.emf"/><Relationship Id="rId4" Type="http://schemas.openxmlformats.org/officeDocument/2006/relationships/image" Target="../media/image31.jpeg"/></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7241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Customer Webinar</a:t>
            </a:r>
          </a:p>
          <a:p>
            <a:pPr algn="l"/>
            <a:r>
              <a:rPr lang="en-US" sz="1200" dirty="0" smtClean="0">
                <a:solidFill>
                  <a:schemeClr val="tx1">
                    <a:lumMod val="75000"/>
                    <a:lumOff val="25000"/>
                  </a:schemeClr>
                </a:solidFill>
                <a:latin typeface="Arial Black"/>
                <a:cs typeface="Arial Black"/>
              </a:rPr>
              <a:t>18 September 2013</a:t>
            </a:r>
          </a:p>
        </p:txBody>
      </p:sp>
      <p:sp>
        <p:nvSpPr>
          <p:cNvPr id="4" name="Title 1"/>
          <p:cNvSpPr txBox="1">
            <a:spLocks/>
          </p:cNvSpPr>
          <p:nvPr/>
        </p:nvSpPr>
        <p:spPr>
          <a:xfrm>
            <a:off x="457200" y="1047750"/>
            <a:ext cx="9144000" cy="1676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chemeClr val="tx1">
                    <a:lumMod val="85000"/>
                    <a:lumOff val="15000"/>
                  </a:schemeClr>
                </a:solidFill>
                <a:effectLst/>
                <a:latin typeface="Arial"/>
                <a:cs typeface="Arial"/>
              </a:rPr>
              <a:t>Increase Your Business with Arecont Vision</a:t>
            </a:r>
          </a:p>
          <a:p>
            <a:r>
              <a:rPr lang="en-US" sz="2500" spc="-60" dirty="0" smtClean="0">
                <a:solidFill>
                  <a:schemeClr val="tx1">
                    <a:lumMod val="85000"/>
                    <a:lumOff val="15000"/>
                  </a:schemeClr>
                </a:solidFill>
                <a:effectLst/>
                <a:latin typeface="Arial"/>
                <a:cs typeface="Arial"/>
              </a:rPr>
              <a:t>Megapixel IP Technology:</a:t>
            </a:r>
          </a:p>
          <a:p>
            <a:endParaRPr lang="en-US" sz="2500" spc="-60" dirty="0" smtClean="0">
              <a:solidFill>
                <a:srgbClr val="C00000"/>
              </a:solidFill>
              <a:effectLst/>
              <a:latin typeface="Arial"/>
              <a:cs typeface="Arial"/>
            </a:endParaRPr>
          </a:p>
          <a:p>
            <a:r>
              <a:rPr lang="en-US" sz="2500" spc="-60" dirty="0" smtClean="0">
                <a:solidFill>
                  <a:srgbClr val="C00000"/>
                </a:solidFill>
                <a:effectLst/>
                <a:latin typeface="Arial"/>
                <a:cs typeface="Arial"/>
              </a:rPr>
              <a:t>Hospitals and Healthcare Facilities</a:t>
            </a:r>
            <a:endParaRPr lang="en-US" sz="2500" spc="-60" dirty="0">
              <a:solidFill>
                <a:srgbClr val="C00000"/>
              </a:solidFill>
              <a:effectLst/>
              <a:latin typeface="Arial"/>
              <a:cs typeface="Arial"/>
            </a:endParaRP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 xmlns:p14="http://schemas.microsoft.com/office/powerpoint/2010/main" val="23517935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ASIS 2013, Chicago USA, September 24-26</a:t>
            </a:r>
            <a:endParaRPr lang="en-US" dirty="0"/>
          </a:p>
        </p:txBody>
      </p:sp>
      <p:pic>
        <p:nvPicPr>
          <p:cNvPr id="1026" name="Picture 2"/>
          <p:cNvPicPr>
            <a:picLocks noChangeAspect="1" noChangeArrowheads="1"/>
          </p:cNvPicPr>
          <p:nvPr/>
        </p:nvPicPr>
        <p:blipFill>
          <a:blip r:embed="rId2" cstate="print"/>
          <a:stretch>
            <a:fillRect/>
          </a:stretch>
        </p:blipFill>
        <p:spPr bwMode="auto">
          <a:xfrm>
            <a:off x="1371600" y="743090"/>
            <a:ext cx="6171781" cy="4114520"/>
          </a:xfrm>
          <a:prstGeom prst="rect">
            <a:avLst/>
          </a:prstGeom>
          <a:noFill/>
          <a:ln w="9525">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42571039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Brad Donaldson</a:t>
            </a:r>
          </a:p>
          <a:p>
            <a:pPr algn="l"/>
            <a:r>
              <a:rPr lang="en-US" sz="1200" dirty="0" smtClean="0">
                <a:solidFill>
                  <a:schemeClr val="tx1">
                    <a:lumMod val="75000"/>
                    <a:lumOff val="25000"/>
                  </a:schemeClr>
                </a:solidFill>
                <a:latin typeface="Arial Black"/>
                <a:cs typeface="Arial Black"/>
              </a:rPr>
              <a:t>Product Manager</a:t>
            </a:r>
          </a:p>
        </p:txBody>
      </p:sp>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rgbClr val="C00000"/>
                </a:solidFill>
                <a:effectLst/>
                <a:latin typeface="Arial"/>
                <a:cs typeface="Arial"/>
              </a:rPr>
              <a:t>New Product Update</a:t>
            </a:r>
            <a:endParaRPr lang="en-US" sz="2500" spc="-60" dirty="0">
              <a:solidFill>
                <a:srgbClr val="C00000"/>
              </a:solidFill>
              <a:effectLst/>
              <a:latin typeface="Arial"/>
              <a:cs typeface="Arial"/>
            </a:endParaRP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 xmlns:p14="http://schemas.microsoft.com/office/powerpoint/2010/main" val="23517935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21145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pPr algn="ctr"/>
            <a:r>
              <a:rPr lang="en-US" sz="3200" spc="-60" dirty="0">
                <a:solidFill>
                  <a:srgbClr val="CD0920"/>
                </a:solidFill>
                <a:latin typeface="Arial"/>
                <a:cs typeface="Arial"/>
              </a:rPr>
              <a:t>New Products </a:t>
            </a:r>
            <a:r>
              <a:rPr lang="en-US" sz="3200" spc="-60" dirty="0">
                <a:latin typeface="Arial"/>
                <a:cs typeface="Arial"/>
              </a:rPr>
              <a:t>at ASIS 2013</a:t>
            </a:r>
          </a:p>
        </p:txBody>
      </p:sp>
    </p:spTree>
    <p:extLst>
      <p:ext uri="{BB962C8B-B14F-4D97-AF65-F5344CB8AC3E}">
        <p14:creationId xmlns:p14="http://schemas.microsoft.com/office/powerpoint/2010/main" xmlns="" val="250253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pc="-60" dirty="0">
                <a:solidFill>
                  <a:srgbClr val="CD0920"/>
                </a:solidFill>
                <a:latin typeface="Arial"/>
                <a:cs typeface="Arial"/>
              </a:rPr>
              <a:t>Micro</a:t>
            </a:r>
            <a:r>
              <a:rPr lang="en-US" spc="-60" dirty="0">
                <a:latin typeface="Arial"/>
                <a:cs typeface="Arial"/>
              </a:rPr>
              <a:t>Dome</a:t>
            </a:r>
            <a:r>
              <a:rPr lang="en-US" sz="2400" spc="-60" baseline="72000" dirty="0">
                <a:latin typeface="Arial"/>
                <a:cs typeface="Arial"/>
              </a:rPr>
              <a:t>™</a:t>
            </a:r>
          </a:p>
          <a:p>
            <a:r>
              <a:rPr lang="en-US" spc="-60" dirty="0">
                <a:latin typeface="Arial"/>
                <a:cs typeface="Arial"/>
              </a:rPr>
              <a:t>Surface Mount</a:t>
            </a:r>
          </a:p>
        </p:txBody>
      </p:sp>
      <p:pic>
        <p:nvPicPr>
          <p:cNvPr id="7170" name="Picture 2" descr="C:\Users\bdonaldson\Documents\Arecont Vision\Marketing\PNGs\MicroDome_Surface_Front.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657600" y="1047750"/>
            <a:ext cx="4491442"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1041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22438"/>
            <a:ext cx="5181600" cy="3059112"/>
          </a:xfrm>
        </p:spPr>
        <p:txBody>
          <a:bodyPr>
            <a:normAutofit fontScale="25000" lnSpcReduction="20000"/>
          </a:bodyPr>
          <a:lstStyle/>
          <a:p>
            <a:pPr marL="114300" indent="0">
              <a:buClr>
                <a:srgbClr val="CD0920"/>
              </a:buClr>
              <a:buNone/>
            </a:pPr>
            <a:r>
              <a:rPr lang="en-US" sz="8000" b="1" u="sng" dirty="0">
                <a:ea typeface="+mj-ea"/>
                <a:cs typeface="+mj-cs"/>
              </a:rPr>
              <a:t>Highlights</a:t>
            </a:r>
          </a:p>
          <a:p>
            <a:pPr marL="114300" indent="0">
              <a:buClr>
                <a:srgbClr val="CD0920"/>
              </a:buClr>
              <a:buNone/>
            </a:pPr>
            <a:endParaRPr lang="en-US" sz="5600" dirty="0">
              <a:ea typeface="+mj-ea"/>
              <a:cs typeface="+mj-cs"/>
            </a:endParaRPr>
          </a:p>
          <a:p>
            <a:r>
              <a:rPr lang="en-US" sz="5600" dirty="0">
                <a:ea typeface="+mj-ea"/>
                <a:cs typeface="+mj-cs"/>
              </a:rPr>
              <a:t>1.3MP, 1080p, 3MP and 5MP resolutions</a:t>
            </a:r>
          </a:p>
          <a:p>
            <a:r>
              <a:rPr lang="en-US" sz="5600" dirty="0">
                <a:ea typeface="+mj-ea"/>
                <a:cs typeface="+mj-cs"/>
              </a:rPr>
              <a:t>Wide Dynamic Range of up to 100dB at full resolution at 1080p and 3MP</a:t>
            </a:r>
          </a:p>
          <a:p>
            <a:r>
              <a:rPr lang="en-US" sz="5600" dirty="0">
                <a:ea typeface="+mj-ea"/>
                <a:cs typeface="+mj-cs"/>
              </a:rPr>
              <a:t>All-in-one PoE solution with an integrated 4mm lens and audio (microphone standard w/ -F models)</a:t>
            </a:r>
          </a:p>
          <a:p>
            <a:r>
              <a:rPr lang="en-US" sz="5600" dirty="0">
                <a:ea typeface="+mj-ea"/>
                <a:cs typeface="+mj-cs"/>
              </a:rPr>
              <a:t>2.8mm, 6mm, 8mm, 12mm, &amp; 16mm lens options available</a:t>
            </a:r>
          </a:p>
          <a:p>
            <a:r>
              <a:rPr lang="en-US" sz="5600" dirty="0">
                <a:ea typeface="+mj-ea"/>
                <a:cs typeface="+mj-cs"/>
              </a:rPr>
              <a:t>Ultra discrete, IK-10 low profile housing (IP66 –S models)</a:t>
            </a:r>
          </a:p>
          <a:p>
            <a:r>
              <a:rPr lang="en-US" sz="5600" dirty="0">
                <a:ea typeface="+mj-ea"/>
                <a:cs typeface="+mj-cs"/>
              </a:rPr>
              <a:t>True mechanical day/night IR cut filter</a:t>
            </a:r>
          </a:p>
          <a:p>
            <a:r>
              <a:rPr lang="en-US" sz="5600" dirty="0">
                <a:ea typeface="+mj-ea"/>
                <a:cs typeface="+mj-cs"/>
              </a:rPr>
              <a:t>Binned mode in 3MP and 5MP for improved low light performance</a:t>
            </a:r>
          </a:p>
          <a:p>
            <a:r>
              <a:rPr lang="en-US" sz="5600" dirty="0" smtClean="0">
                <a:ea typeface="+mj-ea"/>
                <a:cs typeface="+mj-cs"/>
              </a:rPr>
              <a:t>Casino </a:t>
            </a:r>
            <a:r>
              <a:rPr lang="en-US" sz="5600" dirty="0">
                <a:ea typeface="+mj-ea"/>
                <a:cs typeface="+mj-cs"/>
              </a:rPr>
              <a:t>Mode in 1080p models (maintains 30fps or higher)</a:t>
            </a:r>
          </a:p>
          <a:p>
            <a:pPr marL="114300" indent="0">
              <a:buClr>
                <a:srgbClr val="CD0920"/>
              </a:buClr>
              <a:buNone/>
            </a:pPr>
            <a:endParaRPr lang="en-US" dirty="0" smtClean="0"/>
          </a:p>
          <a:p>
            <a:endParaRPr lang="en-US" dirty="0" smtClean="0"/>
          </a:p>
        </p:txBody>
      </p:sp>
      <p:pic>
        <p:nvPicPr>
          <p:cNvPr id="1026" name="Picture 2"/>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l="74866" t="30343" r="7113" b="34971"/>
          <a:stretch/>
        </p:blipFill>
        <p:spPr bwMode="auto">
          <a:xfrm>
            <a:off x="5235644" y="1592580"/>
            <a:ext cx="3908356" cy="235077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0" y="25401"/>
            <a:ext cx="9144000" cy="1631949"/>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800" spc="-60" dirty="0" smtClean="0">
                <a:solidFill>
                  <a:srgbClr val="CD0920"/>
                </a:solidFill>
                <a:latin typeface="Arial"/>
                <a:cs typeface="Arial"/>
              </a:rPr>
              <a:t>Micro</a:t>
            </a:r>
            <a:r>
              <a:rPr lang="en-US" sz="2800" spc="-60" dirty="0" smtClean="0">
                <a:latin typeface="Arial"/>
                <a:cs typeface="Arial"/>
              </a:rPr>
              <a:t>Dome</a:t>
            </a:r>
            <a:r>
              <a:rPr lang="en-US" sz="2400" spc="-60" baseline="38000" dirty="0" smtClean="0">
                <a:latin typeface="Arial"/>
                <a:ea typeface="+mn-ea"/>
                <a:cs typeface="Arial"/>
              </a:rPr>
              <a:t>™</a:t>
            </a:r>
            <a:endParaRPr lang="en-US" sz="2800" spc="-60" dirty="0" smtClean="0">
              <a:latin typeface="Arial"/>
              <a:cs typeface="Arial"/>
            </a:endParaRPr>
          </a:p>
          <a:p>
            <a:r>
              <a:rPr lang="en-US" sz="2000" dirty="0" smtClean="0">
                <a:effectLst/>
              </a:rPr>
              <a:t/>
            </a:r>
            <a:br>
              <a:rPr lang="en-US" sz="2000" dirty="0" smtClean="0">
                <a:effectLst/>
              </a:rPr>
            </a:br>
            <a:r>
              <a:rPr lang="en-US" sz="2000" dirty="0" smtClean="0">
                <a:effectLst/>
              </a:rPr>
              <a:t>1.3–5MP </a:t>
            </a:r>
            <a:r>
              <a:rPr lang="en-US" sz="2000" dirty="0">
                <a:effectLst/>
              </a:rPr>
              <a:t>H.264 All-in-One Ultra Low Profile Day/Night Indoor or Indoor/Outdoor IP Cameras </a:t>
            </a:r>
            <a:r>
              <a:rPr lang="en-US" sz="2000" dirty="0" smtClean="0">
                <a:effectLst/>
              </a:rPr>
              <a:t>with </a:t>
            </a:r>
            <a:r>
              <a:rPr lang="en-US" sz="2000" dirty="0">
                <a:effectLst/>
              </a:rPr>
              <a:t>Audio </a:t>
            </a:r>
          </a:p>
          <a:p>
            <a:r>
              <a:rPr lang="en-US" sz="2000" dirty="0">
                <a:effectLst/>
              </a:rPr>
              <a:t>(WDR option in 1080p and 3MP)</a:t>
            </a:r>
          </a:p>
        </p:txBody>
      </p:sp>
    </p:spTree>
    <p:extLst>
      <p:ext uri="{BB962C8B-B14F-4D97-AF65-F5344CB8AC3E}">
        <p14:creationId xmlns:p14="http://schemas.microsoft.com/office/powerpoint/2010/main" xmlns="" val="31062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pc="-60" dirty="0">
                <a:solidFill>
                  <a:srgbClr val="CD0920"/>
                </a:solidFill>
                <a:latin typeface="Arial"/>
                <a:cs typeface="Arial"/>
              </a:rPr>
              <a:t>Mega</a:t>
            </a:r>
            <a:r>
              <a:rPr lang="en-US" spc="-60" dirty="0">
                <a:latin typeface="Arial"/>
                <a:cs typeface="Arial"/>
              </a:rPr>
              <a:t>View</a:t>
            </a:r>
            <a:r>
              <a:rPr lang="en-US" sz="2400" spc="-60" baseline="72000" dirty="0">
                <a:latin typeface="Arial"/>
                <a:cs typeface="Arial"/>
              </a:rPr>
              <a:t>®</a:t>
            </a:r>
            <a:r>
              <a:rPr lang="en-US" spc="-60" dirty="0">
                <a:latin typeface="Arial"/>
                <a:cs typeface="Arial"/>
              </a:rPr>
              <a:t> 2</a:t>
            </a:r>
          </a:p>
        </p:txBody>
      </p:sp>
      <p:pic>
        <p:nvPicPr>
          <p:cNvPr id="6148" name="Picture 4" descr="C:\Users\bdonaldson\Documents\Arecont Vision\Marketing\PNGs\MegaView2_LeftHero_90Deg.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2027" t="4653" r="14183" b="11388"/>
          <a:stretch/>
        </p:blipFill>
        <p:spPr bwMode="auto">
          <a:xfrm>
            <a:off x="3863340" y="1268730"/>
            <a:ext cx="3131820" cy="23031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10028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直線單箭頭接點 29"/>
          <p:cNvCxnSpPr/>
          <p:nvPr/>
        </p:nvCxnSpPr>
        <p:spPr>
          <a:xfrm>
            <a:off x="5562600" y="3200400"/>
            <a:ext cx="3200400" cy="0"/>
          </a:xfrm>
          <a:prstGeom prst="straightConnector1">
            <a:avLst/>
          </a:prstGeom>
          <a:ln w="9525">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 name="直線接點 23"/>
          <p:cNvCxnSpPr/>
          <p:nvPr/>
        </p:nvCxnSpPr>
        <p:spPr>
          <a:xfrm>
            <a:off x="8763000" y="2057400"/>
            <a:ext cx="0" cy="109696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4098" name="Picture 2"/>
          <p:cNvPicPr>
            <a:picLocks noChangeAspect="1" noChangeArrowheads="1"/>
          </p:cNvPicPr>
          <p:nvPr/>
        </p:nvPicPr>
        <p:blipFill rotWithShape="1">
          <a:blip r:embed="rId3" cstate="print">
            <a:lum bright="10000" contrast="30000"/>
          </a:blip>
          <a:srcRect t="3842"/>
          <a:stretch/>
        </p:blipFill>
        <p:spPr bwMode="auto">
          <a:xfrm>
            <a:off x="5334000" y="1250950"/>
            <a:ext cx="3631230" cy="3178175"/>
          </a:xfrm>
          <a:prstGeom prst="rect">
            <a:avLst/>
          </a:prstGeom>
          <a:noFill/>
          <a:ln w="9525">
            <a:noFill/>
            <a:miter lim="800000"/>
            <a:headEnd/>
            <a:tailEnd/>
          </a:ln>
        </p:spPr>
      </p:pic>
      <p:cxnSp>
        <p:nvCxnSpPr>
          <p:cNvPr id="6" name="直線接點 22"/>
          <p:cNvCxnSpPr/>
          <p:nvPr/>
        </p:nvCxnSpPr>
        <p:spPr>
          <a:xfrm>
            <a:off x="5486741" y="1528749"/>
            <a:ext cx="0" cy="131445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直線接點 23"/>
          <p:cNvCxnSpPr/>
          <p:nvPr/>
        </p:nvCxnSpPr>
        <p:spPr>
          <a:xfrm>
            <a:off x="7500941" y="1774817"/>
            <a:ext cx="0" cy="109696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單箭頭接點 29"/>
          <p:cNvCxnSpPr/>
          <p:nvPr/>
        </p:nvCxnSpPr>
        <p:spPr>
          <a:xfrm>
            <a:off x="5534025" y="2647950"/>
            <a:ext cx="1920240" cy="0"/>
          </a:xfrm>
          <a:prstGeom prst="straightConnector1">
            <a:avLst/>
          </a:prstGeom>
          <a:ln w="9525">
            <a:solidFill>
              <a:schemeClr val="tx1">
                <a:lumMod val="65000"/>
                <a:lumOff val="3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文字方塊 43"/>
          <p:cNvSpPr txBox="1">
            <a:spLocks noChangeArrowheads="1"/>
          </p:cNvSpPr>
          <p:nvPr/>
        </p:nvSpPr>
        <p:spPr bwMode="auto">
          <a:xfrm>
            <a:off x="5819775" y="2609845"/>
            <a:ext cx="1905000" cy="261610"/>
          </a:xfrm>
          <a:prstGeom prst="rect">
            <a:avLst/>
          </a:prstGeom>
          <a:noFill/>
          <a:ln w="9525">
            <a:noFill/>
            <a:miter lim="800000"/>
            <a:headEnd/>
            <a:tailEnd/>
          </a:ln>
        </p:spPr>
        <p:txBody>
          <a:bodyPr wrap="square">
            <a:spAutoFit/>
          </a:bodyPr>
          <a:lstStyle/>
          <a:p>
            <a:r>
              <a:rPr lang="en-US" altLang="zh-TW" sz="1100" dirty="0" smtClean="0"/>
              <a:t>174mm (6.8”)</a:t>
            </a:r>
            <a:endParaRPr lang="zh-TW" altLang="en-US" sz="1100" dirty="0"/>
          </a:p>
        </p:txBody>
      </p:sp>
      <p:cxnSp>
        <p:nvCxnSpPr>
          <p:cNvPr id="10" name="直線單箭頭接點 29"/>
          <p:cNvCxnSpPr/>
          <p:nvPr/>
        </p:nvCxnSpPr>
        <p:spPr>
          <a:xfrm>
            <a:off x="5943600" y="4248150"/>
            <a:ext cx="1463040" cy="0"/>
          </a:xfrm>
          <a:prstGeom prst="straightConnector1">
            <a:avLst/>
          </a:prstGeom>
          <a:ln w="9525">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2" name="直線接點 22"/>
          <p:cNvCxnSpPr/>
          <p:nvPr/>
        </p:nvCxnSpPr>
        <p:spPr>
          <a:xfrm>
            <a:off x="5911850" y="3028950"/>
            <a:ext cx="0" cy="131445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接點 22"/>
          <p:cNvCxnSpPr/>
          <p:nvPr/>
        </p:nvCxnSpPr>
        <p:spPr>
          <a:xfrm>
            <a:off x="7537450" y="2959100"/>
            <a:ext cx="0" cy="131445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接點 22"/>
          <p:cNvCxnSpPr/>
          <p:nvPr/>
        </p:nvCxnSpPr>
        <p:spPr>
          <a:xfrm>
            <a:off x="8883650" y="2876550"/>
            <a:ext cx="0" cy="155448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文字方塊 43"/>
          <p:cNvSpPr txBox="1">
            <a:spLocks noChangeArrowheads="1"/>
          </p:cNvSpPr>
          <p:nvPr/>
        </p:nvSpPr>
        <p:spPr bwMode="auto">
          <a:xfrm>
            <a:off x="6096000" y="4248150"/>
            <a:ext cx="1905000" cy="246221"/>
          </a:xfrm>
          <a:prstGeom prst="rect">
            <a:avLst/>
          </a:prstGeom>
          <a:noFill/>
          <a:ln w="9525">
            <a:noFill/>
            <a:miter lim="800000"/>
            <a:headEnd/>
            <a:tailEnd/>
          </a:ln>
        </p:spPr>
        <p:txBody>
          <a:bodyPr wrap="square">
            <a:spAutoFit/>
          </a:bodyPr>
          <a:lstStyle/>
          <a:p>
            <a:r>
              <a:rPr lang="en-US" altLang="zh-TW" sz="1000" dirty="0" smtClean="0"/>
              <a:t>130mm (5.1”)</a:t>
            </a:r>
            <a:endParaRPr lang="zh-TW" altLang="en-US" sz="1000" dirty="0"/>
          </a:p>
        </p:txBody>
      </p:sp>
      <p:cxnSp>
        <p:nvCxnSpPr>
          <p:cNvPr id="23" name="直線接點 22"/>
          <p:cNvCxnSpPr/>
          <p:nvPr/>
        </p:nvCxnSpPr>
        <p:spPr>
          <a:xfrm>
            <a:off x="8864600" y="1250950"/>
            <a:ext cx="0" cy="155448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 name="Title 1"/>
          <p:cNvSpPr txBox="1">
            <a:spLocks/>
          </p:cNvSpPr>
          <p:nvPr/>
        </p:nvSpPr>
        <p:spPr>
          <a:xfrm>
            <a:off x="0" y="14289"/>
            <a:ext cx="9144000" cy="1631949"/>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800" spc="-60" dirty="0" smtClean="0">
                <a:solidFill>
                  <a:srgbClr val="CD0920"/>
                </a:solidFill>
                <a:latin typeface="Arial"/>
                <a:cs typeface="Arial"/>
              </a:rPr>
              <a:t>Mega</a:t>
            </a:r>
            <a:r>
              <a:rPr lang="en-US" sz="2800" spc="-60" dirty="0" smtClean="0">
                <a:latin typeface="Arial"/>
                <a:cs typeface="Arial"/>
              </a:rPr>
              <a:t>View</a:t>
            </a:r>
            <a:r>
              <a:rPr lang="en-US" sz="2400" spc="-60" baseline="38000" dirty="0" smtClean="0">
                <a:latin typeface="Arial"/>
                <a:ea typeface="+mn-ea"/>
                <a:cs typeface="Arial"/>
              </a:rPr>
              <a:t>™</a:t>
            </a:r>
            <a:r>
              <a:rPr lang="en-US" sz="2800" spc="-60" dirty="0" smtClean="0">
                <a:latin typeface="Arial"/>
                <a:cs typeface="Arial"/>
              </a:rPr>
              <a:t> 2</a:t>
            </a:r>
          </a:p>
          <a:p>
            <a:r>
              <a:rPr lang="en-US" sz="2000" dirty="0" smtClean="0">
                <a:effectLst/>
              </a:rPr>
              <a:t/>
            </a:r>
            <a:br>
              <a:rPr lang="en-US" sz="2000" dirty="0" smtClean="0">
                <a:effectLst/>
              </a:rPr>
            </a:br>
            <a:r>
              <a:rPr lang="en-US" sz="2000" dirty="0" smtClean="0">
                <a:effectLst/>
              </a:rPr>
              <a:t>1.3–10MP </a:t>
            </a:r>
            <a:r>
              <a:rPr lang="en-US" sz="2000" dirty="0">
                <a:effectLst/>
              </a:rPr>
              <a:t>All-in-One H.264 Manual or Motorized</a:t>
            </a:r>
            <a:r>
              <a:rPr lang="en-US" sz="2000" b="1" dirty="0">
                <a:effectLst/>
              </a:rPr>
              <a:t> </a:t>
            </a:r>
            <a:r>
              <a:rPr lang="en-US" sz="2000" dirty="0">
                <a:effectLst/>
              </a:rPr>
              <a:t>Lens Day/Night IR Indoor/Outdoor Bullet-Style</a:t>
            </a:r>
            <a:r>
              <a:rPr lang="en-US" sz="2000" b="1" dirty="0">
                <a:effectLst/>
              </a:rPr>
              <a:t> </a:t>
            </a:r>
            <a:r>
              <a:rPr lang="en-US" sz="2000" dirty="0">
                <a:effectLst/>
              </a:rPr>
              <a:t>IP Cameras </a:t>
            </a:r>
          </a:p>
          <a:p>
            <a:r>
              <a:rPr lang="en-US" sz="2000" dirty="0">
                <a:effectLst/>
              </a:rPr>
              <a:t>(WDR option in 1080p and 3MP</a:t>
            </a:r>
            <a:r>
              <a:rPr lang="en-US" sz="2000" dirty="0" smtClean="0">
                <a:effectLst/>
              </a:rPr>
              <a:t>)</a:t>
            </a:r>
            <a:endParaRPr lang="en-US" sz="2000" dirty="0">
              <a:effectLst/>
            </a:endParaRPr>
          </a:p>
        </p:txBody>
      </p:sp>
      <p:sp>
        <p:nvSpPr>
          <p:cNvPr id="4" name="Rectangle 3"/>
          <p:cNvSpPr/>
          <p:nvPr/>
        </p:nvSpPr>
        <p:spPr>
          <a:xfrm>
            <a:off x="4134542" y="3319736"/>
            <a:ext cx="1504258" cy="369332"/>
          </a:xfrm>
          <a:prstGeom prst="rect">
            <a:avLst/>
          </a:prstGeom>
          <a:noFill/>
        </p:spPr>
        <p:txBody>
          <a:bodyPr wrap="none">
            <a:spAutoFit/>
          </a:bodyPr>
          <a:lstStyle/>
          <a:p>
            <a:r>
              <a:rPr lang="en-US" spc="-60" dirty="0" smtClean="0">
                <a:solidFill>
                  <a:srgbClr val="CD0920"/>
                </a:solidFill>
                <a:latin typeface="Arial"/>
                <a:cs typeface="Arial"/>
              </a:rPr>
              <a:t>Mega</a:t>
            </a:r>
            <a:r>
              <a:rPr lang="en-US" spc="-60" dirty="0" smtClean="0">
                <a:latin typeface="Arial"/>
                <a:cs typeface="Arial"/>
              </a:rPr>
              <a:t>View</a:t>
            </a:r>
            <a:r>
              <a:rPr lang="en-US" sz="1600" spc="-60" baseline="38000" dirty="0" smtClean="0">
                <a:latin typeface="Arial"/>
                <a:cs typeface="Arial"/>
              </a:rPr>
              <a:t>®</a:t>
            </a:r>
            <a:r>
              <a:rPr lang="en-US" spc="-60" dirty="0" smtClean="0">
                <a:latin typeface="Arial"/>
                <a:cs typeface="Arial"/>
              </a:rPr>
              <a:t> </a:t>
            </a:r>
            <a:r>
              <a:rPr lang="en-US" spc="-60" dirty="0">
                <a:latin typeface="Arial"/>
                <a:cs typeface="Arial"/>
              </a:rPr>
              <a:t>2</a:t>
            </a:r>
          </a:p>
        </p:txBody>
      </p:sp>
      <p:sp>
        <p:nvSpPr>
          <p:cNvPr id="29" name="Rectangle 28"/>
          <p:cNvSpPr/>
          <p:nvPr/>
        </p:nvSpPr>
        <p:spPr>
          <a:xfrm>
            <a:off x="4286942" y="1843524"/>
            <a:ext cx="1327286" cy="369332"/>
          </a:xfrm>
          <a:prstGeom prst="rect">
            <a:avLst/>
          </a:prstGeom>
          <a:noFill/>
        </p:spPr>
        <p:txBody>
          <a:bodyPr wrap="none">
            <a:spAutoFit/>
          </a:bodyPr>
          <a:lstStyle/>
          <a:p>
            <a:r>
              <a:rPr lang="en-US" spc="-60" dirty="0" smtClean="0">
                <a:solidFill>
                  <a:srgbClr val="CD0920"/>
                </a:solidFill>
                <a:latin typeface="Arial"/>
                <a:cs typeface="Arial"/>
              </a:rPr>
              <a:t>Mega</a:t>
            </a:r>
            <a:r>
              <a:rPr lang="en-US" spc="-60" dirty="0" smtClean="0">
                <a:latin typeface="Arial"/>
                <a:cs typeface="Arial"/>
              </a:rPr>
              <a:t>View</a:t>
            </a:r>
            <a:r>
              <a:rPr lang="en-US" sz="1600" spc="-60" baseline="38000" dirty="0" smtClean="0">
                <a:latin typeface="Arial"/>
                <a:cs typeface="Arial"/>
              </a:rPr>
              <a:t>®</a:t>
            </a:r>
            <a:endParaRPr lang="en-US" spc="-60" dirty="0">
              <a:latin typeface="Arial"/>
              <a:cs typeface="Arial"/>
            </a:endParaRPr>
          </a:p>
        </p:txBody>
      </p:sp>
      <p:sp>
        <p:nvSpPr>
          <p:cNvPr id="22" name="Rectangle 21"/>
          <p:cNvSpPr/>
          <p:nvPr/>
        </p:nvSpPr>
        <p:spPr>
          <a:xfrm>
            <a:off x="152400" y="1803964"/>
            <a:ext cx="4800600" cy="3434786"/>
          </a:xfrm>
          <a:prstGeom prst="rect">
            <a:avLst/>
          </a:prstGeom>
        </p:spPr>
        <p:txBody>
          <a:bodyPr wrap="square">
            <a:spAutoFit/>
          </a:bodyPr>
          <a:lstStyle/>
          <a:p>
            <a:r>
              <a:rPr lang="en-US" sz="2000" b="1" u="sng" dirty="0">
                <a:solidFill>
                  <a:schemeClr val="tx1">
                    <a:lumMod val="75000"/>
                    <a:lumOff val="25000"/>
                  </a:schemeClr>
                </a:solidFill>
                <a:latin typeface="Arial" pitchFamily="34" charset="0"/>
                <a:ea typeface="+mj-ea"/>
                <a:cs typeface="+mj-cs"/>
              </a:rPr>
              <a:t>Highlights </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Remote focus/zoom P-iris Lens </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3-9mm, 9-22mm or manual lens option</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1.3MP up to 10MP with WDR option</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54mm (2.1”) Shorter than </a:t>
            </a:r>
            <a:r>
              <a:rPr lang="en-US" sz="1600" dirty="0" smtClean="0">
                <a:solidFill>
                  <a:schemeClr val="tx1">
                    <a:lumMod val="75000"/>
                    <a:lumOff val="25000"/>
                  </a:schemeClr>
                </a:solidFill>
                <a:latin typeface="Arial" pitchFamily="34" charset="0"/>
                <a:ea typeface="+mj-ea"/>
                <a:cs typeface="+mj-cs"/>
              </a:rPr>
              <a:t>MegaView</a:t>
            </a:r>
            <a:endParaRPr lang="en-US" sz="1600" dirty="0">
              <a:solidFill>
                <a:schemeClr val="tx1">
                  <a:lumMod val="75000"/>
                  <a:lumOff val="25000"/>
                </a:schemeClr>
              </a:solidFill>
              <a:latin typeface="Arial" pitchFamily="34" charset="0"/>
              <a:ea typeface="+mj-ea"/>
              <a:cs typeface="+mj-cs"/>
            </a:endParaRP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Audio option</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IR LEDs standard</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Junction Box included</a:t>
            </a:r>
          </a:p>
          <a:p>
            <a:pPr marL="285750" indent="-171450">
              <a:lnSpc>
                <a:spcPct val="120000"/>
              </a:lnSpc>
              <a:spcBef>
                <a:spcPct val="20000"/>
              </a:spcBef>
              <a:buClr>
                <a:srgbClr val="CD0920"/>
              </a:buClr>
              <a:buSzPct val="100000"/>
              <a:buFont typeface="Arial"/>
              <a:buChar char="•"/>
            </a:pPr>
            <a:r>
              <a:rPr lang="en-US" sz="1600" dirty="0">
                <a:solidFill>
                  <a:schemeClr val="tx1">
                    <a:lumMod val="75000"/>
                    <a:lumOff val="25000"/>
                  </a:schemeClr>
                </a:solidFill>
                <a:latin typeface="Arial" pitchFamily="34" charset="0"/>
                <a:ea typeface="+mj-ea"/>
                <a:cs typeface="+mj-cs"/>
              </a:rPr>
              <a:t>All of these new features and a lower cost!</a:t>
            </a:r>
          </a:p>
          <a:p>
            <a:pPr lvl="0"/>
            <a:r>
              <a:rPr lang="en-US" dirty="0" smtClean="0">
                <a:solidFill>
                  <a:schemeClr val="tx1">
                    <a:lumMod val="75000"/>
                    <a:lumOff val="25000"/>
                  </a:schemeClr>
                </a:solidFill>
              </a:rPr>
              <a:t> </a:t>
            </a:r>
          </a:p>
        </p:txBody>
      </p:sp>
    </p:spTree>
    <p:extLst>
      <p:ext uri="{BB962C8B-B14F-4D97-AF65-F5344CB8AC3E}">
        <p14:creationId xmlns:p14="http://schemas.microsoft.com/office/powerpoint/2010/main" xmlns="" val="191101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3200" spc="-60" dirty="0" smtClean="0">
                <a:solidFill>
                  <a:srgbClr val="CD0920"/>
                </a:solidFill>
                <a:latin typeface="Arial"/>
                <a:cs typeface="Arial"/>
              </a:rPr>
              <a:t>Mega</a:t>
            </a:r>
            <a:r>
              <a:rPr lang="en-US" sz="3200" spc="-60" dirty="0" smtClean="0">
                <a:latin typeface="Arial"/>
                <a:cs typeface="Arial"/>
              </a:rPr>
              <a:t>Ball</a:t>
            </a:r>
            <a:r>
              <a:rPr lang="en-US" sz="2400" spc="-60" baseline="72000" dirty="0" smtClean="0">
                <a:latin typeface="Arial"/>
                <a:cs typeface="Arial"/>
              </a:rPr>
              <a:t>®</a:t>
            </a:r>
            <a:r>
              <a:rPr lang="en-US" sz="3200" spc="-60" dirty="0" smtClean="0">
                <a:latin typeface="Arial"/>
                <a:cs typeface="Arial"/>
              </a:rPr>
              <a:t> </a:t>
            </a:r>
            <a:r>
              <a:rPr lang="en-US" sz="3200" spc="-60" dirty="0">
                <a:latin typeface="Arial"/>
                <a:cs typeface="Arial"/>
              </a:rPr>
              <a:t>2</a:t>
            </a:r>
          </a:p>
        </p:txBody>
      </p:sp>
      <p:pic>
        <p:nvPicPr>
          <p:cNvPr id="8194" name="Picture 2" descr="C:\Users\bdonaldson\Documents\Arecont Vision\Marketing\PNGs\MegaBall2_Famil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352800" y="978583"/>
            <a:ext cx="4981973" cy="234813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09674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649412"/>
            <a:ext cx="5638800" cy="3102388"/>
          </a:xfrm>
          <a:prstGeom prst="rect">
            <a:avLst/>
          </a:prstGeom>
        </p:spPr>
        <p:txBody>
          <a:bodyPr wrap="square">
            <a:spAutoFit/>
          </a:bodyPr>
          <a:lstStyle/>
          <a:p>
            <a:pPr marL="114300">
              <a:lnSpc>
                <a:spcPct val="120000"/>
              </a:lnSpc>
              <a:spcBef>
                <a:spcPct val="20000"/>
              </a:spcBef>
              <a:buClr>
                <a:srgbClr val="CD0920"/>
              </a:buClr>
              <a:buSzPct val="100000"/>
            </a:pPr>
            <a:r>
              <a:rPr lang="en-US" sz="1300" dirty="0">
                <a:solidFill>
                  <a:schemeClr val="tx1">
                    <a:lumMod val="75000"/>
                    <a:lumOff val="25000"/>
                  </a:schemeClr>
                </a:solidFill>
                <a:latin typeface="Arial" pitchFamily="34" charset="0"/>
              </a:rPr>
              <a:t> </a:t>
            </a:r>
            <a:r>
              <a:rPr lang="en-US" sz="2000" b="1" u="sng" dirty="0">
                <a:solidFill>
                  <a:schemeClr val="tx1">
                    <a:lumMod val="75000"/>
                    <a:lumOff val="25000"/>
                  </a:schemeClr>
                </a:solidFill>
                <a:latin typeface="Arial" pitchFamily="34" charset="0"/>
                <a:ea typeface="+mj-ea"/>
                <a:cs typeface="+mj-cs"/>
              </a:rPr>
              <a:t>Highlights</a:t>
            </a:r>
          </a:p>
          <a:p>
            <a:pPr marL="285750" indent="-171450">
              <a:lnSpc>
                <a:spcPct val="120000"/>
              </a:lnSpc>
              <a:spcBef>
                <a:spcPct val="20000"/>
              </a:spcBef>
              <a:buClr>
                <a:srgbClr val="CD0920"/>
              </a:buClr>
              <a:buSzPct val="100000"/>
              <a:buFont typeface="Arial"/>
              <a:buChar char="•"/>
            </a:pPr>
            <a:r>
              <a:rPr lang="en-US" dirty="0">
                <a:solidFill>
                  <a:schemeClr val="tx1">
                    <a:lumMod val="75000"/>
                    <a:lumOff val="25000"/>
                  </a:schemeClr>
                </a:solidFill>
                <a:latin typeface="Arial" pitchFamily="34" charset="0"/>
                <a:ea typeface="+mj-ea"/>
                <a:cs typeface="+mj-cs"/>
              </a:rPr>
              <a:t>Remote zoom, remote focus P-iris Lens </a:t>
            </a:r>
          </a:p>
          <a:p>
            <a:pPr marL="285750" indent="-171450">
              <a:lnSpc>
                <a:spcPct val="120000"/>
              </a:lnSpc>
              <a:spcBef>
                <a:spcPct val="20000"/>
              </a:spcBef>
              <a:buClr>
                <a:srgbClr val="CD0920"/>
              </a:buClr>
              <a:buSzPct val="100000"/>
              <a:buFont typeface="Arial"/>
              <a:buChar char="•"/>
            </a:pPr>
            <a:r>
              <a:rPr lang="en-US" dirty="0">
                <a:solidFill>
                  <a:schemeClr val="tx1">
                    <a:lumMod val="75000"/>
                    <a:lumOff val="25000"/>
                  </a:schemeClr>
                </a:solidFill>
                <a:latin typeface="Arial" pitchFamily="34" charset="0"/>
                <a:ea typeface="+mj-ea"/>
                <a:cs typeface="+mj-cs"/>
              </a:rPr>
              <a:t>Low cost motorized lens solution for indoor applications</a:t>
            </a:r>
          </a:p>
          <a:p>
            <a:pPr marL="285750" indent="-171450">
              <a:lnSpc>
                <a:spcPct val="120000"/>
              </a:lnSpc>
              <a:spcBef>
                <a:spcPct val="20000"/>
              </a:spcBef>
              <a:buClr>
                <a:srgbClr val="CD0920"/>
              </a:buClr>
              <a:buSzPct val="100000"/>
              <a:buFont typeface="Arial"/>
              <a:buChar char="•"/>
            </a:pPr>
            <a:r>
              <a:rPr lang="en-US" dirty="0">
                <a:solidFill>
                  <a:schemeClr val="tx1">
                    <a:lumMod val="75000"/>
                    <a:lumOff val="25000"/>
                  </a:schemeClr>
                </a:solidFill>
                <a:latin typeface="Arial" pitchFamily="34" charset="0"/>
                <a:ea typeface="+mj-ea"/>
                <a:cs typeface="+mj-cs"/>
              </a:rPr>
              <a:t>ADL 3-10mm 1/2.7” and 3.4-10mm 1/2.5” lenses</a:t>
            </a:r>
          </a:p>
          <a:p>
            <a:pPr marL="285750" indent="-171450">
              <a:lnSpc>
                <a:spcPct val="120000"/>
              </a:lnSpc>
              <a:spcBef>
                <a:spcPct val="20000"/>
              </a:spcBef>
              <a:buClr>
                <a:srgbClr val="CD0920"/>
              </a:buClr>
              <a:buSzPct val="100000"/>
              <a:buFont typeface="Arial"/>
              <a:buChar char="•"/>
            </a:pPr>
            <a:r>
              <a:rPr lang="en-US" dirty="0">
                <a:solidFill>
                  <a:schemeClr val="tx1">
                    <a:lumMod val="75000"/>
                    <a:lumOff val="25000"/>
                  </a:schemeClr>
                </a:solidFill>
                <a:latin typeface="Arial" pitchFamily="34" charset="0"/>
                <a:ea typeface="+mj-ea"/>
                <a:cs typeface="+mj-cs"/>
              </a:rPr>
              <a:t>1.3MP up to 5MP with WDR option</a:t>
            </a:r>
          </a:p>
          <a:p>
            <a:pPr marL="285750" indent="-171450">
              <a:lnSpc>
                <a:spcPct val="120000"/>
              </a:lnSpc>
              <a:spcBef>
                <a:spcPct val="20000"/>
              </a:spcBef>
              <a:buClr>
                <a:srgbClr val="CD0920"/>
              </a:buClr>
              <a:buSzPct val="100000"/>
              <a:buFont typeface="Arial"/>
              <a:buChar char="•"/>
            </a:pPr>
            <a:r>
              <a:rPr lang="en-US" dirty="0">
                <a:solidFill>
                  <a:schemeClr val="tx1">
                    <a:lumMod val="75000"/>
                    <a:lumOff val="25000"/>
                  </a:schemeClr>
                </a:solidFill>
                <a:latin typeface="Arial" pitchFamily="34" charset="0"/>
                <a:ea typeface="+mj-ea"/>
                <a:cs typeface="+mj-cs"/>
              </a:rPr>
              <a:t>Day/Night</a:t>
            </a:r>
          </a:p>
          <a:p>
            <a:pPr lvl="0"/>
            <a:r>
              <a:rPr lang="en-US" sz="2400" dirty="0" smtClean="0">
                <a:solidFill>
                  <a:schemeClr val="tx1">
                    <a:lumMod val="75000"/>
                    <a:lumOff val="25000"/>
                  </a:schemeClr>
                </a:solidFill>
              </a:rPr>
              <a:t> </a:t>
            </a:r>
          </a:p>
        </p:txBody>
      </p:sp>
      <p:pic>
        <p:nvPicPr>
          <p:cNvPr id="7" name="Picture 11"/>
          <p:cNvPicPr>
            <a:picLocks noChangeAspect="1" noChangeArrowheads="1"/>
          </p:cNvPicPr>
          <p:nvPr/>
        </p:nvPicPr>
        <p:blipFill>
          <a:blip r:embed="rId3" cstate="print"/>
          <a:srcRect/>
          <a:stretch>
            <a:fillRect/>
          </a:stretch>
        </p:blipFill>
        <p:spPr bwMode="auto">
          <a:xfrm>
            <a:off x="6170613" y="1069975"/>
            <a:ext cx="2160587" cy="1217612"/>
          </a:xfrm>
          <a:prstGeom prst="rect">
            <a:avLst/>
          </a:prstGeom>
          <a:noFill/>
          <a:ln w="9525">
            <a:noFill/>
            <a:miter lim="800000"/>
            <a:headEnd/>
            <a:tailEnd/>
          </a:ln>
        </p:spPr>
      </p:pic>
      <p:cxnSp>
        <p:nvCxnSpPr>
          <p:cNvPr id="8" name="直線接點 13"/>
          <p:cNvCxnSpPr>
            <a:cxnSpLocks noChangeShapeType="1"/>
          </p:cNvCxnSpPr>
          <p:nvPr/>
        </p:nvCxnSpPr>
        <p:spPr bwMode="auto">
          <a:xfrm>
            <a:off x="8250238" y="2130425"/>
            <a:ext cx="0" cy="274637"/>
          </a:xfrm>
          <a:prstGeom prst="line">
            <a:avLst/>
          </a:prstGeom>
          <a:noFill/>
          <a:ln w="31750" algn="ctr">
            <a:solidFill>
              <a:schemeClr val="tx1"/>
            </a:solidFill>
            <a:round/>
            <a:headEnd/>
            <a:tailEnd/>
          </a:ln>
        </p:spPr>
      </p:cxnSp>
      <p:cxnSp>
        <p:nvCxnSpPr>
          <p:cNvPr id="9" name="直線接點 14"/>
          <p:cNvCxnSpPr>
            <a:cxnSpLocks noChangeShapeType="1"/>
          </p:cNvCxnSpPr>
          <p:nvPr/>
        </p:nvCxnSpPr>
        <p:spPr bwMode="auto">
          <a:xfrm>
            <a:off x="7323138" y="1824037"/>
            <a:ext cx="0" cy="563563"/>
          </a:xfrm>
          <a:prstGeom prst="line">
            <a:avLst/>
          </a:prstGeom>
          <a:noFill/>
          <a:ln w="31750" algn="ctr">
            <a:solidFill>
              <a:schemeClr val="tx1"/>
            </a:solidFill>
            <a:round/>
            <a:headEnd/>
            <a:tailEnd/>
          </a:ln>
        </p:spPr>
      </p:cxnSp>
      <p:cxnSp>
        <p:nvCxnSpPr>
          <p:cNvPr id="10" name="直線單箭頭接點 7"/>
          <p:cNvCxnSpPr>
            <a:cxnSpLocks noChangeShapeType="1"/>
          </p:cNvCxnSpPr>
          <p:nvPr/>
        </p:nvCxnSpPr>
        <p:spPr bwMode="auto">
          <a:xfrm>
            <a:off x="7323138" y="2347912"/>
            <a:ext cx="927100" cy="0"/>
          </a:xfrm>
          <a:prstGeom prst="straightConnector1">
            <a:avLst/>
          </a:prstGeom>
          <a:noFill/>
          <a:ln w="31750" algn="ctr">
            <a:solidFill>
              <a:schemeClr val="tx1"/>
            </a:solidFill>
            <a:round/>
            <a:headEnd type="triangle" w="med" len="med"/>
            <a:tailEnd type="triangle" w="med" len="med"/>
          </a:ln>
        </p:spPr>
      </p:cxnSp>
      <p:sp>
        <p:nvSpPr>
          <p:cNvPr id="11" name="文字方塊 22"/>
          <p:cNvSpPr txBox="1">
            <a:spLocks noChangeArrowheads="1"/>
          </p:cNvSpPr>
          <p:nvPr/>
        </p:nvSpPr>
        <p:spPr bwMode="auto">
          <a:xfrm>
            <a:off x="8404225" y="2100262"/>
            <a:ext cx="663575" cy="339725"/>
          </a:xfrm>
          <a:prstGeom prst="rect">
            <a:avLst/>
          </a:prstGeom>
          <a:noFill/>
          <a:ln w="9525">
            <a:noFill/>
            <a:miter lim="800000"/>
            <a:headEnd/>
            <a:tailEnd/>
          </a:ln>
        </p:spPr>
        <p:txBody>
          <a:bodyPr>
            <a:spAutoFit/>
          </a:bodyPr>
          <a:lstStyle/>
          <a:p>
            <a:r>
              <a:rPr lang="en-US" altLang="zh-TW" sz="1600" dirty="0"/>
              <a:t>2.96”</a:t>
            </a:r>
            <a:endParaRPr lang="zh-TW" altLang="en-US" sz="1600"/>
          </a:p>
        </p:txBody>
      </p:sp>
      <p:pic>
        <p:nvPicPr>
          <p:cNvPr id="12" name="Picture 13"/>
          <p:cNvPicPr>
            <a:picLocks noChangeAspect="1" noChangeArrowheads="1"/>
          </p:cNvPicPr>
          <p:nvPr/>
        </p:nvPicPr>
        <p:blipFill>
          <a:blip r:embed="rId4" cstate="print"/>
          <a:srcRect/>
          <a:stretch>
            <a:fillRect/>
          </a:stretch>
        </p:blipFill>
        <p:spPr bwMode="auto">
          <a:xfrm>
            <a:off x="7161213" y="3965575"/>
            <a:ext cx="1189038" cy="892175"/>
          </a:xfrm>
          <a:prstGeom prst="rect">
            <a:avLst/>
          </a:prstGeom>
          <a:noFill/>
          <a:ln w="9525">
            <a:noFill/>
            <a:miter lim="800000"/>
            <a:headEnd/>
            <a:tailEnd/>
          </a:ln>
        </p:spPr>
      </p:pic>
      <p:pic>
        <p:nvPicPr>
          <p:cNvPr id="13" name="Picture 14"/>
          <p:cNvPicPr>
            <a:picLocks noChangeAspect="1" noChangeArrowheads="1"/>
          </p:cNvPicPr>
          <p:nvPr/>
        </p:nvPicPr>
        <p:blipFill>
          <a:blip r:embed="rId5" cstate="print"/>
          <a:srcRect/>
          <a:stretch>
            <a:fillRect/>
          </a:stretch>
        </p:blipFill>
        <p:spPr bwMode="auto">
          <a:xfrm>
            <a:off x="6932613" y="2593975"/>
            <a:ext cx="1471612" cy="1096962"/>
          </a:xfrm>
          <a:prstGeom prst="rect">
            <a:avLst/>
          </a:prstGeom>
          <a:noFill/>
          <a:ln w="9525">
            <a:noFill/>
            <a:miter lim="800000"/>
            <a:headEnd/>
            <a:tailEnd/>
          </a:ln>
        </p:spPr>
      </p:pic>
      <p:cxnSp>
        <p:nvCxnSpPr>
          <p:cNvPr id="14" name="直線接點 51"/>
          <p:cNvCxnSpPr>
            <a:cxnSpLocks noChangeShapeType="1"/>
          </p:cNvCxnSpPr>
          <p:nvPr/>
        </p:nvCxnSpPr>
        <p:spPr bwMode="auto">
          <a:xfrm flipH="1">
            <a:off x="6394450" y="3028950"/>
            <a:ext cx="642938" cy="9525"/>
          </a:xfrm>
          <a:prstGeom prst="line">
            <a:avLst/>
          </a:prstGeom>
          <a:noFill/>
          <a:ln w="31750" algn="ctr">
            <a:solidFill>
              <a:schemeClr val="tx1"/>
            </a:solidFill>
            <a:round/>
            <a:headEnd/>
            <a:tailEnd/>
          </a:ln>
        </p:spPr>
      </p:cxnSp>
      <p:cxnSp>
        <p:nvCxnSpPr>
          <p:cNvPr id="15" name="直線接點 52"/>
          <p:cNvCxnSpPr>
            <a:cxnSpLocks noChangeShapeType="1"/>
          </p:cNvCxnSpPr>
          <p:nvPr/>
        </p:nvCxnSpPr>
        <p:spPr bwMode="auto">
          <a:xfrm flipH="1">
            <a:off x="6546850" y="3619500"/>
            <a:ext cx="1077913" cy="4762"/>
          </a:xfrm>
          <a:prstGeom prst="line">
            <a:avLst/>
          </a:prstGeom>
          <a:noFill/>
          <a:ln w="31750" algn="ctr">
            <a:solidFill>
              <a:schemeClr val="tx1"/>
            </a:solidFill>
            <a:round/>
            <a:headEnd/>
            <a:tailEnd/>
          </a:ln>
        </p:spPr>
      </p:cxnSp>
      <p:cxnSp>
        <p:nvCxnSpPr>
          <p:cNvPr id="16" name="直線單箭頭接點 54"/>
          <p:cNvCxnSpPr>
            <a:cxnSpLocks noChangeShapeType="1"/>
          </p:cNvCxnSpPr>
          <p:nvPr/>
        </p:nvCxnSpPr>
        <p:spPr bwMode="auto">
          <a:xfrm>
            <a:off x="6716713" y="3011487"/>
            <a:ext cx="0" cy="612775"/>
          </a:xfrm>
          <a:prstGeom prst="straightConnector1">
            <a:avLst/>
          </a:prstGeom>
          <a:noFill/>
          <a:ln w="31750" algn="ctr">
            <a:solidFill>
              <a:schemeClr val="tx1"/>
            </a:solidFill>
            <a:round/>
            <a:headEnd type="triangle" w="med" len="med"/>
            <a:tailEnd type="triangle" w="med" len="med"/>
          </a:ln>
        </p:spPr>
      </p:cxnSp>
      <p:sp>
        <p:nvSpPr>
          <p:cNvPr id="17" name="文字方塊 57"/>
          <p:cNvSpPr txBox="1">
            <a:spLocks noChangeArrowheads="1"/>
          </p:cNvSpPr>
          <p:nvPr/>
        </p:nvSpPr>
        <p:spPr bwMode="auto">
          <a:xfrm>
            <a:off x="5915025" y="3038475"/>
            <a:ext cx="879475" cy="338137"/>
          </a:xfrm>
          <a:prstGeom prst="rect">
            <a:avLst/>
          </a:prstGeom>
          <a:noFill/>
          <a:ln w="9525">
            <a:noFill/>
            <a:miter lim="800000"/>
            <a:headEnd/>
            <a:tailEnd/>
          </a:ln>
        </p:spPr>
        <p:txBody>
          <a:bodyPr>
            <a:spAutoFit/>
          </a:bodyPr>
          <a:lstStyle/>
          <a:p>
            <a:r>
              <a:rPr lang="en-US" altLang="zh-TW" sz="1600" dirty="0"/>
              <a:t>56mm</a:t>
            </a:r>
            <a:endParaRPr lang="zh-TW" altLang="en-US" sz="1600"/>
          </a:p>
        </p:txBody>
      </p:sp>
      <p:sp>
        <p:nvSpPr>
          <p:cNvPr id="18" name="文字方塊 58"/>
          <p:cNvSpPr txBox="1">
            <a:spLocks noChangeArrowheads="1"/>
          </p:cNvSpPr>
          <p:nvPr/>
        </p:nvSpPr>
        <p:spPr bwMode="auto">
          <a:xfrm>
            <a:off x="6051550" y="3311525"/>
            <a:ext cx="665163" cy="338137"/>
          </a:xfrm>
          <a:prstGeom prst="rect">
            <a:avLst/>
          </a:prstGeom>
          <a:noFill/>
          <a:ln w="9525">
            <a:noFill/>
            <a:miter lim="800000"/>
            <a:headEnd/>
            <a:tailEnd/>
          </a:ln>
        </p:spPr>
        <p:txBody>
          <a:bodyPr>
            <a:spAutoFit/>
          </a:bodyPr>
          <a:lstStyle/>
          <a:p>
            <a:r>
              <a:rPr lang="en-US" altLang="zh-TW" sz="1600" dirty="0"/>
              <a:t>2.2”</a:t>
            </a:r>
            <a:endParaRPr lang="zh-TW" altLang="en-US" sz="1600"/>
          </a:p>
        </p:txBody>
      </p:sp>
      <p:cxnSp>
        <p:nvCxnSpPr>
          <p:cNvPr id="19" name="直線接點 59"/>
          <p:cNvCxnSpPr>
            <a:cxnSpLocks noChangeShapeType="1"/>
          </p:cNvCxnSpPr>
          <p:nvPr/>
        </p:nvCxnSpPr>
        <p:spPr bwMode="auto">
          <a:xfrm flipH="1">
            <a:off x="6554788" y="3983038"/>
            <a:ext cx="642938" cy="9525"/>
          </a:xfrm>
          <a:prstGeom prst="line">
            <a:avLst/>
          </a:prstGeom>
          <a:noFill/>
          <a:ln w="31750" algn="ctr">
            <a:solidFill>
              <a:schemeClr val="tx1"/>
            </a:solidFill>
            <a:round/>
            <a:headEnd/>
            <a:tailEnd/>
          </a:ln>
        </p:spPr>
      </p:cxnSp>
      <p:cxnSp>
        <p:nvCxnSpPr>
          <p:cNvPr id="20" name="直線接點 60"/>
          <p:cNvCxnSpPr>
            <a:cxnSpLocks noChangeShapeType="1"/>
          </p:cNvCxnSpPr>
          <p:nvPr/>
        </p:nvCxnSpPr>
        <p:spPr bwMode="auto">
          <a:xfrm flipH="1">
            <a:off x="6554788" y="4802188"/>
            <a:ext cx="1076325" cy="4762"/>
          </a:xfrm>
          <a:prstGeom prst="line">
            <a:avLst/>
          </a:prstGeom>
          <a:noFill/>
          <a:ln w="31750" algn="ctr">
            <a:solidFill>
              <a:schemeClr val="tx1"/>
            </a:solidFill>
            <a:round/>
            <a:headEnd/>
            <a:tailEnd/>
          </a:ln>
        </p:spPr>
      </p:cxnSp>
      <p:cxnSp>
        <p:nvCxnSpPr>
          <p:cNvPr id="21" name="直線單箭頭接點 61"/>
          <p:cNvCxnSpPr>
            <a:cxnSpLocks noChangeShapeType="1"/>
          </p:cNvCxnSpPr>
          <p:nvPr/>
        </p:nvCxnSpPr>
        <p:spPr bwMode="auto">
          <a:xfrm>
            <a:off x="6867526" y="3983038"/>
            <a:ext cx="7937" cy="863600"/>
          </a:xfrm>
          <a:prstGeom prst="straightConnector1">
            <a:avLst/>
          </a:prstGeom>
          <a:noFill/>
          <a:ln w="31750" algn="ctr">
            <a:solidFill>
              <a:schemeClr val="tx1"/>
            </a:solidFill>
            <a:round/>
            <a:headEnd type="triangle" w="med" len="med"/>
            <a:tailEnd type="triangle" w="med" len="med"/>
          </a:ln>
        </p:spPr>
      </p:cxnSp>
      <p:sp>
        <p:nvSpPr>
          <p:cNvPr id="22" name="文字方塊 64"/>
          <p:cNvSpPr txBox="1">
            <a:spLocks noChangeArrowheads="1"/>
          </p:cNvSpPr>
          <p:nvPr/>
        </p:nvSpPr>
        <p:spPr bwMode="auto">
          <a:xfrm>
            <a:off x="5927726" y="4106863"/>
            <a:ext cx="881062" cy="338137"/>
          </a:xfrm>
          <a:prstGeom prst="rect">
            <a:avLst/>
          </a:prstGeom>
          <a:noFill/>
          <a:ln w="9525">
            <a:noFill/>
            <a:miter lim="800000"/>
            <a:headEnd/>
            <a:tailEnd/>
          </a:ln>
        </p:spPr>
        <p:txBody>
          <a:bodyPr>
            <a:spAutoFit/>
          </a:bodyPr>
          <a:lstStyle/>
          <a:p>
            <a:r>
              <a:rPr lang="en-US" altLang="zh-TW" sz="1600" dirty="0"/>
              <a:t>106mm</a:t>
            </a:r>
            <a:endParaRPr lang="zh-TW" altLang="en-US" sz="1600"/>
          </a:p>
        </p:txBody>
      </p:sp>
      <p:sp>
        <p:nvSpPr>
          <p:cNvPr id="23" name="文字方塊 65"/>
          <p:cNvSpPr txBox="1">
            <a:spLocks noChangeArrowheads="1"/>
          </p:cNvSpPr>
          <p:nvPr/>
        </p:nvSpPr>
        <p:spPr bwMode="auto">
          <a:xfrm>
            <a:off x="6035676" y="4411663"/>
            <a:ext cx="665162" cy="338137"/>
          </a:xfrm>
          <a:prstGeom prst="rect">
            <a:avLst/>
          </a:prstGeom>
          <a:noFill/>
          <a:ln w="9525">
            <a:noFill/>
            <a:miter lim="800000"/>
            <a:headEnd/>
            <a:tailEnd/>
          </a:ln>
        </p:spPr>
        <p:txBody>
          <a:bodyPr>
            <a:spAutoFit/>
          </a:bodyPr>
          <a:lstStyle/>
          <a:p>
            <a:r>
              <a:rPr lang="en-US" altLang="zh-TW" sz="1600" dirty="0"/>
              <a:t>4.25”</a:t>
            </a:r>
            <a:endParaRPr lang="zh-TW" altLang="en-US" sz="1600"/>
          </a:p>
        </p:txBody>
      </p:sp>
      <p:sp>
        <p:nvSpPr>
          <p:cNvPr id="26" name="Title 1"/>
          <p:cNvSpPr txBox="1">
            <a:spLocks/>
          </p:cNvSpPr>
          <p:nvPr/>
        </p:nvSpPr>
        <p:spPr>
          <a:xfrm>
            <a:off x="76200" y="57150"/>
            <a:ext cx="9144000" cy="1631949"/>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800" spc="-60" dirty="0" smtClean="0">
                <a:solidFill>
                  <a:srgbClr val="CD0920"/>
                </a:solidFill>
                <a:latin typeface="Arial"/>
                <a:cs typeface="Arial"/>
              </a:rPr>
              <a:t>Mega</a:t>
            </a:r>
            <a:r>
              <a:rPr lang="en-US" sz="2800" spc="-60" dirty="0" smtClean="0">
                <a:latin typeface="Arial"/>
                <a:cs typeface="Arial"/>
              </a:rPr>
              <a:t>Ball</a:t>
            </a:r>
            <a:r>
              <a:rPr lang="en-US" sz="2400" spc="-60" baseline="38000" dirty="0" smtClean="0">
                <a:latin typeface="Arial"/>
                <a:ea typeface="+mn-ea"/>
                <a:cs typeface="Arial"/>
              </a:rPr>
              <a:t>®</a:t>
            </a:r>
            <a:r>
              <a:rPr lang="en-US" sz="2800" spc="-60" dirty="0" smtClean="0">
                <a:latin typeface="Arial"/>
                <a:cs typeface="Arial"/>
              </a:rPr>
              <a:t> 2</a:t>
            </a:r>
          </a:p>
          <a:p>
            <a:r>
              <a:rPr lang="en-US" sz="2000" dirty="0" smtClean="0">
                <a:effectLst/>
              </a:rPr>
              <a:t/>
            </a:r>
            <a:br>
              <a:rPr lang="en-US" sz="2000" dirty="0" smtClean="0">
                <a:effectLst/>
              </a:rPr>
            </a:br>
            <a:r>
              <a:rPr lang="en-US" sz="2000" dirty="0" smtClean="0">
                <a:effectLst/>
              </a:rPr>
              <a:t>1.3–5MP </a:t>
            </a:r>
            <a:r>
              <a:rPr lang="en-US" sz="2000" dirty="0">
                <a:effectLst/>
              </a:rPr>
              <a:t>H.264 All-in-One </a:t>
            </a:r>
            <a:r>
              <a:rPr lang="en-US" sz="2000" dirty="0" smtClean="0">
                <a:effectLst/>
              </a:rPr>
              <a:t>Motorized </a:t>
            </a:r>
            <a:r>
              <a:rPr lang="en-US" sz="2000" dirty="0">
                <a:effectLst/>
              </a:rPr>
              <a:t>Lens Day/Night Indoor IP Cameras </a:t>
            </a:r>
            <a:r>
              <a:rPr lang="en-US" sz="2000" b="1" dirty="0">
                <a:effectLst/>
              </a:rPr>
              <a:t> </a:t>
            </a:r>
            <a:endParaRPr lang="en-US" sz="2000" dirty="0">
              <a:effectLst/>
            </a:endParaRPr>
          </a:p>
          <a:p>
            <a:r>
              <a:rPr lang="en-US" sz="2000" dirty="0">
                <a:effectLst/>
              </a:rPr>
              <a:t>(WDR option in 1080p and 3MP)</a:t>
            </a:r>
          </a:p>
          <a:p>
            <a:endParaRPr lang="en-US" sz="2800" spc="-60" dirty="0">
              <a:latin typeface="Arial"/>
              <a:cs typeface="Arial"/>
            </a:endParaRPr>
          </a:p>
        </p:txBody>
      </p:sp>
    </p:spTree>
    <p:extLst>
      <p:ext uri="{BB962C8B-B14F-4D97-AF65-F5344CB8AC3E}">
        <p14:creationId xmlns:p14="http://schemas.microsoft.com/office/powerpoint/2010/main" xmlns="" val="1717717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4000" spc="-60" dirty="0" smtClean="0">
                <a:solidFill>
                  <a:srgbClr val="CD0920"/>
                </a:solidFill>
                <a:latin typeface="Arial"/>
                <a:cs typeface="Arial"/>
              </a:rPr>
              <a:t>Mega</a:t>
            </a:r>
            <a:r>
              <a:rPr lang="en-US" sz="4000" spc="-60" dirty="0" smtClean="0">
                <a:latin typeface="Arial"/>
                <a:cs typeface="Arial"/>
              </a:rPr>
              <a:t>Video</a:t>
            </a:r>
            <a:r>
              <a:rPr lang="en-US" sz="2800" spc="-60" baseline="72000" dirty="0" smtClean="0">
                <a:latin typeface="Arial"/>
                <a:cs typeface="Arial"/>
              </a:rPr>
              <a:t>®</a:t>
            </a:r>
            <a:r>
              <a:rPr lang="en-US" sz="4000" spc="-60" dirty="0" smtClean="0">
                <a:latin typeface="Arial"/>
                <a:cs typeface="Arial"/>
              </a:rPr>
              <a:t> </a:t>
            </a:r>
            <a:r>
              <a:rPr lang="en-US" sz="4000" spc="-60" dirty="0">
                <a:latin typeface="Arial"/>
                <a:cs typeface="Arial"/>
              </a:rPr>
              <a:t>Compact</a:t>
            </a:r>
          </a:p>
          <a:p>
            <a:r>
              <a:rPr lang="en-US" sz="4000" spc="-60" dirty="0">
                <a:latin typeface="Arial"/>
                <a:cs typeface="Arial"/>
              </a:rPr>
              <a:t>Dual Sensor</a:t>
            </a:r>
          </a:p>
        </p:txBody>
      </p:sp>
      <p:pic>
        <p:nvPicPr>
          <p:cNvPr id="11266" name="Picture 2" descr="C:\Users\bdonaldson\Documents\Arecont Vision\Marketing\PNGs\MegaVideoCompact_LeftHero_DualSensor.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8413" t="29306" r="12571" b="21945"/>
          <a:stretch/>
        </p:blipFill>
        <p:spPr bwMode="auto">
          <a:xfrm>
            <a:off x="5486400" y="1352550"/>
            <a:ext cx="3377566" cy="26746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43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543800" cy="438150"/>
          </a:xfrm>
        </p:spPr>
        <p:txBody>
          <a:bodyPr>
            <a:normAutofit/>
          </a:bodyPr>
          <a:lstStyle/>
          <a:p>
            <a:r>
              <a:rPr lang="en-US" sz="2400" dirty="0" smtClean="0"/>
              <a:t>Agenda</a:t>
            </a:r>
            <a:endParaRPr lang="en-US" sz="2400" dirty="0"/>
          </a:p>
        </p:txBody>
      </p:sp>
      <p:sp>
        <p:nvSpPr>
          <p:cNvPr id="3" name="Content Placeholder 2"/>
          <p:cNvSpPr>
            <a:spLocks noGrp="1"/>
          </p:cNvSpPr>
          <p:nvPr>
            <p:ph idx="1"/>
          </p:nvPr>
        </p:nvSpPr>
        <p:spPr>
          <a:xfrm>
            <a:off x="228600" y="819153"/>
            <a:ext cx="8763000" cy="3886197"/>
          </a:xfrm>
        </p:spPr>
        <p:txBody>
          <a:bodyPr>
            <a:normAutofit fontScale="92500" lnSpcReduction="10000"/>
          </a:bodyPr>
          <a:lstStyle/>
          <a:p>
            <a:pPr>
              <a:buClr>
                <a:schemeClr val="tx1">
                  <a:lumMod val="75000"/>
                  <a:lumOff val="25000"/>
                </a:schemeClr>
              </a:buClr>
              <a:tabLst>
                <a:tab pos="3944938" algn="l"/>
              </a:tabLst>
            </a:pPr>
            <a:r>
              <a:rPr lang="en-US" sz="2400" dirty="0" smtClean="0"/>
              <a:t>Arecont Vision Update	Scott Schafer </a:t>
            </a:r>
            <a:r>
              <a:rPr lang="en-US" sz="1500" dirty="0" smtClean="0"/>
              <a:t>[Executive Vice President]</a:t>
            </a:r>
          </a:p>
          <a:p>
            <a:pPr>
              <a:buClr>
                <a:schemeClr val="tx1">
                  <a:lumMod val="75000"/>
                  <a:lumOff val="25000"/>
                </a:schemeClr>
              </a:buClr>
              <a:tabLst>
                <a:tab pos="3944938" algn="l"/>
              </a:tabLst>
            </a:pPr>
            <a:r>
              <a:rPr lang="en-US" sz="2400" dirty="0" smtClean="0"/>
              <a:t>Product Updates	Brad Donaldson </a:t>
            </a:r>
            <a:r>
              <a:rPr lang="en-US" sz="1500" dirty="0" smtClean="0"/>
              <a:t>[Product Manager]</a:t>
            </a:r>
          </a:p>
          <a:p>
            <a:pPr algn="ctr">
              <a:buClr>
                <a:schemeClr val="tx1">
                  <a:lumMod val="75000"/>
                  <a:lumOff val="25000"/>
                </a:schemeClr>
              </a:buClr>
              <a:buNone/>
              <a:tabLst>
                <a:tab pos="3944938" algn="l"/>
              </a:tabLst>
            </a:pPr>
            <a:r>
              <a:rPr lang="en-US" sz="2400" u="sng" dirty="0" smtClean="0"/>
              <a:t>FOCUS ON HOSPITALS &amp; HEALTHCARE FACILITIES</a:t>
            </a:r>
          </a:p>
          <a:p>
            <a:pPr>
              <a:buClr>
                <a:schemeClr val="tx1">
                  <a:lumMod val="75000"/>
                  <a:lumOff val="25000"/>
                </a:schemeClr>
              </a:buClr>
              <a:tabLst>
                <a:tab pos="3944938" algn="l"/>
              </a:tabLst>
            </a:pPr>
            <a:r>
              <a:rPr lang="en-US" sz="2400" dirty="0" smtClean="0"/>
              <a:t>Hospital Case Study	</a:t>
            </a:r>
            <a:r>
              <a:rPr lang="en-US" sz="2400" dirty="0"/>
              <a:t>Becky Zhou </a:t>
            </a:r>
            <a:r>
              <a:rPr lang="en-US" sz="1500" dirty="0"/>
              <a:t>[VP of Sales, APAC]</a:t>
            </a:r>
          </a:p>
          <a:p>
            <a:pPr>
              <a:buClr>
                <a:schemeClr val="tx1">
                  <a:lumMod val="75000"/>
                  <a:lumOff val="25000"/>
                </a:schemeClr>
              </a:buClr>
              <a:tabLst>
                <a:tab pos="3944938" algn="l"/>
              </a:tabLst>
            </a:pPr>
            <a:r>
              <a:rPr lang="en-US" sz="2400" dirty="0" smtClean="0"/>
              <a:t>Tech Tips &amp; Tricks	Ted Brahms </a:t>
            </a:r>
            <a:r>
              <a:rPr lang="en-US" sz="1500" dirty="0" smtClean="0"/>
              <a:t>[Director of Field Applications]</a:t>
            </a:r>
          </a:p>
          <a:p>
            <a:pPr>
              <a:buClr>
                <a:schemeClr val="tx1">
                  <a:lumMod val="75000"/>
                  <a:lumOff val="25000"/>
                </a:schemeClr>
              </a:buClr>
              <a:tabLst>
                <a:tab pos="3944938" algn="l"/>
              </a:tabLst>
            </a:pPr>
            <a:r>
              <a:rPr lang="en-US" sz="2400" dirty="0" smtClean="0"/>
              <a:t>Quality and </a:t>
            </a:r>
            <a:br>
              <a:rPr lang="en-US" sz="2400" dirty="0" smtClean="0"/>
            </a:br>
            <a:r>
              <a:rPr lang="en-US" sz="2400" dirty="0" smtClean="0"/>
              <a:t> Technical Support Update	Darrel Tisdale</a:t>
            </a:r>
          </a:p>
          <a:p>
            <a:pPr>
              <a:buClr>
                <a:schemeClr val="tx1">
                  <a:lumMod val="75000"/>
                  <a:lumOff val="25000"/>
                </a:schemeClr>
              </a:buClr>
              <a:buNone/>
              <a:tabLst>
                <a:tab pos="3944938" algn="l"/>
              </a:tabLst>
            </a:pPr>
            <a:r>
              <a:rPr lang="en-US" sz="1200" dirty="0" smtClean="0"/>
              <a:t>		</a:t>
            </a:r>
            <a:r>
              <a:rPr lang="en-US" sz="1500" dirty="0" smtClean="0"/>
              <a:t>[Director of Quality Assurance and Technical Support]</a:t>
            </a:r>
          </a:p>
          <a:p>
            <a:pPr>
              <a:buClr>
                <a:schemeClr val="tx1">
                  <a:lumMod val="75000"/>
                  <a:lumOff val="25000"/>
                </a:schemeClr>
              </a:buClr>
              <a:tabLst>
                <a:tab pos="3944938" algn="l"/>
              </a:tabLst>
            </a:pPr>
            <a:r>
              <a:rPr lang="en-US" sz="2400" dirty="0" smtClean="0"/>
              <a:t>Close &amp; Q&amp;A	</a:t>
            </a:r>
          </a:p>
          <a:p>
            <a:pPr>
              <a:buClr>
                <a:schemeClr val="tx1">
                  <a:lumMod val="75000"/>
                  <a:lumOff val="25000"/>
                </a:schemeClr>
              </a:buClr>
              <a:tabLst>
                <a:tab pos="3944938" algn="l"/>
              </a:tabLst>
            </a:pPr>
            <a:endParaRPr lang="en-US" dirty="0"/>
          </a:p>
        </p:txBody>
      </p:sp>
    </p:spTree>
    <p:extLst>
      <p:ext uri="{BB962C8B-B14F-4D97-AF65-F5344CB8AC3E}">
        <p14:creationId xmlns="" xmlns:p14="http://schemas.microsoft.com/office/powerpoint/2010/main" val="37855116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352550"/>
            <a:ext cx="4800600" cy="3048000"/>
          </a:xfrm>
        </p:spPr>
        <p:txBody>
          <a:bodyPr>
            <a:normAutofit fontScale="92500" lnSpcReduction="20000"/>
          </a:bodyPr>
          <a:lstStyle/>
          <a:p>
            <a:pPr marL="114300" indent="0">
              <a:buClr>
                <a:srgbClr val="CD0920"/>
              </a:buClr>
              <a:buNone/>
            </a:pPr>
            <a:r>
              <a:rPr lang="en-US" sz="2000" b="1" u="sng" dirty="0">
                <a:ea typeface="+mj-ea"/>
                <a:cs typeface="+mj-cs"/>
              </a:rPr>
              <a:t>Highlights</a:t>
            </a:r>
          </a:p>
          <a:p>
            <a:r>
              <a:rPr lang="en-US" sz="2000" dirty="0">
                <a:ea typeface="+mj-ea"/>
                <a:cs typeface="+mj-cs"/>
              </a:rPr>
              <a:t>3MP Color WDR and 1.3MP Monochrome </a:t>
            </a:r>
          </a:p>
          <a:p>
            <a:r>
              <a:rPr lang="en-US" sz="2000" dirty="0">
                <a:ea typeface="+mj-ea"/>
                <a:cs typeface="+mj-cs"/>
              </a:rPr>
              <a:t>Wide Dynamic Range of up to 100dB at full resolution </a:t>
            </a:r>
          </a:p>
          <a:p>
            <a:r>
              <a:rPr lang="en-US" sz="2000" dirty="0">
                <a:ea typeface="+mj-ea"/>
                <a:cs typeface="+mj-cs"/>
              </a:rPr>
              <a:t>Compact Housing</a:t>
            </a:r>
          </a:p>
          <a:p>
            <a:r>
              <a:rPr lang="en-US" sz="2000" dirty="0">
                <a:ea typeface="+mj-ea"/>
                <a:cs typeface="+mj-cs"/>
              </a:rPr>
              <a:t>Simultaneous streaming of both sensors</a:t>
            </a:r>
          </a:p>
          <a:p>
            <a:r>
              <a:rPr lang="en-US" sz="2000" dirty="0">
                <a:ea typeface="+mj-ea"/>
                <a:cs typeface="+mj-cs"/>
              </a:rPr>
              <a:t>Excellent low light performance</a:t>
            </a:r>
          </a:p>
          <a:p>
            <a:r>
              <a:rPr lang="en-US" sz="2000" dirty="0">
                <a:ea typeface="+mj-ea"/>
                <a:cs typeface="+mj-cs"/>
              </a:rPr>
              <a:t>Monochrome sensor up-scales to 3MP</a:t>
            </a:r>
          </a:p>
          <a:p>
            <a:pPr marL="114300" indent="0">
              <a:buClr>
                <a:srgbClr val="CD0920"/>
              </a:buClr>
              <a:buNone/>
            </a:pPr>
            <a:endParaRPr lang="en-US" dirty="0" smtClean="0"/>
          </a:p>
          <a:p>
            <a:pPr marL="114300" indent="0">
              <a:buNone/>
            </a:pPr>
            <a:endParaRPr lang="en-US" dirty="0" smtClean="0"/>
          </a:p>
        </p:txBody>
      </p:sp>
      <p:pic>
        <p:nvPicPr>
          <p:cNvPr id="1027" name="Picture 3" descr="C:\Users\bdonaldson\Documents\Arecont Vision\Marketing\PNGs\MegaVideoCompact_LeftHero_DualSensor.pn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15370" t="27825" r="13674" b="23541"/>
          <a:stretch/>
        </p:blipFill>
        <p:spPr bwMode="auto">
          <a:xfrm>
            <a:off x="4807612" y="1123950"/>
            <a:ext cx="3472476" cy="26682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txBox="1">
            <a:spLocks/>
          </p:cNvSpPr>
          <p:nvPr/>
        </p:nvSpPr>
        <p:spPr>
          <a:xfrm>
            <a:off x="0" y="-138111"/>
            <a:ext cx="9144000" cy="1262061"/>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800" spc="-60" dirty="0" smtClean="0">
                <a:solidFill>
                  <a:srgbClr val="CD0920"/>
                </a:solidFill>
                <a:latin typeface="Arial"/>
                <a:cs typeface="Arial"/>
              </a:rPr>
              <a:t>Mega</a:t>
            </a:r>
            <a:r>
              <a:rPr lang="en-US" sz="2800" spc="-60" dirty="0" smtClean="0">
                <a:latin typeface="Arial"/>
                <a:cs typeface="Arial"/>
              </a:rPr>
              <a:t>Video</a:t>
            </a:r>
            <a:r>
              <a:rPr lang="en-US" sz="2800" spc="-60" baseline="30000" dirty="0" smtClean="0">
                <a:latin typeface="Arial"/>
                <a:cs typeface="Arial"/>
              </a:rPr>
              <a:t>®</a:t>
            </a:r>
            <a:r>
              <a:rPr lang="en-US" sz="2400" spc="-60" baseline="72000" dirty="0" smtClean="0">
                <a:latin typeface="Arial"/>
                <a:cs typeface="Arial"/>
              </a:rPr>
              <a:t> </a:t>
            </a:r>
            <a:r>
              <a:rPr lang="en-US" sz="2800" spc="-60" dirty="0" smtClean="0">
                <a:latin typeface="Arial"/>
                <a:cs typeface="Arial"/>
              </a:rPr>
              <a:t>Compact Dual Sensor</a:t>
            </a:r>
          </a:p>
          <a:p>
            <a:r>
              <a:rPr lang="en-US" sz="2000" dirty="0" smtClean="0">
                <a:effectLst/>
              </a:rPr>
              <a:t/>
            </a:r>
            <a:br>
              <a:rPr lang="en-US" sz="2000" dirty="0" smtClean="0">
                <a:effectLst/>
              </a:rPr>
            </a:br>
            <a:r>
              <a:rPr lang="en-US" sz="2000" dirty="0" smtClean="0">
                <a:effectLst/>
              </a:rPr>
              <a:t>3MP WDR Color + 1.3MP Monochrome </a:t>
            </a:r>
            <a:r>
              <a:rPr lang="en-US" sz="2000" dirty="0">
                <a:effectLst/>
              </a:rPr>
              <a:t>H.264 </a:t>
            </a:r>
            <a:r>
              <a:rPr lang="en-US" sz="2000" dirty="0" smtClean="0">
                <a:effectLst/>
              </a:rPr>
              <a:t>IP Camera</a:t>
            </a:r>
            <a:endParaRPr lang="en-US" sz="2000" dirty="0">
              <a:effectLst/>
            </a:endParaRPr>
          </a:p>
        </p:txBody>
      </p:sp>
    </p:spTree>
    <p:extLst>
      <p:ext uri="{BB962C8B-B14F-4D97-AF65-F5344CB8AC3E}">
        <p14:creationId xmlns:p14="http://schemas.microsoft.com/office/powerpoint/2010/main" xmlns="" val="2034173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1809750"/>
            <a:ext cx="4572000" cy="1323439"/>
          </a:xfrm>
          <a:prstGeom prst="rect">
            <a:avLst/>
          </a:prstGeom>
        </p:spPr>
        <p:txBody>
          <a:bodyPr>
            <a:spAutoFit/>
          </a:bodyPr>
          <a:lstStyle/>
          <a:p>
            <a:r>
              <a:rPr lang="en-US" sz="4000" spc="-60" dirty="0">
                <a:solidFill>
                  <a:srgbClr val="CD0920"/>
                </a:solidFill>
                <a:effectLst>
                  <a:outerShdw blurRad="50800" dist="38100" dir="2700000" algn="tl" rotWithShape="0">
                    <a:prstClr val="black">
                      <a:alpha val="40000"/>
                    </a:prstClr>
                  </a:outerShdw>
                </a:effectLst>
                <a:latin typeface="Arial"/>
                <a:ea typeface="+mj-ea"/>
                <a:cs typeface="Arial"/>
              </a:rPr>
              <a:t>Surround</a:t>
            </a:r>
            <a:r>
              <a:rPr lang="en-US" sz="4000" spc="-60" dirty="0">
                <a:effectLst>
                  <a:outerShdw blurRad="50800" dist="38100" dir="2700000" algn="tl" rotWithShape="0">
                    <a:prstClr val="black">
                      <a:alpha val="40000"/>
                    </a:prstClr>
                  </a:outerShdw>
                </a:effectLst>
                <a:latin typeface="Arial"/>
                <a:ea typeface="+mj-ea"/>
                <a:cs typeface="Arial"/>
              </a:rPr>
              <a:t>Video</a:t>
            </a:r>
            <a:r>
              <a:rPr lang="en-US" sz="2800" spc="-60" baseline="72000" dirty="0">
                <a:effectLst>
                  <a:outerShdw blurRad="50800" dist="38100" dir="2700000" algn="tl" rotWithShape="0">
                    <a:prstClr val="black">
                      <a:alpha val="40000"/>
                    </a:prstClr>
                  </a:outerShdw>
                </a:effectLst>
                <a:latin typeface="Arial"/>
                <a:ea typeface="+mj-ea"/>
                <a:cs typeface="Arial"/>
              </a:rPr>
              <a:t>®</a:t>
            </a:r>
          </a:p>
          <a:p>
            <a:r>
              <a:rPr lang="en-US" sz="4000" spc="-60" dirty="0">
                <a:effectLst>
                  <a:outerShdw blurRad="50800" dist="38100" dir="2700000" algn="tl" rotWithShape="0">
                    <a:prstClr val="black">
                      <a:alpha val="40000"/>
                    </a:prstClr>
                  </a:outerShdw>
                </a:effectLst>
                <a:latin typeface="Arial"/>
                <a:ea typeface="+mj-ea"/>
                <a:cs typeface="Arial"/>
              </a:rPr>
              <a:t>12MP 360° WDR</a:t>
            </a:r>
          </a:p>
        </p:txBody>
      </p:sp>
      <p:pic>
        <p:nvPicPr>
          <p:cNvPr id="9218" name="Picture 2" descr="C:\Users\bdonaldson\Documents\Arecont Vision\Marketing\PNGs\SurroundVideo_WDR_36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5800" y="962025"/>
            <a:ext cx="4113336"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98142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5725" y="1581150"/>
            <a:ext cx="5172076" cy="3886200"/>
          </a:xfrm>
        </p:spPr>
        <p:txBody>
          <a:bodyPr>
            <a:noAutofit/>
          </a:bodyPr>
          <a:lstStyle/>
          <a:p>
            <a:pPr marL="114300" indent="0">
              <a:buClr>
                <a:srgbClr val="CD0920"/>
              </a:buClr>
              <a:buNone/>
            </a:pPr>
            <a:r>
              <a:rPr lang="en-US" sz="1800" b="1" u="sng" dirty="0" smtClean="0">
                <a:ea typeface="+mj-ea"/>
                <a:cs typeface="+mj-cs"/>
              </a:rPr>
              <a:t>Highlights</a:t>
            </a:r>
            <a:endParaRPr lang="en-US" sz="1800" b="1" u="sng" dirty="0">
              <a:ea typeface="+mj-ea"/>
              <a:cs typeface="+mj-cs"/>
            </a:endParaRPr>
          </a:p>
          <a:p>
            <a:pPr marL="285750" lvl="1">
              <a:buClr>
                <a:srgbClr val="CD0920"/>
              </a:buClr>
              <a:buFont typeface="Arial" pitchFamily="34" charset="0"/>
              <a:buChar char="•"/>
            </a:pPr>
            <a:r>
              <a:rPr lang="en-US" sz="1400" dirty="0">
                <a:ea typeface="+mj-ea"/>
                <a:cs typeface="+mj-cs"/>
              </a:rPr>
              <a:t>World First 360° WDR Panoramic Camera</a:t>
            </a:r>
          </a:p>
          <a:p>
            <a:pPr marL="285750" lvl="1">
              <a:buClr>
                <a:srgbClr val="CD0920"/>
              </a:buClr>
              <a:buFont typeface="Arial" pitchFamily="34" charset="0"/>
              <a:buChar char="•"/>
            </a:pPr>
            <a:r>
              <a:rPr lang="en-US" sz="1400" dirty="0">
                <a:ea typeface="+mj-ea"/>
                <a:cs typeface="+mj-cs"/>
              </a:rPr>
              <a:t>Wide Dynamic Range of up to 100dB at full resolution </a:t>
            </a:r>
          </a:p>
          <a:p>
            <a:pPr marL="285750" lvl="1">
              <a:buClr>
                <a:srgbClr val="CD0920"/>
              </a:buClr>
              <a:buFont typeface="Arial" pitchFamily="34" charset="0"/>
              <a:buChar char="•"/>
            </a:pPr>
            <a:r>
              <a:rPr lang="en-US" sz="1400" dirty="0">
                <a:ea typeface="+mj-ea"/>
                <a:cs typeface="+mj-cs"/>
              </a:rPr>
              <a:t>Binning Mode for improved low light performance</a:t>
            </a:r>
          </a:p>
          <a:p>
            <a:pPr marL="285750" lvl="1">
              <a:buClr>
                <a:srgbClr val="CD0920"/>
              </a:buClr>
              <a:buFont typeface="Arial" pitchFamily="34" charset="0"/>
              <a:buChar char="•"/>
            </a:pPr>
            <a:r>
              <a:rPr lang="en-US" sz="1400" dirty="0">
                <a:ea typeface="+mj-ea"/>
                <a:cs typeface="+mj-cs"/>
              </a:rPr>
              <a:t>12MP Total (4 x 3MP Sensors)</a:t>
            </a:r>
          </a:p>
          <a:p>
            <a:pPr marL="285750" lvl="1">
              <a:buClr>
                <a:srgbClr val="CD0920"/>
              </a:buClr>
              <a:buFont typeface="Arial" pitchFamily="34" charset="0"/>
              <a:buChar char="•"/>
            </a:pPr>
            <a:r>
              <a:rPr lang="en-US" sz="1400" dirty="0">
                <a:ea typeface="+mj-ea"/>
                <a:cs typeface="+mj-cs"/>
              </a:rPr>
              <a:t>All-in-One IP66 and IK-10 Vandal Resistant Solution</a:t>
            </a:r>
          </a:p>
          <a:p>
            <a:pPr marL="285750" lvl="1">
              <a:buClr>
                <a:srgbClr val="CD0920"/>
              </a:buClr>
              <a:buFont typeface="Arial" pitchFamily="34" charset="0"/>
              <a:buChar char="•"/>
            </a:pPr>
            <a:r>
              <a:rPr lang="en-US" sz="1400" dirty="0">
                <a:ea typeface="+mj-ea"/>
                <a:cs typeface="+mj-cs"/>
              </a:rPr>
              <a:t>All Metal Design</a:t>
            </a:r>
          </a:p>
          <a:p>
            <a:pPr marL="285750" lvl="1">
              <a:buClr>
                <a:srgbClr val="CD0920"/>
              </a:buClr>
              <a:buFont typeface="Arial" pitchFamily="34" charset="0"/>
              <a:buChar char="•"/>
            </a:pPr>
            <a:r>
              <a:rPr lang="en-US" sz="1400" dirty="0">
                <a:ea typeface="+mj-ea"/>
                <a:cs typeface="+mj-cs"/>
              </a:rPr>
              <a:t>More Compact. Uses existing </a:t>
            </a:r>
            <a:r>
              <a:rPr lang="en-US" sz="1400" dirty="0" smtClean="0">
                <a:ea typeface="+mj-ea"/>
                <a:cs typeface="+mj-cs"/>
              </a:rPr>
              <a:t>MEGADOME</a:t>
            </a:r>
            <a:r>
              <a:rPr lang="en-US" sz="1400" dirty="0">
                <a:ea typeface="+mj-ea"/>
                <a:cs typeface="+mj-cs"/>
              </a:rPr>
              <a:t>® Chassis and Accessories</a:t>
            </a:r>
          </a:p>
          <a:p>
            <a:pPr marL="285750" lvl="1">
              <a:buClr>
                <a:srgbClr val="CD0920"/>
              </a:buClr>
              <a:buFont typeface="Arial" pitchFamily="34" charset="0"/>
              <a:buChar char="•"/>
            </a:pPr>
            <a:r>
              <a:rPr lang="en-US" sz="1400" dirty="0">
                <a:ea typeface="+mj-ea"/>
                <a:cs typeface="+mj-cs"/>
              </a:rPr>
              <a:t>Expands on Previously Released 8MP and 20MP 360° Day/Night Panoramic Solutions</a:t>
            </a:r>
          </a:p>
          <a:p>
            <a:pPr marL="114300" indent="0">
              <a:buClr>
                <a:srgbClr val="CD0920"/>
              </a:buClr>
              <a:buNone/>
            </a:pPr>
            <a:endParaRPr lang="en-US" sz="1200" dirty="0" smtClean="0"/>
          </a:p>
          <a:p>
            <a:endParaRPr lang="en-US" sz="1200" dirty="0" smtClean="0"/>
          </a:p>
        </p:txBody>
      </p:sp>
      <p:pic>
        <p:nvPicPr>
          <p:cNvPr id="1032" name="Picture 8"/>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1600" y="1072454"/>
            <a:ext cx="3810000" cy="19733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C:\Users\bdonaldson\Documents\Arecont Vision\Marketing\PNGs\SurroundVideo_WDR_360.pn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17059" t="3609" r="23615" b="17045"/>
          <a:stretch/>
        </p:blipFill>
        <p:spPr bwMode="auto">
          <a:xfrm>
            <a:off x="5638800" y="2909742"/>
            <a:ext cx="2440270" cy="2176608"/>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itle 1"/>
          <p:cNvSpPr txBox="1">
            <a:spLocks/>
          </p:cNvSpPr>
          <p:nvPr/>
        </p:nvSpPr>
        <p:spPr>
          <a:xfrm>
            <a:off x="0" y="-19050"/>
            <a:ext cx="9144000" cy="1414461"/>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800" spc="-60" dirty="0">
                <a:solidFill>
                  <a:srgbClr val="CD0920"/>
                </a:solidFill>
                <a:latin typeface="Arial"/>
                <a:cs typeface="Arial"/>
              </a:rPr>
              <a:t>Surround</a:t>
            </a:r>
            <a:r>
              <a:rPr lang="en-US" sz="2800" spc="-60" dirty="0">
                <a:latin typeface="Arial"/>
                <a:cs typeface="Arial"/>
              </a:rPr>
              <a:t>Video</a:t>
            </a:r>
            <a:r>
              <a:rPr lang="en-US" sz="1800" spc="-60" baseline="72000" dirty="0">
                <a:latin typeface="Arial"/>
                <a:cs typeface="Arial"/>
              </a:rPr>
              <a:t>®</a:t>
            </a:r>
            <a:r>
              <a:rPr lang="en-US" sz="2800" spc="-60" dirty="0">
                <a:latin typeface="Arial"/>
                <a:cs typeface="Arial"/>
              </a:rPr>
              <a:t> 12MP 360° WDR</a:t>
            </a:r>
          </a:p>
          <a:p>
            <a:r>
              <a:rPr lang="en-US" sz="2000" dirty="0" smtClean="0">
                <a:effectLst/>
              </a:rPr>
              <a:t/>
            </a:r>
            <a:br>
              <a:rPr lang="en-US" sz="2000" dirty="0" smtClean="0">
                <a:effectLst/>
              </a:rPr>
            </a:br>
            <a:r>
              <a:rPr lang="en-US" sz="2000" dirty="0" smtClean="0">
                <a:effectLst/>
              </a:rPr>
              <a:t>12MP </a:t>
            </a:r>
            <a:r>
              <a:rPr lang="en-US" sz="2000" dirty="0">
                <a:effectLst/>
              </a:rPr>
              <a:t>H.264 All-in-One </a:t>
            </a:r>
            <a:r>
              <a:rPr lang="en-US" sz="2000" dirty="0" smtClean="0">
                <a:effectLst/>
              </a:rPr>
              <a:t>360</a:t>
            </a:r>
            <a:r>
              <a:rPr lang="en-US" sz="2000" dirty="0">
                <a:effectLst/>
              </a:rPr>
              <a:t>° Panoramic Day/Night Indoor/Outdoor Dome IP </a:t>
            </a:r>
            <a:r>
              <a:rPr lang="en-US" sz="2000" dirty="0" smtClean="0">
                <a:effectLst/>
              </a:rPr>
              <a:t>Camera (WDR </a:t>
            </a:r>
            <a:r>
              <a:rPr lang="en-US" sz="2000" dirty="0">
                <a:effectLst/>
              </a:rPr>
              <a:t>in 12MP)</a:t>
            </a:r>
          </a:p>
        </p:txBody>
      </p:sp>
    </p:spTree>
    <p:extLst>
      <p:ext uri="{BB962C8B-B14F-4D97-AF65-F5344CB8AC3E}">
        <p14:creationId xmlns:p14="http://schemas.microsoft.com/office/powerpoint/2010/main" xmlns="" val="20787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9621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pPr algn="ctr"/>
            <a:r>
              <a:rPr lang="en-US" sz="3200" spc="-60" dirty="0" smtClean="0">
                <a:solidFill>
                  <a:srgbClr val="CD0920"/>
                </a:solidFill>
                <a:latin typeface="Arial"/>
                <a:cs typeface="Arial"/>
              </a:rPr>
              <a:t>Technology Demonstrations </a:t>
            </a:r>
            <a:r>
              <a:rPr lang="en-US" sz="3200" spc="-60" dirty="0" smtClean="0">
                <a:latin typeface="Arial"/>
                <a:cs typeface="Arial"/>
              </a:rPr>
              <a:t>at </a:t>
            </a:r>
            <a:r>
              <a:rPr lang="en-US" sz="3200" spc="-60" dirty="0">
                <a:latin typeface="Arial"/>
                <a:cs typeface="Arial"/>
              </a:rPr>
              <a:t>ASIS 2013</a:t>
            </a:r>
          </a:p>
        </p:txBody>
      </p:sp>
    </p:spTree>
    <p:extLst>
      <p:ext uri="{BB962C8B-B14F-4D97-AF65-F5344CB8AC3E}">
        <p14:creationId xmlns:p14="http://schemas.microsoft.com/office/powerpoint/2010/main" xmlns="" val="202174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3200" spc="-60" dirty="0" smtClean="0">
                <a:solidFill>
                  <a:srgbClr val="CD0920"/>
                </a:solidFill>
                <a:latin typeface="Arial"/>
                <a:cs typeface="Arial"/>
              </a:rPr>
              <a:t>Surround</a:t>
            </a:r>
            <a:r>
              <a:rPr lang="en-US" sz="3200" spc="-60" dirty="0" smtClean="0">
                <a:latin typeface="Arial"/>
                <a:cs typeface="Arial"/>
              </a:rPr>
              <a:t>Video</a:t>
            </a:r>
            <a:r>
              <a:rPr lang="en-US" sz="3200" spc="-60" baseline="30000" dirty="0" smtClean="0">
                <a:latin typeface="Arial"/>
                <a:cs typeface="Arial"/>
              </a:rPr>
              <a:t>®</a:t>
            </a:r>
            <a:r>
              <a:rPr lang="en-US" sz="3200" spc="-60" dirty="0" smtClean="0">
                <a:latin typeface="Arial"/>
                <a:cs typeface="Arial"/>
              </a:rPr>
              <a:t> Omni</a:t>
            </a:r>
            <a:endParaRPr lang="en-US" sz="2400" spc="-60" baseline="72000" dirty="0">
              <a:latin typeface="Arial"/>
              <a:cs typeface="Arial"/>
            </a:endParaRPr>
          </a:p>
        </p:txBody>
      </p:sp>
      <p:pic>
        <p:nvPicPr>
          <p:cNvPr id="3074" name="Picture 2" descr="O:\Brad Donaldson\Omni Images\270 Low Reduc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0800000">
            <a:off x="5105400" y="1657350"/>
            <a:ext cx="3545179" cy="150547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7750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57150"/>
            <a:ext cx="5334000" cy="4572000"/>
          </a:xfrm>
        </p:spPr>
        <p:txBody>
          <a:bodyPr>
            <a:normAutofit fontScale="92500" lnSpcReduction="20000"/>
          </a:bodyPr>
          <a:lstStyle/>
          <a:p>
            <a:pPr marL="114300" indent="0">
              <a:lnSpc>
                <a:spcPct val="100000"/>
              </a:lnSpc>
              <a:buNone/>
            </a:pPr>
            <a:r>
              <a:rPr lang="en-US" sz="3000" spc="-60" dirty="0" smtClean="0">
                <a:solidFill>
                  <a:srgbClr val="CD0920"/>
                </a:solidFill>
                <a:effectLst>
                  <a:outerShdw blurRad="50800" dist="38100" dir="2700000" algn="tl" rotWithShape="0">
                    <a:prstClr val="black">
                      <a:alpha val="40000"/>
                    </a:prstClr>
                  </a:outerShdw>
                </a:effectLst>
                <a:latin typeface="Arial"/>
                <a:ea typeface="+mj-ea"/>
                <a:cs typeface="Arial"/>
              </a:rPr>
              <a:t>Surround</a:t>
            </a:r>
            <a:r>
              <a:rPr lang="en-US" sz="3000" spc="-60" dirty="0" smtClean="0">
                <a:solidFill>
                  <a:schemeClr val="tx1"/>
                </a:solidFill>
                <a:effectLst>
                  <a:outerShdw blurRad="50800" dist="38100" dir="2700000" algn="tl" rotWithShape="0">
                    <a:prstClr val="black">
                      <a:alpha val="40000"/>
                    </a:prstClr>
                  </a:outerShdw>
                </a:effectLst>
                <a:latin typeface="Arial"/>
                <a:ea typeface="+mj-ea"/>
                <a:cs typeface="Arial"/>
              </a:rPr>
              <a:t>Video</a:t>
            </a:r>
            <a:r>
              <a:rPr lang="en-US" sz="3000" spc="-60" baseline="30000" dirty="0" smtClean="0">
                <a:solidFill>
                  <a:schemeClr val="tx1"/>
                </a:solidFill>
                <a:effectLst>
                  <a:outerShdw blurRad="50800" dist="38100" dir="2700000" algn="tl" rotWithShape="0">
                    <a:prstClr val="black">
                      <a:alpha val="40000"/>
                    </a:prstClr>
                  </a:outerShdw>
                </a:effectLst>
                <a:latin typeface="Arial"/>
                <a:ea typeface="+mj-ea"/>
                <a:cs typeface="Arial"/>
              </a:rPr>
              <a:t>®</a:t>
            </a:r>
            <a:r>
              <a:rPr lang="en-US" sz="3000" spc="-60" dirty="0" smtClean="0">
                <a:solidFill>
                  <a:schemeClr val="tx1"/>
                </a:solidFill>
                <a:effectLst>
                  <a:outerShdw blurRad="50800" dist="38100" dir="2700000" algn="tl" rotWithShape="0">
                    <a:prstClr val="black">
                      <a:alpha val="40000"/>
                    </a:prstClr>
                  </a:outerShdw>
                </a:effectLst>
                <a:latin typeface="Arial"/>
                <a:ea typeface="+mj-ea"/>
                <a:cs typeface="Arial"/>
              </a:rPr>
              <a:t> Omni</a:t>
            </a:r>
            <a:endParaRPr lang="en-US" sz="3000" spc="-60" baseline="38000" dirty="0" smtClean="0">
              <a:solidFill>
                <a:schemeClr val="tx1"/>
              </a:solidFill>
              <a:latin typeface="Arial"/>
              <a:cs typeface="Arial"/>
            </a:endParaRPr>
          </a:p>
          <a:p>
            <a:pPr marL="114300" indent="0" algn="ctr">
              <a:lnSpc>
                <a:spcPct val="100000"/>
              </a:lnSpc>
              <a:buNone/>
            </a:pPr>
            <a:endParaRPr lang="en-US" spc="-60" baseline="38000" dirty="0">
              <a:effectLst>
                <a:outerShdw blurRad="50800" dist="38100" dir="2700000" algn="tl" rotWithShape="0">
                  <a:prstClr val="black">
                    <a:alpha val="40000"/>
                  </a:prstClr>
                </a:outerShdw>
              </a:effectLst>
              <a:latin typeface="Arial"/>
              <a:ea typeface="+mj-ea"/>
              <a:cs typeface="Arial"/>
            </a:endParaRPr>
          </a:p>
          <a:p>
            <a:pPr marL="114300" indent="0">
              <a:lnSpc>
                <a:spcPct val="100000"/>
              </a:lnSpc>
              <a:buNone/>
            </a:pPr>
            <a:r>
              <a:rPr lang="en-US" sz="2000" b="1" u="sng" dirty="0">
                <a:ea typeface="+mj-ea"/>
                <a:cs typeface="+mj-cs"/>
              </a:rPr>
              <a:t>Highlights</a:t>
            </a:r>
          </a:p>
          <a:p>
            <a:r>
              <a:rPr lang="en-US" sz="1900" dirty="0">
                <a:ea typeface="+mj-ea"/>
                <a:cs typeface="+mj-cs"/>
              </a:rPr>
              <a:t>Up to 4 individual camera gimbals can be independently placed in any orientation around a 360° track with extra positions for looking straight down.  Create 180°, 360°, 270°, etc.</a:t>
            </a:r>
          </a:p>
          <a:p>
            <a:r>
              <a:rPr lang="en-US" sz="1900" dirty="0">
                <a:ea typeface="+mj-ea"/>
                <a:cs typeface="+mj-cs"/>
              </a:rPr>
              <a:t>5.2MP, 8MP, 12MP WDR and 20MP Configurations</a:t>
            </a:r>
          </a:p>
          <a:p>
            <a:r>
              <a:rPr lang="en-US" sz="1900" dirty="0">
                <a:ea typeface="+mj-ea"/>
                <a:cs typeface="+mj-cs"/>
              </a:rPr>
              <a:t>Multiple lens options in a single camera housing</a:t>
            </a:r>
          </a:p>
          <a:p>
            <a:r>
              <a:rPr lang="en-US" sz="1900" dirty="0">
                <a:ea typeface="+mj-ea"/>
                <a:cs typeface="+mj-cs"/>
              </a:rPr>
              <a:t>Wide Dynamic Range of up to 100dB at full resolution at 1080p and 3MP</a:t>
            </a:r>
          </a:p>
          <a:p>
            <a:r>
              <a:rPr lang="en-US" sz="1900" dirty="0">
                <a:ea typeface="+mj-ea"/>
                <a:cs typeface="+mj-cs"/>
              </a:rPr>
              <a:t>All-in-one PoE solution </a:t>
            </a:r>
          </a:p>
          <a:p>
            <a:r>
              <a:rPr lang="en-US" sz="1900" dirty="0">
                <a:ea typeface="+mj-ea"/>
                <a:cs typeface="+mj-cs"/>
              </a:rPr>
              <a:t>Ultra discrete, low profile housing</a:t>
            </a:r>
          </a:p>
          <a:p>
            <a:r>
              <a:rPr lang="en-US" sz="1900" dirty="0">
                <a:ea typeface="+mj-ea"/>
                <a:cs typeface="+mj-cs"/>
              </a:rPr>
              <a:t>True mechanical day/night IR cut filters</a:t>
            </a:r>
          </a:p>
          <a:p>
            <a:pPr marL="114300" indent="0">
              <a:buClr>
                <a:srgbClr val="CD0920"/>
              </a:buClr>
              <a:buNone/>
            </a:pPr>
            <a:endParaRPr lang="en-US" dirty="0" smtClean="0"/>
          </a:p>
          <a:p>
            <a:endParaRPr lang="en-US" dirty="0" smtClean="0"/>
          </a:p>
        </p:txBody>
      </p:sp>
      <p:pic>
        <p:nvPicPr>
          <p:cNvPr id="2052" name="Picture 4" descr="C:\Users\bdonaldson\Desktop\photo 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3957638"/>
            <a:ext cx="3657600"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descr="O:\Brad Donaldson\Omni Images\270 Low Reduce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0800000">
            <a:off x="5638800" y="1047751"/>
            <a:ext cx="3229933" cy="1371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969991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9050"/>
            <a:ext cx="82296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3200" spc="-60" dirty="0" smtClean="0">
                <a:solidFill>
                  <a:srgbClr val="CD0920"/>
                </a:solidFill>
                <a:latin typeface="Arial"/>
                <a:cs typeface="Arial"/>
              </a:rPr>
              <a:t>Surround</a:t>
            </a:r>
            <a:r>
              <a:rPr lang="en-US" sz="3200" spc="-60" dirty="0" smtClean="0">
                <a:latin typeface="Arial"/>
                <a:cs typeface="Arial"/>
              </a:rPr>
              <a:t>Video</a:t>
            </a:r>
            <a:r>
              <a:rPr lang="en-US" sz="3200" spc="-60" baseline="30000" dirty="0" smtClean="0">
                <a:latin typeface="Arial"/>
                <a:cs typeface="Arial"/>
              </a:rPr>
              <a:t>®</a:t>
            </a:r>
            <a:r>
              <a:rPr lang="en-US" sz="3200" spc="-60" dirty="0" smtClean="0">
                <a:latin typeface="Arial"/>
                <a:cs typeface="Arial"/>
              </a:rPr>
              <a:t> Omni</a:t>
            </a:r>
            <a:endParaRPr lang="en-US" sz="2400" spc="-60" baseline="72000" dirty="0">
              <a:latin typeface="Arial"/>
              <a:cs typeface="Arial"/>
            </a:endParaRPr>
          </a:p>
        </p:txBody>
      </p:sp>
      <p:pic>
        <p:nvPicPr>
          <p:cNvPr id="1027" name="Picture 3" descr="O:\Brad Donaldson\Omni Images\270 Hi Angle Reduce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1123950"/>
            <a:ext cx="2750362"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O:\Brad Donaldson\Omni Images\360 Hi Angle Reduced.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76600" y="1123951"/>
            <a:ext cx="2754197" cy="27432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O:\Brad Donaldson\Omni Images\Random Hi Angle Reduced.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096000" y="1123951"/>
            <a:ext cx="2754198" cy="2743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71125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657350"/>
            <a:ext cx="9144000" cy="14478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pPr algn="ctr"/>
            <a:r>
              <a:rPr lang="en-US" spc="-60" dirty="0">
                <a:solidFill>
                  <a:srgbClr val="CD0920"/>
                </a:solidFill>
                <a:latin typeface="Arial"/>
                <a:cs typeface="Arial"/>
              </a:rPr>
              <a:t>Come and see our other great </a:t>
            </a:r>
            <a:r>
              <a:rPr lang="en-US" spc="-60" dirty="0" smtClean="0">
                <a:solidFill>
                  <a:srgbClr val="CD0920"/>
                </a:solidFill>
                <a:latin typeface="Arial"/>
                <a:cs typeface="Arial"/>
              </a:rPr>
              <a:t>products</a:t>
            </a:r>
            <a:br>
              <a:rPr lang="en-US" spc="-60" dirty="0" smtClean="0">
                <a:solidFill>
                  <a:srgbClr val="CD0920"/>
                </a:solidFill>
                <a:latin typeface="Arial"/>
                <a:cs typeface="Arial"/>
              </a:rPr>
            </a:br>
            <a:r>
              <a:rPr lang="en-US" spc="-60" dirty="0" smtClean="0">
                <a:solidFill>
                  <a:srgbClr val="CD0920"/>
                </a:solidFill>
                <a:latin typeface="Arial"/>
                <a:cs typeface="Arial"/>
              </a:rPr>
              <a:t>on display at ASIS!</a:t>
            </a:r>
            <a:endParaRPr lang="en-US" spc="-60" dirty="0">
              <a:solidFill>
                <a:srgbClr val="CD0920"/>
              </a:solidFill>
              <a:latin typeface="Arial"/>
              <a:cs typeface="Arial"/>
            </a:endParaRPr>
          </a:p>
        </p:txBody>
      </p:sp>
    </p:spTree>
    <p:extLst>
      <p:ext uri="{BB962C8B-B14F-4D97-AF65-F5344CB8AC3E}">
        <p14:creationId xmlns:p14="http://schemas.microsoft.com/office/powerpoint/2010/main" xmlns="" val="43678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52400" y="2190750"/>
            <a:ext cx="8915400" cy="2590800"/>
          </a:xfrm>
        </p:spPr>
        <p:txBody>
          <a:bodyPr numCol="3" spcCol="274320">
            <a:noAutofit/>
          </a:bodyPr>
          <a:lstStyle/>
          <a:p>
            <a:pPr marL="0" lvl="0" indent="0">
              <a:buNone/>
            </a:pPr>
            <a:endParaRPr lang="en-US" sz="1400" b="1" dirty="0" smtClean="0"/>
          </a:p>
          <a:p>
            <a:pPr marL="0" lvl="0" indent="0">
              <a:buNone/>
            </a:pPr>
            <a:endParaRPr lang="en-US" sz="1400" b="1" dirty="0"/>
          </a:p>
          <a:p>
            <a:pPr marL="0" lvl="0" indent="0">
              <a:buNone/>
            </a:pPr>
            <a:r>
              <a:rPr lang="en-US" sz="1400" b="1" dirty="0" smtClean="0"/>
              <a:t>All in One Indoor/Outdoor Solution   </a:t>
            </a:r>
          </a:p>
          <a:p>
            <a:r>
              <a:rPr lang="en-US" sz="1200" dirty="0" smtClean="0">
                <a:solidFill>
                  <a:srgbClr val="FF0000"/>
                </a:solidFill>
              </a:rPr>
              <a:t>World’s 1</a:t>
            </a:r>
            <a:r>
              <a:rPr lang="en-US" sz="1200" baseline="30000" dirty="0" smtClean="0">
                <a:solidFill>
                  <a:srgbClr val="FF0000"/>
                </a:solidFill>
              </a:rPr>
              <a:t>st</a:t>
            </a:r>
            <a:r>
              <a:rPr lang="en-US" sz="1200" dirty="0" smtClean="0">
                <a:solidFill>
                  <a:srgbClr val="FF0000"/>
                </a:solidFill>
              </a:rPr>
              <a:t> 40MP H.264 Day/Night Panoramic Camera</a:t>
            </a:r>
          </a:p>
          <a:p>
            <a:r>
              <a:rPr lang="en-US" sz="1200" dirty="0" smtClean="0"/>
              <a:t>Integrated four 10MP H.264 Megapixel cameras</a:t>
            </a:r>
          </a:p>
          <a:p>
            <a:r>
              <a:rPr lang="en-US" sz="1200" dirty="0" smtClean="0"/>
              <a:t>PoE or external power options</a:t>
            </a:r>
          </a:p>
          <a:p>
            <a:r>
              <a:rPr lang="en-US" sz="1200" dirty="0" smtClean="0"/>
              <a:t>Easy Adjustable 2-axis Gimbal</a:t>
            </a:r>
          </a:p>
          <a:p>
            <a:endParaRPr lang="en-US" sz="1200" dirty="0" smtClean="0"/>
          </a:p>
          <a:p>
            <a:endParaRPr lang="en-US" sz="1200" dirty="0" smtClean="0"/>
          </a:p>
          <a:p>
            <a:endParaRPr lang="en-US" sz="1200" dirty="0"/>
          </a:p>
          <a:p>
            <a:pPr marL="0" lvl="0" indent="0">
              <a:buNone/>
            </a:pPr>
            <a:r>
              <a:rPr lang="en-US" sz="1400" b="1" dirty="0" smtClean="0"/>
              <a:t>Enclosure:</a:t>
            </a:r>
          </a:p>
          <a:p>
            <a:r>
              <a:rPr lang="en-US" sz="1200" dirty="0" smtClean="0"/>
              <a:t>IP66 Weather Proofing </a:t>
            </a:r>
          </a:p>
          <a:p>
            <a:r>
              <a:rPr lang="en-US" sz="1200" dirty="0" smtClean="0"/>
              <a:t>IK-10 Vandal Resistant </a:t>
            </a:r>
          </a:p>
          <a:p>
            <a:r>
              <a:rPr lang="en-US" sz="1200" dirty="0" smtClean="0"/>
              <a:t>Operating </a:t>
            </a:r>
            <a:r>
              <a:rPr lang="en-US" sz="1200" dirty="0"/>
              <a:t>Temperature w/ Heater: </a:t>
            </a:r>
            <a:r>
              <a:rPr lang="en-US" sz="1200" dirty="0" smtClean="0"/>
              <a:t>  -30°C </a:t>
            </a:r>
            <a:r>
              <a:rPr lang="en-US" sz="1200" dirty="0"/>
              <a:t>to </a:t>
            </a:r>
            <a:r>
              <a:rPr lang="en-US" sz="1200" dirty="0" smtClean="0"/>
              <a:t>55°C </a:t>
            </a:r>
            <a:r>
              <a:rPr lang="en-US" sz="1050" dirty="0" smtClean="0"/>
              <a:t>	</a:t>
            </a:r>
          </a:p>
          <a:p>
            <a:pPr marL="0" indent="0">
              <a:buNone/>
            </a:pPr>
            <a:endParaRPr lang="en-US" sz="1050" dirty="0" smtClean="0"/>
          </a:p>
          <a:p>
            <a:pPr marL="0" lvl="0" indent="0">
              <a:buNone/>
            </a:pPr>
            <a:r>
              <a:rPr lang="en-US" sz="1400" b="1" dirty="0"/>
              <a:t>Model Numbers:</a:t>
            </a:r>
          </a:p>
          <a:p>
            <a:r>
              <a:rPr lang="en-US" sz="1400" dirty="0"/>
              <a:t>AV40185DN</a:t>
            </a:r>
          </a:p>
          <a:p>
            <a:r>
              <a:rPr lang="en-US" sz="1400" dirty="0"/>
              <a:t>AV40185DN-HB</a:t>
            </a:r>
          </a:p>
          <a:p>
            <a:pPr marL="0" lvl="0" indent="0">
              <a:buNone/>
            </a:pPr>
            <a:endParaRPr lang="en-US" sz="1400" b="1" dirty="0" smtClean="0"/>
          </a:p>
          <a:p>
            <a:pPr marL="0" lvl="0" indent="0">
              <a:buNone/>
            </a:pPr>
            <a:endParaRPr lang="en-US" sz="1400" b="1" dirty="0" smtClean="0"/>
          </a:p>
          <a:p>
            <a:pPr marL="0" lvl="0" indent="0">
              <a:buNone/>
            </a:pPr>
            <a:endParaRPr lang="en-US" sz="1400" b="1" dirty="0"/>
          </a:p>
          <a:p>
            <a:pPr marL="0" lvl="0" indent="0">
              <a:buNone/>
            </a:pPr>
            <a:r>
              <a:rPr lang="en-US" sz="1400" b="1" dirty="0" smtClean="0"/>
              <a:t>Other Features:</a:t>
            </a:r>
          </a:p>
          <a:p>
            <a:r>
              <a:rPr lang="en-US" sz="1200" dirty="0" smtClean="0"/>
              <a:t>Fastest </a:t>
            </a:r>
            <a:r>
              <a:rPr lang="en-US" sz="1200" dirty="0"/>
              <a:t>Frame Rate on the Market</a:t>
            </a:r>
          </a:p>
          <a:p>
            <a:r>
              <a:rPr lang="en-US" sz="1200" dirty="0"/>
              <a:t>New User Friendly Web-Page</a:t>
            </a:r>
          </a:p>
          <a:p>
            <a:r>
              <a:rPr lang="en-US" sz="1200" dirty="0" smtClean="0"/>
              <a:t>Pixel binning for improved low light performance</a:t>
            </a:r>
            <a:endParaRPr lang="en-US" sz="1200" dirty="0"/>
          </a:p>
          <a:p>
            <a:r>
              <a:rPr lang="en-US" sz="1200" dirty="0"/>
              <a:t>Motion Detection, Privacy Mask, Flexible Cropping, etc.</a:t>
            </a:r>
          </a:p>
          <a:p>
            <a:r>
              <a:rPr lang="de-DE" sz="1200" dirty="0" smtClean="0"/>
              <a:t>ONVIF </a:t>
            </a:r>
            <a:r>
              <a:rPr lang="de-DE" sz="1200" dirty="0"/>
              <a:t>Conformant</a:t>
            </a:r>
          </a:p>
          <a:p>
            <a:r>
              <a:rPr lang="en-US" sz="1200" dirty="0" smtClean="0"/>
              <a:t>Made </a:t>
            </a:r>
            <a:r>
              <a:rPr lang="en-US" sz="1200" dirty="0"/>
              <a:t>in </a:t>
            </a:r>
            <a:r>
              <a:rPr lang="en-US" sz="1200" dirty="0" smtClean="0"/>
              <a:t>USA</a:t>
            </a:r>
          </a:p>
          <a:p>
            <a:endParaRPr lang="en-US" sz="1200" dirty="0"/>
          </a:p>
          <a:p>
            <a:pPr marL="0" indent="0">
              <a:buNone/>
            </a:pPr>
            <a:endParaRPr lang="en-US" sz="1200" dirty="0"/>
          </a:p>
        </p:txBody>
      </p:sp>
      <p:pic>
        <p:nvPicPr>
          <p:cNvPr id="3074" name="Picture 2" descr="category_61000de73aed83a2a4478bbcf19cdc1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21907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2190750"/>
            <a:ext cx="3657600" cy="584775"/>
          </a:xfrm>
          <a:prstGeom prst="rect">
            <a:avLst/>
          </a:prstGeom>
          <a:noFill/>
        </p:spPr>
        <p:txBody>
          <a:bodyPr wrap="square" rtlCol="0">
            <a:spAutoFit/>
          </a:bodyPr>
          <a:lstStyle/>
          <a:p>
            <a:r>
              <a:rPr lang="en-US" sz="3200" b="1" dirty="0" smtClean="0">
                <a:solidFill>
                  <a:srgbClr val="FF0000"/>
                </a:solidFill>
              </a:rPr>
              <a:t>All New 40MP</a:t>
            </a:r>
            <a:endParaRPr lang="en-US" sz="3200" b="1" dirty="0">
              <a:solidFill>
                <a:srgbClr val="FF0000"/>
              </a:solidFill>
            </a:endParaRPr>
          </a:p>
        </p:txBody>
      </p:sp>
      <p:pic>
        <p:nvPicPr>
          <p:cNvPr id="3075" name="Picture 3"/>
          <p:cNvPicPr>
            <a:picLocks noChangeAspect="1" noChangeArrowheads="1"/>
          </p:cNvPicPr>
          <p:nvPr/>
        </p:nvPicPr>
        <p:blipFill rotWithShape="1">
          <a:blip r:embed="rId4" cstate="print">
            <a:clrChange>
              <a:clrFrom>
                <a:srgbClr val="FEFEFE"/>
              </a:clrFrom>
              <a:clrTo>
                <a:srgbClr val="FEFEFE">
                  <a:alpha val="0"/>
                </a:srgbClr>
              </a:clrTo>
            </a:clrChange>
            <a:extLst>
              <a:ext uri="{28A0092B-C50C-407E-A947-70E740481C1C}">
                <a14:useLocalDpi xmlns:a14="http://schemas.microsoft.com/office/drawing/2010/main" xmlns="" val="0"/>
              </a:ext>
            </a:extLst>
          </a:blip>
          <a:srcRect l="69824" t="36198" r="19759" b="29427"/>
          <a:stretch/>
        </p:blipFill>
        <p:spPr bwMode="auto">
          <a:xfrm>
            <a:off x="4876800" y="3524249"/>
            <a:ext cx="1219200" cy="125730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xmlns="" val="5400407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52400" y="2266950"/>
            <a:ext cx="8915400" cy="2590800"/>
          </a:xfrm>
        </p:spPr>
        <p:txBody>
          <a:bodyPr numCol="3" spcCol="274320">
            <a:noAutofit/>
          </a:bodyPr>
          <a:lstStyle/>
          <a:p>
            <a:pPr marL="0" lvl="0" indent="0">
              <a:buNone/>
            </a:pPr>
            <a:r>
              <a:rPr lang="en-US" sz="1400" b="1" dirty="0" smtClean="0"/>
              <a:t>All-in-One</a:t>
            </a:r>
            <a:br>
              <a:rPr lang="en-US" sz="1400" b="1" dirty="0" smtClean="0"/>
            </a:br>
            <a:r>
              <a:rPr lang="en-US" sz="1400" b="1" dirty="0" smtClean="0"/>
              <a:t>Indoor/Outdoor Solution   </a:t>
            </a:r>
          </a:p>
          <a:p>
            <a:endParaRPr lang="en-US" sz="1200" dirty="0" smtClean="0"/>
          </a:p>
          <a:p>
            <a:r>
              <a:rPr lang="en-US" sz="1200" dirty="0" smtClean="0"/>
              <a:t>PoE or external power options</a:t>
            </a:r>
          </a:p>
          <a:p>
            <a:r>
              <a:rPr lang="en-US" sz="1200" dirty="0" smtClean="0"/>
              <a:t>Easy Adjustable 3-axis Gimbal</a:t>
            </a:r>
          </a:p>
          <a:p>
            <a:r>
              <a:rPr lang="en-US" sz="1200" dirty="0" smtClean="0"/>
              <a:t>Up to 100dB WDR w/ no resolution loss available</a:t>
            </a:r>
          </a:p>
          <a:p>
            <a:r>
              <a:rPr lang="en-US" sz="1200" dirty="0" smtClean="0"/>
              <a:t>User friendly web interface</a:t>
            </a:r>
          </a:p>
          <a:p>
            <a:r>
              <a:rPr lang="en-US" sz="1200" dirty="0" smtClean="0"/>
              <a:t>Heater option</a:t>
            </a:r>
          </a:p>
          <a:p>
            <a:endParaRPr lang="en-US" sz="1200" dirty="0"/>
          </a:p>
          <a:p>
            <a:endParaRPr lang="en-US" sz="1200" dirty="0" smtClean="0"/>
          </a:p>
          <a:p>
            <a:endParaRPr lang="en-US" sz="1200" dirty="0" smtClean="0"/>
          </a:p>
          <a:p>
            <a:pPr marL="0" indent="0">
              <a:buNone/>
            </a:pPr>
            <a:endParaRPr lang="en-US" sz="1200" dirty="0"/>
          </a:p>
          <a:p>
            <a:pPr marL="0" lvl="0" indent="0">
              <a:buNone/>
            </a:pPr>
            <a:r>
              <a:rPr lang="en-US" sz="1400" b="1" dirty="0" smtClean="0"/>
              <a:t>Enclosure:</a:t>
            </a:r>
          </a:p>
          <a:p>
            <a:r>
              <a:rPr lang="en-US" sz="1200" dirty="0" smtClean="0"/>
              <a:t>IP66 Weather Proofing </a:t>
            </a:r>
          </a:p>
          <a:p>
            <a:r>
              <a:rPr lang="en-US" sz="1200" dirty="0" smtClean="0"/>
              <a:t>IK-10 Vandal Resistant </a:t>
            </a:r>
          </a:p>
          <a:p>
            <a:r>
              <a:rPr lang="en-US" sz="1200" dirty="0" smtClean="0"/>
              <a:t>Operating </a:t>
            </a:r>
            <a:r>
              <a:rPr lang="en-US" sz="1200" dirty="0"/>
              <a:t>Temperature w/ Heater: </a:t>
            </a:r>
            <a:r>
              <a:rPr lang="en-US" sz="1200" dirty="0" smtClean="0"/>
              <a:t>  -30°C </a:t>
            </a:r>
            <a:r>
              <a:rPr lang="en-US" sz="1200" dirty="0"/>
              <a:t>to </a:t>
            </a:r>
            <a:r>
              <a:rPr lang="en-US" sz="1200" dirty="0" smtClean="0"/>
              <a:t>55°C </a:t>
            </a:r>
            <a:r>
              <a:rPr lang="en-US" sz="1050" dirty="0" smtClean="0"/>
              <a:t>	</a:t>
            </a:r>
          </a:p>
          <a:p>
            <a:pPr marL="0" indent="0">
              <a:buNone/>
            </a:pPr>
            <a:endParaRPr lang="en-US" sz="1050" dirty="0" smtClean="0"/>
          </a:p>
          <a:p>
            <a:pPr marL="0" lvl="0" indent="0">
              <a:buNone/>
            </a:pPr>
            <a:r>
              <a:rPr lang="en-US" sz="1400" b="1" dirty="0"/>
              <a:t>Model Numbers:</a:t>
            </a:r>
          </a:p>
          <a:p>
            <a:r>
              <a:rPr lang="en-US" sz="1400" dirty="0" smtClean="0"/>
              <a:t>AVX255</a:t>
            </a:r>
            <a:endParaRPr lang="en-US" sz="1400" dirty="0"/>
          </a:p>
          <a:p>
            <a:r>
              <a:rPr lang="en-US" sz="1400" dirty="0" smtClean="0"/>
              <a:t>AVX256 (WDR)</a:t>
            </a:r>
            <a:endParaRPr lang="en-US" sz="1400" dirty="0"/>
          </a:p>
          <a:p>
            <a:pPr marL="0" lvl="0" indent="0">
              <a:buNone/>
            </a:pPr>
            <a:endParaRPr lang="en-US" sz="1400" b="1" dirty="0" smtClean="0"/>
          </a:p>
          <a:p>
            <a:pPr marL="0" lvl="0" indent="0">
              <a:buNone/>
            </a:pPr>
            <a:endParaRPr lang="en-US" sz="1400" b="1" dirty="0" smtClean="0"/>
          </a:p>
          <a:p>
            <a:pPr marL="0" lvl="0" indent="0">
              <a:buNone/>
            </a:pPr>
            <a:r>
              <a:rPr lang="en-US" sz="1400" b="1" dirty="0" smtClean="0"/>
              <a:t>Other Features:</a:t>
            </a:r>
          </a:p>
          <a:p>
            <a:r>
              <a:rPr lang="en-US" sz="1200" dirty="0" smtClean="0"/>
              <a:t>Fastest </a:t>
            </a:r>
            <a:r>
              <a:rPr lang="en-US" sz="1200" dirty="0"/>
              <a:t>Frame Rate on the Market</a:t>
            </a:r>
          </a:p>
          <a:p>
            <a:r>
              <a:rPr lang="en-US" sz="1200" dirty="0"/>
              <a:t>New User Friendly Web-Page</a:t>
            </a:r>
          </a:p>
          <a:p>
            <a:r>
              <a:rPr lang="en-US" sz="1200" dirty="0" smtClean="0"/>
              <a:t>Pixel binning for improved low light performance</a:t>
            </a:r>
            <a:endParaRPr lang="en-US" sz="1200" dirty="0"/>
          </a:p>
          <a:p>
            <a:r>
              <a:rPr lang="en-US" sz="1200" dirty="0"/>
              <a:t>Motion Detection, Privacy Mask, Flexible Cropping, etc.</a:t>
            </a:r>
          </a:p>
          <a:p>
            <a:r>
              <a:rPr lang="de-DE" sz="1200" dirty="0" smtClean="0"/>
              <a:t>PSIA &amp; ONVIF </a:t>
            </a:r>
            <a:r>
              <a:rPr lang="de-DE" sz="1200" dirty="0"/>
              <a:t>Conformant</a:t>
            </a:r>
          </a:p>
          <a:p>
            <a:r>
              <a:rPr lang="en-US" sz="1200" dirty="0" smtClean="0"/>
              <a:t>Made </a:t>
            </a:r>
            <a:r>
              <a:rPr lang="en-US" sz="1200" dirty="0"/>
              <a:t>in </a:t>
            </a:r>
            <a:r>
              <a:rPr lang="en-US" sz="1200" dirty="0" smtClean="0"/>
              <a:t>USA</a:t>
            </a:r>
          </a:p>
          <a:p>
            <a:endParaRPr lang="en-US" sz="1200" dirty="0"/>
          </a:p>
          <a:p>
            <a:pPr marL="0" indent="0">
              <a:buNone/>
            </a:pPr>
            <a:endParaRPr lang="en-US" sz="1200" dirty="0"/>
          </a:p>
        </p:txBody>
      </p:sp>
      <p:pic>
        <p:nvPicPr>
          <p:cNvPr id="1026" name="Picture 2" descr="category_8b3ab3e829a7c45edf809ae20985bf1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21907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194929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Scott Schafer</a:t>
            </a:r>
          </a:p>
          <a:p>
            <a:pPr algn="l"/>
            <a:r>
              <a:rPr lang="en-US" sz="1200" dirty="0" smtClean="0">
                <a:solidFill>
                  <a:schemeClr val="tx1">
                    <a:lumMod val="75000"/>
                    <a:lumOff val="25000"/>
                  </a:schemeClr>
                </a:solidFill>
                <a:latin typeface="Arial Black"/>
                <a:cs typeface="Arial Black"/>
              </a:rPr>
              <a:t>Executive Vice President</a:t>
            </a:r>
          </a:p>
        </p:txBody>
      </p:sp>
      <p:sp>
        <p:nvSpPr>
          <p:cNvPr id="4" name="Title 1"/>
          <p:cNvSpPr txBox="1">
            <a:spLocks/>
          </p:cNvSpPr>
          <p:nvPr/>
        </p:nvSpPr>
        <p:spPr>
          <a:xfrm>
            <a:off x="457200" y="18859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rgbClr val="C00000"/>
                </a:solidFill>
                <a:effectLst/>
                <a:latin typeface="Arial"/>
                <a:cs typeface="Arial"/>
              </a:rPr>
              <a:t>Arecont Vision Update</a:t>
            </a:r>
            <a:endParaRPr lang="en-US" sz="2500" spc="-60" dirty="0">
              <a:solidFill>
                <a:srgbClr val="C00000"/>
              </a:solidFill>
              <a:effectLst/>
              <a:latin typeface="Arial"/>
              <a:cs typeface="Arial"/>
            </a:endParaRP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 xmlns:p14="http://schemas.microsoft.com/office/powerpoint/2010/main" val="23517935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152400" y="2190750"/>
            <a:ext cx="8915400" cy="2590800"/>
          </a:xfrm>
        </p:spPr>
        <p:txBody>
          <a:bodyPr numCol="3" spcCol="274320">
            <a:noAutofit/>
          </a:bodyPr>
          <a:lstStyle/>
          <a:p>
            <a:pPr marL="0" lvl="0" indent="0">
              <a:buNone/>
            </a:pPr>
            <a:endParaRPr lang="en-US" sz="1400" b="1" dirty="0" smtClean="0"/>
          </a:p>
          <a:p>
            <a:pPr marL="0" lvl="0" indent="0">
              <a:buNone/>
            </a:pPr>
            <a:endParaRPr lang="en-US" sz="1400" b="1" dirty="0"/>
          </a:p>
          <a:p>
            <a:pPr marL="0" lvl="0" indent="0">
              <a:buNone/>
            </a:pPr>
            <a:r>
              <a:rPr lang="en-US" sz="1400" b="1" dirty="0"/>
              <a:t>All in One Indoor/Outdoor Solution   </a:t>
            </a:r>
          </a:p>
          <a:p>
            <a:r>
              <a:rPr lang="en-US" sz="1200" dirty="0">
                <a:solidFill>
                  <a:srgbClr val="FF0000"/>
                </a:solidFill>
              </a:rPr>
              <a:t>World’s 1</a:t>
            </a:r>
            <a:r>
              <a:rPr lang="en-US" sz="1200" baseline="30000" dirty="0">
                <a:solidFill>
                  <a:srgbClr val="FF0000"/>
                </a:solidFill>
              </a:rPr>
              <a:t>st</a:t>
            </a:r>
            <a:r>
              <a:rPr lang="en-US" sz="1200" dirty="0">
                <a:solidFill>
                  <a:srgbClr val="FF0000"/>
                </a:solidFill>
              </a:rPr>
              <a:t> </a:t>
            </a:r>
            <a:r>
              <a:rPr lang="en-US" sz="1200" dirty="0" smtClean="0">
                <a:solidFill>
                  <a:srgbClr val="FF0000"/>
                </a:solidFill>
              </a:rPr>
              <a:t>WDR Panoramic Camera</a:t>
            </a:r>
            <a:endParaRPr lang="en-US" sz="1200" dirty="0">
              <a:solidFill>
                <a:srgbClr val="FF0000"/>
              </a:solidFill>
            </a:endParaRPr>
          </a:p>
          <a:p>
            <a:r>
              <a:rPr lang="en-US" sz="1200" dirty="0" smtClean="0"/>
              <a:t>Installer </a:t>
            </a:r>
            <a:r>
              <a:rPr lang="en-US" sz="1200" dirty="0"/>
              <a:t>friendly design</a:t>
            </a:r>
          </a:p>
          <a:p>
            <a:r>
              <a:rPr lang="en-US" sz="1200" dirty="0"/>
              <a:t>WDR up to 100dB at full resolution</a:t>
            </a:r>
          </a:p>
          <a:p>
            <a:r>
              <a:rPr lang="en-US" sz="1200" dirty="0"/>
              <a:t>Integrated four 3MP H.264 Megapixel </a:t>
            </a:r>
            <a:r>
              <a:rPr lang="en-US" sz="1200" dirty="0" smtClean="0"/>
              <a:t>cameras</a:t>
            </a:r>
          </a:p>
          <a:p>
            <a:endParaRPr lang="en-US" sz="1200" dirty="0" smtClean="0"/>
          </a:p>
          <a:p>
            <a:endParaRPr lang="en-US" sz="1200" dirty="0"/>
          </a:p>
          <a:p>
            <a:endParaRPr lang="en-US" sz="1200" dirty="0"/>
          </a:p>
          <a:p>
            <a:endParaRPr lang="en-US" sz="1200" dirty="0"/>
          </a:p>
          <a:p>
            <a:endParaRPr lang="en-US" sz="1200" dirty="0"/>
          </a:p>
          <a:p>
            <a:pPr marL="0" lvl="0" indent="0">
              <a:buNone/>
            </a:pPr>
            <a:r>
              <a:rPr lang="en-US" sz="1400" b="1" dirty="0"/>
              <a:t>New, Smaller Enclosure:</a:t>
            </a:r>
          </a:p>
          <a:p>
            <a:r>
              <a:rPr lang="en-US" sz="1200" dirty="0"/>
              <a:t>IP66 Weather Proofing </a:t>
            </a:r>
          </a:p>
          <a:p>
            <a:r>
              <a:rPr lang="en-US" sz="1200" dirty="0"/>
              <a:t>IK-10 Vandal Resistant </a:t>
            </a:r>
          </a:p>
          <a:p>
            <a:r>
              <a:rPr lang="en-US" sz="1200" dirty="0"/>
              <a:t>Operating Temperature w/ Heater:   -40°C to 50°C (40°F to 122°F)</a:t>
            </a:r>
            <a:r>
              <a:rPr lang="en-US" sz="1050" dirty="0"/>
              <a:t>	</a:t>
            </a:r>
          </a:p>
          <a:p>
            <a:pPr marL="0" lvl="0" indent="0">
              <a:buNone/>
            </a:pPr>
            <a:r>
              <a:rPr lang="en-US" sz="1400" b="1" dirty="0"/>
              <a:t>Model Number:</a:t>
            </a:r>
          </a:p>
          <a:p>
            <a:r>
              <a:rPr lang="en-US" sz="1200" dirty="0"/>
              <a:t>AV12186DN</a:t>
            </a:r>
          </a:p>
          <a:p>
            <a:pPr marL="0" indent="0">
              <a:buNone/>
            </a:pPr>
            <a:endParaRPr lang="en-US" sz="1050" dirty="0" smtClean="0"/>
          </a:p>
          <a:p>
            <a:pPr marL="0" indent="0">
              <a:buNone/>
            </a:pPr>
            <a:endParaRPr lang="en-US" sz="1050" dirty="0"/>
          </a:p>
          <a:p>
            <a:pPr marL="0" indent="0">
              <a:buNone/>
            </a:pPr>
            <a:endParaRPr lang="en-US" sz="1050" dirty="0" smtClean="0"/>
          </a:p>
          <a:p>
            <a:pPr marL="0" indent="0">
              <a:buNone/>
            </a:pPr>
            <a:endParaRPr lang="en-US" sz="1050" dirty="0"/>
          </a:p>
          <a:p>
            <a:pPr marL="0" indent="0">
              <a:buNone/>
            </a:pPr>
            <a:endParaRPr lang="en-US" sz="1050" dirty="0"/>
          </a:p>
          <a:p>
            <a:pPr lvl="2">
              <a:buNone/>
            </a:pPr>
            <a:endParaRPr lang="en-US" sz="1000" dirty="0"/>
          </a:p>
          <a:p>
            <a:pPr marL="0" lvl="0" indent="0">
              <a:buNone/>
            </a:pPr>
            <a:endParaRPr lang="en-US" sz="1400" b="1" dirty="0" smtClean="0"/>
          </a:p>
          <a:p>
            <a:pPr marL="0" lvl="0" indent="0">
              <a:buNone/>
            </a:pPr>
            <a:r>
              <a:rPr lang="en-US" sz="1400" b="1" dirty="0" smtClean="0"/>
              <a:t>Other Features</a:t>
            </a:r>
            <a:r>
              <a:rPr lang="en-US" sz="1400" b="1" dirty="0"/>
              <a:t>:</a:t>
            </a:r>
          </a:p>
          <a:p>
            <a:r>
              <a:rPr lang="en-US" sz="1100" dirty="0" smtClean="0"/>
              <a:t>Fastest </a:t>
            </a:r>
            <a:r>
              <a:rPr lang="en-US" sz="1100" dirty="0"/>
              <a:t>Frame Rate on the Market</a:t>
            </a:r>
          </a:p>
          <a:p>
            <a:r>
              <a:rPr lang="en-US" sz="1100" dirty="0"/>
              <a:t>New User Friendly Web-Page</a:t>
            </a:r>
          </a:p>
          <a:p>
            <a:r>
              <a:rPr lang="en-US" sz="1100" dirty="0"/>
              <a:t>Pixel binning for improved low light performance</a:t>
            </a:r>
          </a:p>
          <a:p>
            <a:r>
              <a:rPr lang="en-US" sz="1100" dirty="0"/>
              <a:t>Motion Detection, Privacy Mask, Flexible Cropping, etc</a:t>
            </a:r>
            <a:r>
              <a:rPr lang="en-US" sz="1100" dirty="0" smtClean="0"/>
              <a:t>.</a:t>
            </a:r>
          </a:p>
          <a:p>
            <a:r>
              <a:rPr lang="en-US" sz="1100" dirty="0"/>
              <a:t>PoE or external power </a:t>
            </a:r>
            <a:r>
              <a:rPr lang="en-US" sz="1100" dirty="0" smtClean="0"/>
              <a:t>options</a:t>
            </a:r>
          </a:p>
          <a:p>
            <a:r>
              <a:rPr lang="en-US" sz="1100" dirty="0"/>
              <a:t>True Day/Night functionality with removable IR cut </a:t>
            </a:r>
            <a:r>
              <a:rPr lang="en-US" sz="1100" dirty="0" smtClean="0"/>
              <a:t>filter</a:t>
            </a:r>
            <a:endParaRPr lang="en-US" sz="1100" dirty="0"/>
          </a:p>
          <a:p>
            <a:r>
              <a:rPr lang="de-DE" sz="1100" dirty="0"/>
              <a:t>ONVIF Conformant</a:t>
            </a:r>
          </a:p>
          <a:p>
            <a:r>
              <a:rPr lang="en-US" sz="1100" dirty="0" smtClean="0"/>
              <a:t>Made </a:t>
            </a:r>
            <a:r>
              <a:rPr lang="en-US" sz="1100" dirty="0"/>
              <a:t>in USA</a:t>
            </a:r>
          </a:p>
          <a:p>
            <a:endParaRPr lang="en-US" sz="1200" dirty="0"/>
          </a:p>
          <a:p>
            <a:endParaRPr lang="en-US" sz="1200" dirty="0"/>
          </a:p>
          <a:p>
            <a:pPr marL="0" indent="0">
              <a:buNone/>
            </a:pPr>
            <a:endParaRPr lang="en-US" sz="1200" dirty="0"/>
          </a:p>
        </p:txBody>
      </p:sp>
      <p:pic>
        <p:nvPicPr>
          <p:cNvPr id="3074" name="Picture 2" descr="category_61000de73aed83a2a4478bbcf19cdc1b.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2190750"/>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extBox 3"/>
          <p:cNvSpPr txBox="1"/>
          <p:nvPr/>
        </p:nvSpPr>
        <p:spPr>
          <a:xfrm>
            <a:off x="152400" y="2190750"/>
            <a:ext cx="2743200" cy="584775"/>
          </a:xfrm>
          <a:prstGeom prst="rect">
            <a:avLst/>
          </a:prstGeom>
          <a:noFill/>
        </p:spPr>
        <p:txBody>
          <a:bodyPr wrap="square" rtlCol="0">
            <a:spAutoFit/>
          </a:bodyPr>
          <a:lstStyle/>
          <a:p>
            <a:r>
              <a:rPr lang="en-US" sz="3200" b="1" dirty="0" smtClean="0">
                <a:solidFill>
                  <a:srgbClr val="FF0000"/>
                </a:solidFill>
              </a:rPr>
              <a:t>12MP WDR</a:t>
            </a:r>
            <a:endParaRPr lang="en-US" sz="3200" b="1" dirty="0">
              <a:solidFill>
                <a:srgbClr val="FF0000"/>
              </a:solidFill>
            </a:endParaRPr>
          </a:p>
        </p:txBody>
      </p:sp>
      <p:pic>
        <p:nvPicPr>
          <p:cNvPr id="6"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693920" y="3638550"/>
            <a:ext cx="1325880" cy="1143000"/>
          </a:xfrm>
          <a:prstGeom prst="rect">
            <a:avLst/>
          </a:prstGeom>
          <a:noFill/>
          <a:ln w="9525">
            <a:noFill/>
            <a:miter lim="800000"/>
            <a:headEnd/>
            <a:tailEnd/>
          </a:ln>
        </p:spPr>
      </p:pic>
    </p:spTree>
    <p:extLst>
      <p:ext uri="{BB962C8B-B14F-4D97-AF65-F5344CB8AC3E}">
        <p14:creationId xmlns:p14="http://schemas.microsoft.com/office/powerpoint/2010/main" xmlns="" val="3904793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1"/>
          <p:cNvGrpSpPr/>
          <p:nvPr/>
        </p:nvGrpSpPr>
        <p:grpSpPr>
          <a:xfrm>
            <a:off x="7239000" y="2724150"/>
            <a:ext cx="1733550" cy="1354138"/>
            <a:chOff x="5937811" y="2657172"/>
            <a:chExt cx="2895601" cy="2283336"/>
          </a:xfrm>
        </p:grpSpPr>
        <p:pic>
          <p:nvPicPr>
            <p:cNvPr id="13" name="Picture 12" descr="MicroDome_LeftHero.png"/>
            <p:cNvPicPr>
              <a:picLocks noChangeAspect="1"/>
            </p:cNvPicPr>
            <p:nvPr/>
          </p:nvPicPr>
          <p:blipFill rotWithShape="1">
            <a:blip r:embed="rId3" cstate="print">
              <a:extLst>
                <a:ext uri="{28A0092B-C50C-407E-A947-70E740481C1C}">
                  <a14:useLocalDpi xmlns:a14="http://schemas.microsoft.com/office/drawing/2010/main" xmlns=""/>
                </a:ext>
              </a:extLst>
            </a:blip>
            <a:srcRect l="14495" t="18181" r="7822"/>
            <a:stretch/>
          </p:blipFill>
          <p:spPr>
            <a:xfrm>
              <a:off x="5937811" y="2657172"/>
              <a:ext cx="2895601" cy="1470328"/>
            </a:xfrm>
            <a:prstGeom prst="rect">
              <a:avLst/>
            </a:prstGeom>
          </p:spPr>
        </p:pic>
        <p:sp>
          <p:nvSpPr>
            <p:cNvPr id="14" name="Oval 13"/>
            <p:cNvSpPr/>
            <p:nvPr/>
          </p:nvSpPr>
          <p:spPr>
            <a:xfrm>
              <a:off x="6096000" y="4400550"/>
              <a:ext cx="2513474" cy="539958"/>
            </a:xfrm>
            <a:prstGeom prst="ellipse">
              <a:avLst/>
            </a:prstGeom>
            <a:solidFill>
              <a:schemeClr val="tx1">
                <a:lumMod val="75000"/>
                <a:lumOff val="25000"/>
                <a:alpha val="30000"/>
              </a:schemeClr>
            </a:solidFill>
            <a:ln>
              <a:noFill/>
            </a:ln>
            <a:effectLst>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Rectangle 3"/>
          <p:cNvSpPr/>
          <p:nvPr/>
        </p:nvSpPr>
        <p:spPr>
          <a:xfrm>
            <a:off x="228599" y="2272427"/>
            <a:ext cx="7086601" cy="2585323"/>
          </a:xfrm>
          <a:prstGeom prst="rect">
            <a:avLst/>
          </a:prstGeom>
        </p:spPr>
        <p:txBody>
          <a:bodyPr wrap="square" numCol="2">
            <a:spAutoFit/>
          </a:bodyPr>
          <a:lstStyle/>
          <a:p>
            <a:pPr marL="114300" indent="0">
              <a:buClr>
                <a:srgbClr val="CD0920"/>
              </a:buClr>
              <a:buNone/>
            </a:pPr>
            <a:r>
              <a:rPr lang="en-US" sz="1400" b="1" dirty="0"/>
              <a:t>Highlights:</a:t>
            </a:r>
          </a:p>
          <a:p>
            <a:pPr marL="285750" indent="-285750">
              <a:lnSpc>
                <a:spcPct val="110000"/>
              </a:lnSpc>
              <a:buFont typeface="Arial" pitchFamily="34" charset="0"/>
              <a:buChar char="•"/>
            </a:pPr>
            <a:r>
              <a:rPr lang="en-US" sz="1350" dirty="0"/>
              <a:t>1.3MP, 1080p, 3MP and 5MP resolutions</a:t>
            </a:r>
          </a:p>
          <a:p>
            <a:pPr marL="285750" indent="-285750">
              <a:lnSpc>
                <a:spcPct val="110000"/>
              </a:lnSpc>
              <a:buFont typeface="Arial" pitchFamily="34" charset="0"/>
              <a:buChar char="•"/>
            </a:pPr>
            <a:r>
              <a:rPr lang="en-US" sz="1350" dirty="0"/>
              <a:t>Wide Dynamic Range of up to 100dB at full resolution </a:t>
            </a:r>
            <a:r>
              <a:rPr lang="en-US" sz="1350" dirty="0" smtClean="0"/>
              <a:t>available on 1080p </a:t>
            </a:r>
            <a:r>
              <a:rPr lang="en-US" sz="1350" dirty="0"/>
              <a:t>and </a:t>
            </a:r>
            <a:r>
              <a:rPr lang="en-US" sz="1350" dirty="0" smtClean="0"/>
              <a:t>3MP models</a:t>
            </a:r>
            <a:endParaRPr lang="en-US" sz="1350" dirty="0"/>
          </a:p>
          <a:p>
            <a:pPr marL="285750" indent="-285750">
              <a:lnSpc>
                <a:spcPct val="110000"/>
              </a:lnSpc>
              <a:buFont typeface="Arial" pitchFamily="34" charset="0"/>
              <a:buChar char="•"/>
            </a:pPr>
            <a:r>
              <a:rPr lang="en-US" sz="1350" dirty="0"/>
              <a:t>All-in-one PoE solution with an integrated lens and microphone</a:t>
            </a:r>
          </a:p>
          <a:p>
            <a:pPr marL="285750" indent="-285750">
              <a:lnSpc>
                <a:spcPct val="110000"/>
              </a:lnSpc>
              <a:buFont typeface="Arial" pitchFamily="34" charset="0"/>
              <a:buChar char="•"/>
            </a:pPr>
            <a:r>
              <a:rPr lang="en-US" sz="1350" dirty="0"/>
              <a:t>Ultra discrete, low profile housing</a:t>
            </a:r>
          </a:p>
          <a:p>
            <a:pPr marL="285750" indent="-285750">
              <a:lnSpc>
                <a:spcPct val="110000"/>
              </a:lnSpc>
              <a:buFont typeface="Arial" pitchFamily="34" charset="0"/>
              <a:buChar char="•"/>
            </a:pPr>
            <a:r>
              <a:rPr lang="en-US" sz="1350" dirty="0"/>
              <a:t>True mechanical day/night IR cut </a:t>
            </a:r>
            <a:r>
              <a:rPr lang="en-US" sz="1350" dirty="0" smtClean="0"/>
              <a:t>filter</a:t>
            </a:r>
          </a:p>
          <a:p>
            <a:pPr marL="285750" indent="-285750">
              <a:lnSpc>
                <a:spcPct val="110000"/>
              </a:lnSpc>
              <a:buFont typeface="Arial" pitchFamily="34" charset="0"/>
              <a:buChar char="•"/>
            </a:pPr>
            <a:endParaRPr lang="en-US" sz="1350" dirty="0"/>
          </a:p>
          <a:p>
            <a:pPr marL="285750" indent="-285750">
              <a:lnSpc>
                <a:spcPct val="110000"/>
              </a:lnSpc>
              <a:buFont typeface="Arial" pitchFamily="34" charset="0"/>
              <a:buChar char="•"/>
            </a:pPr>
            <a:endParaRPr lang="en-US" sz="1350" dirty="0" smtClean="0"/>
          </a:p>
          <a:p>
            <a:pPr marL="285750" indent="-285750">
              <a:lnSpc>
                <a:spcPct val="110000"/>
              </a:lnSpc>
              <a:buFont typeface="Arial" pitchFamily="34" charset="0"/>
              <a:buChar char="•"/>
            </a:pPr>
            <a:endParaRPr lang="en-US" sz="1350" dirty="0" smtClean="0"/>
          </a:p>
          <a:p>
            <a:pPr marL="285750" indent="-285750">
              <a:lnSpc>
                <a:spcPct val="110000"/>
              </a:lnSpc>
              <a:buFont typeface="Arial" pitchFamily="34" charset="0"/>
              <a:buChar char="•"/>
            </a:pPr>
            <a:r>
              <a:rPr lang="en-US" sz="1350" dirty="0" smtClean="0"/>
              <a:t>Binning </a:t>
            </a:r>
            <a:r>
              <a:rPr lang="en-US" sz="1350" dirty="0"/>
              <a:t>mode in 3MP and 5MP for improved low light performance</a:t>
            </a:r>
          </a:p>
          <a:p>
            <a:pPr marL="285750" indent="-285750">
              <a:lnSpc>
                <a:spcPct val="110000"/>
              </a:lnSpc>
              <a:buFont typeface="Arial" pitchFamily="34" charset="0"/>
              <a:buChar char="•"/>
            </a:pPr>
            <a:r>
              <a:rPr lang="en-US" sz="1350" dirty="0"/>
              <a:t>Dual encoder: H.264 and MJPEG</a:t>
            </a:r>
          </a:p>
          <a:p>
            <a:pPr marL="285750" indent="-285750">
              <a:lnSpc>
                <a:spcPct val="110000"/>
              </a:lnSpc>
              <a:buFont typeface="Arial" pitchFamily="34" charset="0"/>
              <a:buChar char="•"/>
            </a:pPr>
            <a:r>
              <a:rPr lang="en-US" sz="1350" dirty="0"/>
              <a:t>Fastest frame rates on the market</a:t>
            </a:r>
          </a:p>
          <a:p>
            <a:pPr marL="285750" indent="-285750">
              <a:lnSpc>
                <a:spcPct val="110000"/>
              </a:lnSpc>
              <a:buFont typeface="Arial" pitchFamily="34" charset="0"/>
              <a:buChar char="•"/>
            </a:pPr>
            <a:r>
              <a:rPr lang="en-US" sz="1350" dirty="0"/>
              <a:t>Casino Mode in 1080p models (maintains 30fps or higher)</a:t>
            </a:r>
          </a:p>
          <a:p>
            <a:pPr marL="285750" indent="-285750">
              <a:lnSpc>
                <a:spcPct val="110000"/>
              </a:lnSpc>
              <a:buFont typeface="Arial" pitchFamily="34" charset="0"/>
              <a:buChar char="•"/>
            </a:pPr>
            <a:r>
              <a:rPr lang="en-US" sz="1350" dirty="0"/>
              <a:t>1024 zones motion detection</a:t>
            </a:r>
          </a:p>
          <a:p>
            <a:pPr marL="285750" indent="-285750">
              <a:lnSpc>
                <a:spcPct val="110000"/>
              </a:lnSpc>
              <a:buFont typeface="Arial" pitchFamily="34" charset="0"/>
              <a:buChar char="•"/>
            </a:pPr>
            <a:r>
              <a:rPr lang="en-US" sz="1350" dirty="0"/>
              <a:t>Privacy masking for multiple regions</a:t>
            </a:r>
          </a:p>
        </p:txBody>
      </p:sp>
      <p:pic>
        <p:nvPicPr>
          <p:cNvPr id="2050" name="Picture 2" descr="category_d085488dc029c664f3d04eb6396c6b56.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9144000" cy="219075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p:cNvPicPr>
            <a:picLocks noChangeAspect="1"/>
          </p:cNvPicPr>
          <p:nvPr/>
        </p:nvPicPr>
        <p:blipFill>
          <a:blip r:embed="rId5" cstate="print"/>
          <a:stretch>
            <a:fillRect/>
          </a:stretch>
        </p:blipFill>
        <p:spPr>
          <a:xfrm>
            <a:off x="1390650" y="4403165"/>
            <a:ext cx="6019800" cy="637016"/>
          </a:xfrm>
          <a:prstGeom prst="rect">
            <a:avLst/>
          </a:prstGeom>
        </p:spPr>
      </p:pic>
    </p:spTree>
    <p:extLst>
      <p:ext uri="{BB962C8B-B14F-4D97-AF65-F5344CB8AC3E}">
        <p14:creationId xmlns:p14="http://schemas.microsoft.com/office/powerpoint/2010/main" xmlns="" val="3858442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Design</a:t>
            </a:r>
            <a:endParaRPr lang="en-US" sz="2800" dirty="0"/>
          </a:p>
        </p:txBody>
      </p:sp>
      <p:grpSp>
        <p:nvGrpSpPr>
          <p:cNvPr id="4" name="Group 14"/>
          <p:cNvGrpSpPr/>
          <p:nvPr/>
        </p:nvGrpSpPr>
        <p:grpSpPr>
          <a:xfrm>
            <a:off x="228600" y="650112"/>
            <a:ext cx="5943600" cy="4191000"/>
            <a:chOff x="228600" y="650112"/>
            <a:chExt cx="5943600" cy="4191000"/>
          </a:xfrm>
        </p:grpSpPr>
        <p:sp>
          <p:nvSpPr>
            <p:cNvPr id="8" name="Rectangle 7"/>
            <p:cNvSpPr/>
            <p:nvPr/>
          </p:nvSpPr>
          <p:spPr>
            <a:xfrm>
              <a:off x="342900" y="1612900"/>
              <a:ext cx="3276600" cy="3124200"/>
            </a:xfrm>
            <a:prstGeom prst="rect">
              <a:avLst/>
            </a:prstGeom>
          </p:spPr>
          <p:txBody>
            <a:bodyPr wrap="square">
              <a:noAutofit/>
            </a:bodyPr>
            <a:lstStyle/>
            <a:p>
              <a:pPr>
                <a:lnSpc>
                  <a:spcPct val="120000"/>
                </a:lnSpc>
              </a:pPr>
              <a:r>
                <a:rPr lang="en-US" sz="1400" dirty="0">
                  <a:solidFill>
                    <a:schemeClr val="tx1">
                      <a:lumMod val="75000"/>
                      <a:lumOff val="25000"/>
                    </a:schemeClr>
                  </a:solidFill>
                </a:rPr>
                <a:t>The MicroDome incorporates an innovative spring arm design meant for simple installation into drop ceilings with no external hardware required.  Simply cut a hole in the ceiling and the MicroDome pops in place, securing itself with no fasteners to contend with.  </a:t>
              </a:r>
              <a:endParaRPr lang="en-US" sz="1400" dirty="0" smtClean="0">
                <a:solidFill>
                  <a:schemeClr val="tx1">
                    <a:lumMod val="75000"/>
                    <a:lumOff val="25000"/>
                  </a:schemeClr>
                </a:solidFill>
              </a:endParaRPr>
            </a:p>
            <a:p>
              <a:pPr>
                <a:lnSpc>
                  <a:spcPct val="120000"/>
                </a:lnSpc>
              </a:pPr>
              <a:r>
                <a:rPr lang="en-US" sz="1400" dirty="0" smtClean="0">
                  <a:solidFill>
                    <a:schemeClr val="tx1">
                      <a:lumMod val="75000"/>
                      <a:lumOff val="25000"/>
                    </a:schemeClr>
                  </a:solidFill>
                </a:rPr>
                <a:t>The </a:t>
              </a:r>
              <a:r>
                <a:rPr lang="en-US" sz="1400" dirty="0">
                  <a:solidFill>
                    <a:schemeClr val="tx1">
                      <a:lumMod val="75000"/>
                      <a:lumOff val="25000"/>
                    </a:schemeClr>
                  </a:solidFill>
                </a:rPr>
                <a:t>MicroDome is a total Power over Ethernet (PoE) solution eliminating the need for costly power cables.</a:t>
              </a:r>
            </a:p>
          </p:txBody>
        </p:sp>
        <p:sp>
          <p:nvSpPr>
            <p:cNvPr id="11" name="Content Placeholder 2"/>
            <p:cNvSpPr txBox="1">
              <a:spLocks/>
            </p:cNvSpPr>
            <p:nvPr/>
          </p:nvSpPr>
          <p:spPr>
            <a:xfrm>
              <a:off x="228600" y="650112"/>
              <a:ext cx="5943600" cy="4191000"/>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14300" indent="0">
                <a:lnSpc>
                  <a:spcPct val="100000"/>
                </a:lnSpc>
                <a:buFont typeface="Arial"/>
                <a:buNone/>
              </a:pPr>
              <a:r>
                <a:rPr lang="en-US" sz="2400" b="1" dirty="0" smtClean="0">
                  <a:solidFill>
                    <a:srgbClr val="FF0000"/>
                  </a:solidFill>
                  <a:latin typeface="Arial"/>
                  <a:cs typeface="Arial"/>
                </a:rPr>
                <a:t>Micro</a:t>
              </a:r>
              <a:r>
                <a:rPr lang="en-US" sz="2400" dirty="0" smtClean="0">
                  <a:latin typeface="Arial"/>
                  <a:cs typeface="Arial"/>
                </a:rPr>
                <a:t>Dome</a:t>
              </a:r>
              <a:r>
                <a:rPr lang="en-US" sz="1800" baseline="58000" dirty="0" smtClean="0">
                  <a:latin typeface="Arial"/>
                  <a:cs typeface="Arial"/>
                </a:rPr>
                <a:t>™</a:t>
              </a:r>
            </a:p>
            <a:p>
              <a:pPr marL="114300" indent="0">
                <a:lnSpc>
                  <a:spcPct val="100000"/>
                </a:lnSpc>
                <a:buNone/>
              </a:pPr>
              <a:r>
                <a:rPr lang="en-US" sz="1600" dirty="0" smtClean="0"/>
                <a:t>Ease of Installation</a:t>
              </a:r>
              <a:endParaRPr lang="en-US" sz="1600" dirty="0"/>
            </a:p>
          </p:txBody>
        </p:sp>
      </p:grpSp>
      <p:grpSp>
        <p:nvGrpSpPr>
          <p:cNvPr id="5" name="Group 13"/>
          <p:cNvGrpSpPr/>
          <p:nvPr/>
        </p:nvGrpSpPr>
        <p:grpSpPr>
          <a:xfrm>
            <a:off x="3853138" y="2363735"/>
            <a:ext cx="5005112" cy="2672039"/>
            <a:chOff x="3853138" y="2363735"/>
            <a:chExt cx="5005112" cy="2672039"/>
          </a:xfrm>
        </p:grpSpPr>
        <p:sp>
          <p:nvSpPr>
            <p:cNvPr id="13" name="Oval 12"/>
            <p:cNvSpPr/>
            <p:nvPr/>
          </p:nvSpPr>
          <p:spPr>
            <a:xfrm>
              <a:off x="5041900" y="4476750"/>
              <a:ext cx="2620354" cy="559024"/>
            </a:xfrm>
            <a:prstGeom prst="ellipse">
              <a:avLst/>
            </a:prstGeom>
            <a:solidFill>
              <a:schemeClr val="tx1">
                <a:lumMod val="75000"/>
                <a:lumOff val="25000"/>
                <a:alpha val="30000"/>
              </a:schemeClr>
            </a:solidFill>
            <a:ln>
              <a:noFill/>
            </a:ln>
            <a:effectLst>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ease_of_installation.png"/>
            <p:cNvPicPr>
              <a:picLocks noChangeAspect="1"/>
            </p:cNvPicPr>
            <p:nvPr/>
          </p:nvPicPr>
          <p:blipFill>
            <a:blip r:embed="rId3" cstate="print">
              <a:extLst>
                <a:ext uri="{28A0092B-C50C-407E-A947-70E740481C1C}">
                  <a14:useLocalDpi xmlns:a14="http://schemas.microsoft.com/office/drawing/2010/main" xmlns=""/>
                </a:ext>
              </a:extLst>
            </a:blip>
            <a:stretch>
              <a:fillRect/>
            </a:stretch>
          </p:blipFill>
          <p:spPr>
            <a:xfrm>
              <a:off x="3853138" y="2363735"/>
              <a:ext cx="5005112" cy="1795516"/>
            </a:xfrm>
            <a:prstGeom prst="rect">
              <a:avLst/>
            </a:prstGeom>
          </p:spPr>
        </p:pic>
        <p:pic>
          <p:nvPicPr>
            <p:cNvPr id="10" name="Picture 9" descr="MicroDome_Front.png"/>
            <p:cNvPicPr>
              <a:picLocks noChangeAspect="1"/>
            </p:cNvPicPr>
            <p:nvPr/>
          </p:nvPicPr>
          <p:blipFill rotWithShape="1">
            <a:blip r:embed="rId4" cstate="print">
              <a:extLst>
                <a:ext uri="{28A0092B-C50C-407E-A947-70E740481C1C}">
                  <a14:useLocalDpi xmlns:a14="http://schemas.microsoft.com/office/drawing/2010/main" xmlns=""/>
                </a:ext>
              </a:extLst>
            </a:blip>
            <a:srcRect/>
            <a:stretch/>
          </p:blipFill>
          <p:spPr>
            <a:xfrm>
              <a:off x="4457044" y="3092450"/>
              <a:ext cx="3845680" cy="1562100"/>
            </a:xfrm>
            <a:prstGeom prst="rect">
              <a:avLst/>
            </a:prstGeom>
          </p:spPr>
        </p:pic>
      </p:grpSp>
      <p:pic>
        <p:nvPicPr>
          <p:cNvPr id="3" name="Picture 2" descr="microdome_installation_steps.png"/>
          <p:cNvPicPr>
            <a:picLocks noChangeAspect="1"/>
          </p:cNvPicPr>
          <p:nvPr/>
        </p:nvPicPr>
        <p:blipFill>
          <a:blip r:embed="rId5" cstate="print">
            <a:extLst>
              <a:ext uri="{28A0092B-C50C-407E-A947-70E740481C1C}">
                <a14:useLocalDpi xmlns:a14="http://schemas.microsoft.com/office/drawing/2010/main" xmlns=""/>
              </a:ext>
            </a:extLst>
          </a:blip>
          <a:stretch>
            <a:fillRect/>
          </a:stretch>
        </p:blipFill>
        <p:spPr>
          <a:xfrm>
            <a:off x="3657600" y="742950"/>
            <a:ext cx="5257800" cy="1884595"/>
          </a:xfrm>
          <a:prstGeom prst="rect">
            <a:avLst/>
          </a:prstGeom>
        </p:spPr>
      </p:pic>
    </p:spTree>
    <p:extLst>
      <p:ext uri="{BB962C8B-B14F-4D97-AF65-F5344CB8AC3E}">
        <p14:creationId xmlns:p14="http://schemas.microsoft.com/office/powerpoint/2010/main" xmlns="" val="244164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 xmlns:a14="http://schemas.microsoft.com/office/drawing/2010/main" val="0"/>
              </a:ext>
            </a:extLst>
          </a:blip>
          <a:stretch>
            <a:fillRect/>
          </a:stretch>
        </p:blipFill>
        <p:spPr>
          <a:xfrm>
            <a:off x="-266700" y="-18370"/>
            <a:ext cx="9220200" cy="5186363"/>
          </a:xfrm>
          <a:prstGeom prst="rect">
            <a:avLst/>
          </a:prstGeom>
        </p:spPr>
      </p:pic>
      <p:sp>
        <p:nvSpPr>
          <p:cNvPr id="5" name="Subtitle 3"/>
          <p:cNvSpPr txBox="1">
            <a:spLocks/>
          </p:cNvSpPr>
          <p:nvPr/>
        </p:nvSpPr>
        <p:spPr>
          <a:xfrm>
            <a:off x="381000" y="2788886"/>
            <a:ext cx="7772400" cy="914400"/>
          </a:xfrm>
          <a:prstGeom prst="rect">
            <a:avLst/>
          </a:prstGeom>
        </p:spPr>
        <p:txBody>
          <a:bodyPr vert="horz" lIns="91440" tIns="45720" rIns="91440" bIns="45720" rtlCol="0">
            <a:normAutofit lnSpcReduction="10000"/>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Becky Zhou</a:t>
            </a:r>
          </a:p>
          <a:p>
            <a:pPr algn="l"/>
            <a:r>
              <a:rPr lang="en-US" sz="1200" dirty="0" smtClean="0">
                <a:solidFill>
                  <a:schemeClr val="tx1">
                    <a:lumMod val="75000"/>
                    <a:lumOff val="25000"/>
                  </a:schemeClr>
                </a:solidFill>
                <a:latin typeface="Arial Black"/>
                <a:cs typeface="Arial Black"/>
              </a:rPr>
              <a:t>Vice President of Sales, APAC</a:t>
            </a:r>
          </a:p>
          <a:p>
            <a:pPr algn="l"/>
            <a:endParaRPr lang="en-US" sz="1200" dirty="0">
              <a:solidFill>
                <a:schemeClr val="tx1">
                  <a:lumMod val="75000"/>
                  <a:lumOff val="25000"/>
                </a:schemeClr>
              </a:solidFill>
              <a:latin typeface="Arial Black"/>
              <a:cs typeface="Arial Black"/>
            </a:endParaRPr>
          </a:p>
          <a:p>
            <a:pPr algn="l"/>
            <a:r>
              <a:rPr lang="en-US" sz="1200" dirty="0" smtClean="0">
                <a:solidFill>
                  <a:schemeClr val="tx1">
                    <a:lumMod val="75000"/>
                    <a:lumOff val="25000"/>
                  </a:schemeClr>
                </a:solidFill>
                <a:latin typeface="Arial Black"/>
                <a:cs typeface="Arial Black"/>
              </a:rPr>
              <a:t>The project is managed by Citek, an Arecont Vision Certified System Integrator</a:t>
            </a:r>
          </a:p>
        </p:txBody>
      </p:sp>
      <p:sp>
        <p:nvSpPr>
          <p:cNvPr id="4" name="Title 1"/>
          <p:cNvSpPr txBox="1">
            <a:spLocks/>
          </p:cNvSpPr>
          <p:nvPr/>
        </p:nvSpPr>
        <p:spPr>
          <a:xfrm>
            <a:off x="266700" y="966158"/>
            <a:ext cx="8153400" cy="8382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pPr algn="ctr"/>
            <a:r>
              <a:rPr lang="en-US" altLang="zh-CN" sz="2500" spc="-60" dirty="0" smtClean="0">
                <a:solidFill>
                  <a:srgbClr val="C00000"/>
                </a:solidFill>
                <a:effectLst/>
                <a:latin typeface="Helvetica LT Std Light" pitchFamily="34" charset="0"/>
              </a:rPr>
              <a:t>“How I Shot the Bear”</a:t>
            </a:r>
          </a:p>
          <a:p>
            <a:pPr algn="ctr"/>
            <a:r>
              <a:rPr lang="en-US" altLang="zh-CN" sz="2500" spc="-60" dirty="0" smtClean="0">
                <a:solidFill>
                  <a:srgbClr val="C00000"/>
                </a:solidFill>
                <a:effectLst/>
                <a:latin typeface="Helvetica LT Std Light" pitchFamily="34" charset="0"/>
              </a:rPr>
              <a:t>City International Hospital, Ho Chi Minh City, Vietnam</a:t>
            </a: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 xmlns:p14="http://schemas.microsoft.com/office/powerpoint/2010/main" val="90870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par>
                                <p:cTn id="8" presetID="22" presetClass="entr" presetSubtype="8" fill="hold" nodeType="withEffect">
                                  <p:stCondLst>
                                    <p:cond delay="7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par>
                          <p:cTn id="11" fill="hold">
                            <p:stCondLst>
                              <p:cond delay="1700"/>
                            </p:stCondLst>
                            <p:childTnLst>
                              <p:par>
                                <p:cTn id="12" presetID="22" presetClass="entr" presetSubtype="8"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City International Hospital (CIH)</a:t>
            </a:r>
          </a:p>
        </p:txBody>
      </p:sp>
      <p:pic>
        <p:nvPicPr>
          <p:cNvPr id="4" name="Content Placeholder 3"/>
          <p:cNvPicPr>
            <a:picLocks noGrp="1" noChangeAspect="1"/>
          </p:cNvPicPr>
          <p:nvPr>
            <p:ph idx="1"/>
          </p:nvPr>
        </p:nvPicPr>
        <p:blipFill>
          <a:blip r:embed="rId2" cstate="print"/>
          <a:stretch>
            <a:fillRect/>
          </a:stretch>
        </p:blipFill>
        <p:spPr>
          <a:xfrm>
            <a:off x="228600" y="2495550"/>
            <a:ext cx="8686800" cy="2287919"/>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2"/>
          <p:cNvSpPr txBox="1">
            <a:spLocks/>
          </p:cNvSpPr>
          <p:nvPr/>
        </p:nvSpPr>
        <p:spPr>
          <a:xfrm>
            <a:off x="154577" y="742950"/>
            <a:ext cx="8686800" cy="1676400"/>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Located at International Hi-Tech Healthcare Park In Ho Chi Minh City, that includes: </a:t>
            </a:r>
          </a:p>
          <a:p>
            <a:pPr lvl="1"/>
            <a:r>
              <a:rPr lang="en-US" dirty="0" smtClean="0"/>
              <a:t>Research center and medical suites</a:t>
            </a:r>
          </a:p>
          <a:p>
            <a:pPr lvl="1"/>
            <a:r>
              <a:rPr lang="en-US" dirty="0" smtClean="0"/>
              <a:t>Serviced apartments</a:t>
            </a:r>
          </a:p>
          <a:p>
            <a:pPr lvl="1"/>
            <a:r>
              <a:rPr lang="en-US" dirty="0" smtClean="0"/>
              <a:t>Wellness center</a:t>
            </a:r>
          </a:p>
          <a:p>
            <a:pPr lvl="1"/>
            <a:r>
              <a:rPr lang="en-US" dirty="0" smtClean="0"/>
              <a:t>Hi Tech Health Park Resident Center</a:t>
            </a:r>
          </a:p>
          <a:p>
            <a:pPr lvl="1"/>
            <a:r>
              <a:rPr lang="en-US" dirty="0" smtClean="0"/>
              <a:t>Hotel and Convention Center</a:t>
            </a:r>
          </a:p>
        </p:txBody>
      </p:sp>
    </p:spTree>
    <p:extLst>
      <p:ext uri="{BB962C8B-B14F-4D97-AF65-F5344CB8AC3E}">
        <p14:creationId xmlns="" xmlns:p14="http://schemas.microsoft.com/office/powerpoint/2010/main" val="32107326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City International Hospital (CIH)</a:t>
            </a:r>
          </a:p>
        </p:txBody>
      </p:sp>
      <p:pic>
        <p:nvPicPr>
          <p:cNvPr id="4" name="Content Placeholder 3" descr="972252_289974624475544_694533469_n.jpg"/>
          <p:cNvPicPr>
            <a:picLocks noGrp="1" noChangeAspect="1"/>
          </p:cNvPicPr>
          <p:nvPr>
            <p:ph idx="1"/>
          </p:nvPr>
        </p:nvPicPr>
        <p:blipFill>
          <a:blip r:embed="rId2" cstate="print"/>
          <a:stretch>
            <a:fillRect/>
          </a:stretch>
        </p:blipFill>
        <p:spPr>
          <a:xfrm>
            <a:off x="256862" y="590550"/>
            <a:ext cx="6296338" cy="4191000"/>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2"/>
          <p:cNvSpPr txBox="1">
            <a:spLocks/>
          </p:cNvSpPr>
          <p:nvPr/>
        </p:nvSpPr>
        <p:spPr>
          <a:xfrm>
            <a:off x="6629400" y="819150"/>
            <a:ext cx="2514600" cy="2286000"/>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Total land area: 51,000 square meter</a:t>
            </a:r>
          </a:p>
          <a:p>
            <a:r>
              <a:rPr lang="en-US" dirty="0"/>
              <a:t>Total number of beds: 320</a:t>
            </a:r>
          </a:p>
          <a:p>
            <a:r>
              <a:rPr lang="en-US" dirty="0"/>
              <a:t>Total number of outpatient consultation rooms: 36</a:t>
            </a:r>
          </a:p>
          <a:p>
            <a:r>
              <a:rPr lang="en-US" dirty="0"/>
              <a:t>10 operation theatres</a:t>
            </a:r>
          </a:p>
          <a:p>
            <a:pPr marL="114300" indent="0">
              <a:buNone/>
            </a:pPr>
            <a:endParaRPr lang="en-US" dirty="0" smtClean="0"/>
          </a:p>
          <a:p>
            <a:endParaRPr lang="en-US" dirty="0" smtClean="0"/>
          </a:p>
          <a:p>
            <a:pPr marL="114300" indent="0">
              <a:buFont typeface="Arial"/>
              <a:buNone/>
            </a:pPr>
            <a:endParaRPr lang="en-US" dirty="0" smtClean="0"/>
          </a:p>
        </p:txBody>
      </p:sp>
    </p:spTree>
    <p:extLst>
      <p:ext uri="{BB962C8B-B14F-4D97-AF65-F5344CB8AC3E}">
        <p14:creationId xmlns="" xmlns:p14="http://schemas.microsoft.com/office/powerpoint/2010/main" val="404353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City International Hospital (CIH)</a:t>
            </a:r>
          </a:p>
        </p:txBody>
      </p:sp>
      <p:pic>
        <p:nvPicPr>
          <p:cNvPr id="4" name="Content Placeholder 3" descr="603583_255164521289888_782439690_n.jpg"/>
          <p:cNvPicPr>
            <a:picLocks noGrp="1" noChangeAspect="1"/>
          </p:cNvPicPr>
          <p:nvPr>
            <p:ph idx="1"/>
          </p:nvPr>
        </p:nvPicPr>
        <p:blipFill>
          <a:blip r:embed="rId2" cstate="print"/>
          <a:stretch>
            <a:fillRect/>
          </a:stretch>
        </p:blipFill>
        <p:spPr>
          <a:xfrm>
            <a:off x="228600" y="1657350"/>
            <a:ext cx="8686800" cy="3284696"/>
          </a:xfrm>
          <a:prstGeom prst="rect">
            <a:avLst/>
          </a:prstGeom>
          <a:ln>
            <a:solidFill>
              <a:schemeClr val="tx1"/>
            </a:solidFill>
          </a:ln>
          <a:effectLst>
            <a:outerShdw blurRad="50800" dist="38100" dir="2700000" algn="tl" rotWithShape="0">
              <a:prstClr val="black">
                <a:alpha val="40000"/>
              </a:prstClr>
            </a:outerShdw>
          </a:effectLst>
        </p:spPr>
      </p:pic>
      <p:sp>
        <p:nvSpPr>
          <p:cNvPr id="5" name="Content Placeholder 2"/>
          <p:cNvSpPr txBox="1">
            <a:spLocks/>
          </p:cNvSpPr>
          <p:nvPr/>
        </p:nvSpPr>
        <p:spPr>
          <a:xfrm>
            <a:off x="86497" y="590550"/>
            <a:ext cx="8447903" cy="914400"/>
          </a:xfrm>
          <a:prstGeom prst="rect">
            <a:avLst/>
          </a:prstGeom>
        </p:spPr>
        <p:txBody>
          <a:bodyPr vert="horz" lIns="91440" tIns="45720" rIns="91440" bIns="45720" rtlCol="0">
            <a:norm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The City International Hospital is the first premier hospital developed in a full integrated healthcare environment for patients and medical professionals.  </a:t>
            </a:r>
            <a:r>
              <a:rPr lang="en-US" dirty="0" smtClean="0"/>
              <a:t>It features the </a:t>
            </a:r>
            <a:r>
              <a:rPr lang="en-US" dirty="0"/>
              <a:t>latest </a:t>
            </a:r>
            <a:r>
              <a:rPr lang="en-US" dirty="0" smtClean="0"/>
              <a:t>medical </a:t>
            </a:r>
            <a:r>
              <a:rPr lang="en-US" dirty="0"/>
              <a:t>technology, imaging equipment and extensive facilities. </a:t>
            </a:r>
          </a:p>
          <a:p>
            <a:pPr marL="114300" indent="0">
              <a:buNone/>
            </a:pPr>
            <a:endParaRPr lang="en-US" dirty="0" smtClean="0"/>
          </a:p>
          <a:p>
            <a:endParaRPr lang="en-US" dirty="0" smtClean="0"/>
          </a:p>
          <a:p>
            <a:pPr marL="114300" indent="0">
              <a:buFont typeface="Arial"/>
              <a:buNone/>
            </a:pPr>
            <a:endParaRPr lang="en-US" dirty="0" smtClean="0"/>
          </a:p>
        </p:txBody>
      </p:sp>
    </p:spTree>
    <p:extLst>
      <p:ext uri="{BB962C8B-B14F-4D97-AF65-F5344CB8AC3E}">
        <p14:creationId xmlns="" xmlns:p14="http://schemas.microsoft.com/office/powerpoint/2010/main" val="1435730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Customer’s Requirements</a:t>
            </a:r>
            <a:endParaRPr lang="en-US" dirty="0"/>
          </a:p>
        </p:txBody>
      </p:sp>
      <p:sp>
        <p:nvSpPr>
          <p:cNvPr id="3" name="Content Placeholder 2"/>
          <p:cNvSpPr>
            <a:spLocks noGrp="1"/>
          </p:cNvSpPr>
          <p:nvPr>
            <p:ph idx="1"/>
          </p:nvPr>
        </p:nvSpPr>
        <p:spPr>
          <a:xfrm>
            <a:off x="762000" y="590550"/>
            <a:ext cx="7391400" cy="4038600"/>
          </a:xfrm>
        </p:spPr>
        <p:txBody>
          <a:bodyPr>
            <a:noAutofit/>
          </a:bodyPr>
          <a:lstStyle/>
          <a:p>
            <a:r>
              <a:rPr lang="en-US" sz="1600" dirty="0" smtClean="0"/>
              <a:t>Need coverage in public areas </a:t>
            </a:r>
          </a:p>
          <a:p>
            <a:r>
              <a:rPr lang="en-US" sz="1600" dirty="0"/>
              <a:t>M</a:t>
            </a:r>
            <a:r>
              <a:rPr lang="en-US" sz="1600" dirty="0" smtClean="0"/>
              <a:t>onitor staff activities</a:t>
            </a:r>
          </a:p>
          <a:p>
            <a:r>
              <a:rPr lang="en-US" sz="1600" dirty="0" smtClean="0"/>
              <a:t>High quality security equipment that meets international standards:</a:t>
            </a:r>
            <a:br>
              <a:rPr lang="en-US" sz="1600" dirty="0" smtClean="0"/>
            </a:br>
            <a:r>
              <a:rPr lang="en-US" sz="1600" dirty="0" smtClean="0"/>
              <a:t>CE, UL, RoHS…</a:t>
            </a:r>
          </a:p>
          <a:p>
            <a:r>
              <a:rPr lang="en-US" sz="1600" dirty="0" smtClean="0"/>
              <a:t>Easy to expand in the future</a:t>
            </a:r>
          </a:p>
          <a:p>
            <a:r>
              <a:rPr lang="en-US" sz="1600" dirty="0" smtClean="0"/>
              <a:t>High quality images for live view and playback for investigation purpose</a:t>
            </a:r>
          </a:p>
          <a:p>
            <a:r>
              <a:rPr lang="en-US" sz="1600" dirty="0" smtClean="0"/>
              <a:t>Minimum recording requirement: 12fps</a:t>
            </a:r>
          </a:p>
          <a:p>
            <a:r>
              <a:rPr lang="en-US" sz="1600" dirty="0" smtClean="0"/>
              <a:t>Wants total IP solution</a:t>
            </a:r>
          </a:p>
          <a:p>
            <a:r>
              <a:rPr lang="en-US" sz="1600" dirty="0" smtClean="0"/>
              <a:t>30-days storage</a:t>
            </a:r>
          </a:p>
          <a:p>
            <a:r>
              <a:rPr lang="en-US" sz="1600" dirty="0" smtClean="0"/>
              <a:t>Would like to have an easy user interface in the NVR</a:t>
            </a:r>
          </a:p>
          <a:p>
            <a:r>
              <a:rPr lang="en-US" sz="1600" dirty="0" smtClean="0"/>
              <a:t>Have remote access to all cameras</a:t>
            </a:r>
          </a:p>
        </p:txBody>
      </p:sp>
    </p:spTree>
    <p:extLst>
      <p:ext uri="{BB962C8B-B14F-4D97-AF65-F5344CB8AC3E}">
        <p14:creationId xmlns="" xmlns:p14="http://schemas.microsoft.com/office/powerpoint/2010/main" val="4025920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Solution	</a:t>
            </a:r>
            <a:endParaRPr lang="en-US" dirty="0"/>
          </a:p>
        </p:txBody>
      </p:sp>
      <p:sp>
        <p:nvSpPr>
          <p:cNvPr id="3" name="Content Placeholder 2"/>
          <p:cNvSpPr>
            <a:spLocks noGrp="1"/>
          </p:cNvSpPr>
          <p:nvPr>
            <p:ph idx="1"/>
          </p:nvPr>
        </p:nvSpPr>
        <p:spPr>
          <a:xfrm>
            <a:off x="228600" y="742950"/>
            <a:ext cx="3048000" cy="4191000"/>
          </a:xfrm>
        </p:spPr>
        <p:txBody>
          <a:bodyPr/>
          <a:lstStyle/>
          <a:p>
            <a:pPr marL="114300" indent="0">
              <a:buNone/>
            </a:pPr>
            <a:r>
              <a:rPr lang="en-US" dirty="0">
                <a:cs typeface="Arial" pitchFamily="34" charset="0"/>
              </a:rPr>
              <a:t>Total 9 floors: </a:t>
            </a:r>
          </a:p>
          <a:p>
            <a:r>
              <a:rPr lang="en-US" dirty="0">
                <a:cs typeface="Arial" pitchFamily="34" charset="0"/>
              </a:rPr>
              <a:t>AV8185DN: 25 Sets</a:t>
            </a:r>
          </a:p>
          <a:p>
            <a:pPr lvl="0"/>
            <a:r>
              <a:rPr lang="en-US" dirty="0">
                <a:cs typeface="Arial" pitchFamily="34" charset="0"/>
              </a:rPr>
              <a:t>AV8365DN : 96 Sets</a:t>
            </a:r>
          </a:p>
          <a:p>
            <a:pPr lvl="0"/>
            <a:r>
              <a:rPr lang="en-US" dirty="0">
                <a:cs typeface="Arial" pitchFamily="34" charset="0"/>
              </a:rPr>
              <a:t>D4F – AV2115DN: 28 Sets</a:t>
            </a:r>
          </a:p>
          <a:p>
            <a:pPr marL="114300" lvl="0" indent="0">
              <a:buNone/>
            </a:pPr>
            <a:endParaRPr lang="en-US" dirty="0">
              <a:cs typeface="Arial" pitchFamily="34" charset="0"/>
            </a:endParaRPr>
          </a:p>
          <a:p>
            <a:pPr lvl="0"/>
            <a:r>
              <a:rPr lang="en-US" dirty="0">
                <a:cs typeface="Arial" pitchFamily="34" charset="0"/>
              </a:rPr>
              <a:t>Exacq Vision VMS</a:t>
            </a:r>
          </a:p>
          <a:p>
            <a:pPr lvl="0"/>
            <a:r>
              <a:rPr lang="en-US" dirty="0">
                <a:cs typeface="Arial" pitchFamily="34" charset="0"/>
              </a:rPr>
              <a:t>2MP Resolution (1600x1200)</a:t>
            </a:r>
          </a:p>
          <a:p>
            <a:pPr lvl="0"/>
            <a:r>
              <a:rPr lang="en-US" dirty="0" smtClean="0">
                <a:cs typeface="Arial" pitchFamily="34" charset="0"/>
              </a:rPr>
              <a:t>12FPS continuous</a:t>
            </a:r>
          </a:p>
          <a:p>
            <a:pPr lvl="0"/>
            <a:r>
              <a:rPr lang="en-US" dirty="0" smtClean="0">
                <a:cs typeface="Arial" pitchFamily="34" charset="0"/>
              </a:rPr>
              <a:t>30days </a:t>
            </a:r>
            <a:r>
              <a:rPr lang="en-US" dirty="0">
                <a:cs typeface="Arial" pitchFamily="34" charset="0"/>
              </a:rPr>
              <a:t>= 466 GB per camera</a:t>
            </a:r>
          </a:p>
          <a:p>
            <a:pPr lvl="0"/>
            <a:r>
              <a:rPr lang="en-US" dirty="0">
                <a:cs typeface="Arial" pitchFamily="34" charset="0"/>
              </a:rPr>
              <a:t>149 cameras x 466 GB =72 TB</a:t>
            </a:r>
          </a:p>
          <a:p>
            <a:pPr lvl="0"/>
            <a:r>
              <a:rPr lang="en-US" dirty="0">
                <a:cs typeface="Arial" pitchFamily="34" charset="0"/>
              </a:rPr>
              <a:t>1x 8 TB NAS x 10 units = 80 TB</a:t>
            </a:r>
          </a:p>
          <a:p>
            <a:endParaRPr lang="en-US" dirty="0">
              <a:cs typeface="Arial" pitchFamily="34" charset="0"/>
            </a:endParaRPr>
          </a:p>
        </p:txBody>
      </p:sp>
      <p:pic>
        <p:nvPicPr>
          <p:cNvPr id="5" name="Picture 4"/>
          <p:cNvPicPr>
            <a:picLocks noChangeAspect="1"/>
          </p:cNvPicPr>
          <p:nvPr/>
        </p:nvPicPr>
        <p:blipFill>
          <a:blip r:embed="rId2" cstate="print"/>
          <a:stretch>
            <a:fillRect/>
          </a:stretch>
        </p:blipFill>
        <p:spPr>
          <a:xfrm>
            <a:off x="3296194" y="87254"/>
            <a:ext cx="5867400" cy="5026310"/>
          </a:xfrm>
          <a:prstGeom prst="rect">
            <a:avLst/>
          </a:prstGeom>
        </p:spPr>
      </p:pic>
    </p:spTree>
    <p:extLst>
      <p:ext uri="{BB962C8B-B14F-4D97-AF65-F5344CB8AC3E}">
        <p14:creationId xmlns="" xmlns:p14="http://schemas.microsoft.com/office/powerpoint/2010/main" val="29292147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 How We Won Over the Competition – Fisheye </a:t>
            </a:r>
            <a:endParaRPr lang="en-US" dirty="0"/>
          </a:p>
        </p:txBody>
      </p:sp>
      <p:sp>
        <p:nvSpPr>
          <p:cNvPr id="6" name="Content Placeholder 2"/>
          <p:cNvSpPr txBox="1">
            <a:spLocks/>
          </p:cNvSpPr>
          <p:nvPr/>
        </p:nvSpPr>
        <p:spPr>
          <a:xfrm>
            <a:off x="86497" y="590550"/>
            <a:ext cx="7304903" cy="4038600"/>
          </a:xfrm>
          <a:prstGeom prst="rect">
            <a:avLst/>
          </a:prstGeom>
        </p:spPr>
        <p:txBody>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Better image quality – 8MP, gives true 4x 2MP image with no distortion</a:t>
            </a:r>
          </a:p>
          <a:p>
            <a:r>
              <a:rPr lang="en-US" dirty="0" smtClean="0"/>
              <a:t>True D/N cut filter</a:t>
            </a:r>
          </a:p>
          <a:p>
            <a:r>
              <a:rPr lang="en-US" dirty="0" smtClean="0"/>
              <a:t>Arecont Vision cameras are all H.264</a:t>
            </a:r>
          </a:p>
          <a:p>
            <a:r>
              <a:rPr lang="en-US" dirty="0" smtClean="0"/>
              <a:t>Integrated with many NVR platforms</a:t>
            </a:r>
          </a:p>
          <a:p>
            <a:r>
              <a:rPr lang="en-US" dirty="0" smtClean="0"/>
              <a:t>At ¼ resolution recording, can achieve 12fps; viewing at full resolution </a:t>
            </a:r>
          </a:p>
          <a:p>
            <a:pPr marL="114300" indent="0">
              <a:buNone/>
            </a:pPr>
            <a:endParaRPr lang="en-US" dirty="0" smtClean="0"/>
          </a:p>
          <a:p>
            <a:endParaRPr lang="en-US" dirty="0" smtClean="0"/>
          </a:p>
          <a:p>
            <a:pPr marL="114300" indent="0">
              <a:buFont typeface="Arial"/>
              <a:buNone/>
            </a:pPr>
            <a:endParaRPr lang="en-US" dirty="0" smtClean="0"/>
          </a:p>
        </p:txBody>
      </p:sp>
      <p:pic>
        <p:nvPicPr>
          <p:cNvPr id="2" name="Picture 1"/>
          <p:cNvPicPr>
            <a:picLocks noChangeAspect="1"/>
          </p:cNvPicPr>
          <p:nvPr/>
        </p:nvPicPr>
        <p:blipFill>
          <a:blip r:embed="rId2" cstate="print"/>
          <a:stretch>
            <a:fillRect/>
          </a:stretch>
        </p:blipFill>
        <p:spPr>
          <a:xfrm>
            <a:off x="169817" y="2883932"/>
            <a:ext cx="4555531" cy="1638300"/>
          </a:xfrm>
          <a:prstGeom prst="rect">
            <a:avLst/>
          </a:prstGeom>
        </p:spPr>
      </p:pic>
      <p:sp>
        <p:nvSpPr>
          <p:cNvPr id="3" name="TextBox 2"/>
          <p:cNvSpPr txBox="1"/>
          <p:nvPr/>
        </p:nvSpPr>
        <p:spPr>
          <a:xfrm>
            <a:off x="1677900" y="2495550"/>
            <a:ext cx="2286000" cy="369332"/>
          </a:xfrm>
          <a:prstGeom prst="rect">
            <a:avLst/>
          </a:prstGeom>
          <a:noFill/>
        </p:spPr>
        <p:txBody>
          <a:bodyPr wrap="square" rtlCol="0">
            <a:spAutoFit/>
          </a:bodyPr>
          <a:lstStyle/>
          <a:p>
            <a:r>
              <a:rPr lang="en-US" dirty="0" smtClean="0"/>
              <a:t>Fisheye Solution</a:t>
            </a:r>
            <a:endParaRPr lang="en-US" dirty="0"/>
          </a:p>
        </p:txBody>
      </p:sp>
      <p:sp>
        <p:nvSpPr>
          <p:cNvPr id="9" name="TextBox 8"/>
          <p:cNvSpPr txBox="1"/>
          <p:nvPr/>
        </p:nvSpPr>
        <p:spPr>
          <a:xfrm>
            <a:off x="6500773" y="2126218"/>
            <a:ext cx="2286000" cy="369332"/>
          </a:xfrm>
          <a:prstGeom prst="rect">
            <a:avLst/>
          </a:prstGeom>
          <a:noFill/>
        </p:spPr>
        <p:txBody>
          <a:bodyPr wrap="square" rtlCol="0">
            <a:spAutoFit/>
          </a:bodyPr>
          <a:lstStyle/>
          <a:p>
            <a:r>
              <a:rPr lang="en-US" dirty="0" smtClean="0"/>
              <a:t>AV8365DN</a:t>
            </a:r>
            <a:endParaRPr lang="en-US" dirty="0"/>
          </a:p>
        </p:txBody>
      </p:sp>
      <p:pic>
        <p:nvPicPr>
          <p:cNvPr id="4" name="Picture 3"/>
          <p:cNvPicPr>
            <a:picLocks noChangeAspect="1"/>
          </p:cNvPicPr>
          <p:nvPr/>
        </p:nvPicPr>
        <p:blipFill>
          <a:blip r:embed="rId3" cstate="print"/>
          <a:stretch>
            <a:fillRect/>
          </a:stretch>
        </p:blipFill>
        <p:spPr>
          <a:xfrm>
            <a:off x="5577075" y="2495550"/>
            <a:ext cx="3229351" cy="2384927"/>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37472723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Company Update – August 2013</a:t>
            </a:r>
            <a:endParaRPr lang="en-US" dirty="0"/>
          </a:p>
        </p:txBody>
      </p:sp>
      <p:sp>
        <p:nvSpPr>
          <p:cNvPr id="3" name="Content Placeholder 2"/>
          <p:cNvSpPr>
            <a:spLocks noGrp="1"/>
          </p:cNvSpPr>
          <p:nvPr>
            <p:ph idx="1"/>
          </p:nvPr>
        </p:nvSpPr>
        <p:spPr>
          <a:xfrm>
            <a:off x="228600" y="590550"/>
            <a:ext cx="8686800" cy="4343400"/>
          </a:xfrm>
        </p:spPr>
        <p:txBody>
          <a:bodyPr>
            <a:normAutofit/>
          </a:bodyPr>
          <a:lstStyle/>
          <a:p>
            <a:r>
              <a:rPr lang="en-US" dirty="0" smtClean="0"/>
              <a:t>Record Breaking Results in August and year-to-date!</a:t>
            </a:r>
          </a:p>
          <a:p>
            <a:pPr marL="114300" indent="0">
              <a:buNone/>
            </a:pPr>
            <a:endParaRPr lang="en-US" dirty="0" smtClean="0"/>
          </a:p>
          <a:p>
            <a:r>
              <a:rPr lang="en-US" dirty="0" smtClean="0"/>
              <a:t>New Releases:</a:t>
            </a:r>
            <a:endParaRPr lang="en-US" dirty="0"/>
          </a:p>
          <a:p>
            <a:pPr lvl="1">
              <a:buFont typeface="Wingdings" pitchFamily="2" charset="2"/>
              <a:buChar char="§"/>
            </a:pPr>
            <a:r>
              <a:rPr lang="en-US" dirty="0" smtClean="0"/>
              <a:t>40MP </a:t>
            </a:r>
            <a:r>
              <a:rPr lang="en-US" dirty="0"/>
              <a:t>Panoramic Camera </a:t>
            </a:r>
            <a:r>
              <a:rPr lang="en-US" dirty="0" smtClean="0"/>
              <a:t>Systems started shipping in July 2013</a:t>
            </a:r>
          </a:p>
          <a:p>
            <a:pPr lvl="1">
              <a:buFont typeface="Wingdings" pitchFamily="2" charset="2"/>
              <a:buChar char="§"/>
            </a:pPr>
            <a:r>
              <a:rPr lang="en-US" dirty="0" smtClean="0"/>
              <a:t>Strong Support of the Arecont Vision Advance Replacement Process</a:t>
            </a:r>
          </a:p>
          <a:p>
            <a:pPr lvl="1">
              <a:buFont typeface="Wingdings" pitchFamily="2" charset="2"/>
              <a:buChar char="§"/>
            </a:pPr>
            <a:r>
              <a:rPr lang="en-US" dirty="0" smtClean="0"/>
              <a:t>Positive reaction to the new Arecont Vision Flat-Fee Out-of-Warranty Repair Program</a:t>
            </a:r>
          </a:p>
          <a:p>
            <a:pPr lvl="2">
              <a:buFont typeface="Wingdings" pitchFamily="2" charset="2"/>
              <a:buChar char="§"/>
            </a:pPr>
            <a:r>
              <a:rPr lang="en-US" dirty="0" smtClean="0"/>
              <a:t>Saves Time</a:t>
            </a:r>
          </a:p>
          <a:p>
            <a:pPr lvl="2">
              <a:buFont typeface="Wingdings" pitchFamily="2" charset="2"/>
              <a:buChar char="§"/>
            </a:pPr>
            <a:r>
              <a:rPr lang="en-US" dirty="0" smtClean="0"/>
              <a:t>Saves administrative challenges</a:t>
            </a:r>
          </a:p>
          <a:p>
            <a:pPr lvl="2">
              <a:buFont typeface="Wingdings" pitchFamily="2" charset="2"/>
              <a:buChar char="§"/>
            </a:pPr>
            <a:r>
              <a:rPr lang="en-US" dirty="0" smtClean="0"/>
              <a:t>Improves Customer Service</a:t>
            </a:r>
          </a:p>
          <a:p>
            <a:pPr lvl="1">
              <a:buFont typeface="Wingdings" pitchFamily="2" charset="2"/>
              <a:buChar char="§"/>
            </a:pPr>
            <a:r>
              <a:rPr lang="en-US" dirty="0" smtClean="0"/>
              <a:t>Fall Promotion for Project Registrations will be released September 21, 2013.  Look for it!</a:t>
            </a:r>
          </a:p>
          <a:p>
            <a:endParaRPr lang="en-US" dirty="0" smtClean="0"/>
          </a:p>
          <a:p>
            <a:r>
              <a:rPr lang="en-US" dirty="0" smtClean="0"/>
              <a:t>New Wide Dynamic Range (WDR) White Paper released this month</a:t>
            </a:r>
          </a:p>
          <a:p>
            <a:pPr marL="114300" indent="0">
              <a:buNone/>
            </a:pPr>
            <a:endParaRPr lang="en-US" dirty="0" smtClean="0"/>
          </a:p>
          <a:p>
            <a:r>
              <a:rPr lang="en-US" dirty="0" smtClean="0"/>
              <a:t>New Case Studies are Available.</a:t>
            </a:r>
          </a:p>
          <a:p>
            <a:endParaRPr lang="en-US" dirty="0"/>
          </a:p>
          <a:p>
            <a:r>
              <a:rPr lang="en-US" dirty="0" smtClean="0"/>
              <a:t>We continue to Celebrate our 10 Years of Leading the Way in Megapixel Video!</a:t>
            </a:r>
            <a:endParaRPr lang="en-US" dirty="0"/>
          </a:p>
          <a:p>
            <a:pPr lvl="1"/>
            <a:endParaRPr lang="en-US" dirty="0"/>
          </a:p>
          <a:p>
            <a:endParaRPr lang="en-US" dirty="0"/>
          </a:p>
          <a:p>
            <a:endParaRPr lang="en-US" dirty="0"/>
          </a:p>
          <a:p>
            <a:endParaRPr lang="en-US" dirty="0"/>
          </a:p>
        </p:txBody>
      </p:sp>
    </p:spTree>
    <p:extLst>
      <p:ext uri="{BB962C8B-B14F-4D97-AF65-F5344CB8AC3E}">
        <p14:creationId xmlns="" xmlns:p14="http://schemas.microsoft.com/office/powerpoint/2010/main" val="42834550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62000" y="4549775"/>
            <a:ext cx="8458200" cy="1187450"/>
          </a:xfrm>
        </p:spPr>
        <p:txBody>
          <a:bodyPr>
            <a:normAutofit/>
          </a:bodyPr>
          <a:lstStyle/>
          <a:p>
            <a:r>
              <a:rPr lang="en-US" dirty="0" smtClean="0"/>
              <a:t/>
            </a:r>
            <a:br>
              <a:rPr lang="en-US" dirty="0" smtClean="0"/>
            </a:br>
            <a:r>
              <a:rPr lang="en-US" dirty="0" smtClean="0"/>
              <a:t/>
            </a:r>
            <a:br>
              <a:rPr lang="en-US" dirty="0" smtClean="0"/>
            </a:br>
            <a:endParaRPr lang="en-US" dirty="0"/>
          </a:p>
        </p:txBody>
      </p:sp>
      <p:pic>
        <p:nvPicPr>
          <p:cNvPr id="5" name="Content Placeholder 4" descr="anh.JPG"/>
          <p:cNvPicPr>
            <a:picLocks noGrp="1" noChangeAspect="1"/>
          </p:cNvPicPr>
          <p:nvPr>
            <p:ph idx="1"/>
          </p:nvPr>
        </p:nvPicPr>
        <p:blipFill>
          <a:blip r:embed="rId2" cstate="print"/>
          <a:stretch>
            <a:fillRect/>
          </a:stretch>
        </p:blipFill>
        <p:spPr>
          <a:xfrm>
            <a:off x="0" y="1488666"/>
            <a:ext cx="9175370" cy="1981200"/>
          </a:xfrm>
        </p:spPr>
      </p:pic>
      <p:sp>
        <p:nvSpPr>
          <p:cNvPr id="6" name="Title 1"/>
          <p:cNvSpPr txBox="1">
            <a:spLocks/>
          </p:cNvSpPr>
          <p:nvPr/>
        </p:nvSpPr>
        <p:spPr>
          <a:xfrm>
            <a:off x="152400" y="12700"/>
            <a:ext cx="6400800" cy="425450"/>
          </a:xfrm>
          <a:prstGeom prst="rect">
            <a:avLst/>
          </a:prstGeom>
        </p:spPr>
        <p:txBody>
          <a:bodyPr vert="horz" lIns="91440" tIns="0" rIns="91440" bIns="0" rtlCol="0" anchor="ctr">
            <a:normAutofit/>
          </a:bodyPr>
          <a:lstStyle>
            <a:lvl1pPr algn="l" defTabSz="914400" rtl="0" eaLnBrk="1" latinLnBrk="0" hangingPunct="1">
              <a:spcBef>
                <a:spcPct val="0"/>
              </a:spcBef>
              <a:buNone/>
              <a:defRPr sz="1800" kern="1200" baseline="0">
                <a:solidFill>
                  <a:schemeClr val="tx1">
                    <a:lumMod val="85000"/>
                    <a:lumOff val="15000"/>
                  </a:schemeClr>
                </a:solidFill>
                <a:effectLst/>
                <a:latin typeface="Arial" pitchFamily="34" charset="0"/>
                <a:ea typeface="+mj-ea"/>
                <a:cs typeface="+mj-cs"/>
              </a:defRPr>
            </a:lvl1pPr>
          </a:lstStyle>
          <a:p>
            <a:r>
              <a:rPr lang="en-US" dirty="0" smtClean="0">
                <a:cs typeface="Arial" pitchFamily="34" charset="0"/>
              </a:rPr>
              <a:t>Lobby</a:t>
            </a:r>
          </a:p>
        </p:txBody>
      </p:sp>
    </p:spTree>
    <p:extLst>
      <p:ext uri="{BB962C8B-B14F-4D97-AF65-F5344CB8AC3E}">
        <p14:creationId xmlns="" xmlns:p14="http://schemas.microsoft.com/office/powerpoint/2010/main" val="37331574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4.jpg"/>
          <p:cNvPicPr>
            <a:picLocks noGrp="1" noChangeAspect="1"/>
          </p:cNvPicPr>
          <p:nvPr>
            <p:ph idx="1"/>
          </p:nvPr>
        </p:nvPicPr>
        <p:blipFill>
          <a:blip r:embed="rId2" cstate="print"/>
          <a:stretch>
            <a:fillRect/>
          </a:stretch>
        </p:blipFill>
        <p:spPr>
          <a:xfrm rot="5400000">
            <a:off x="2145101" y="731449"/>
            <a:ext cx="4244197" cy="4114800"/>
          </a:xfrm>
          <a:ln>
            <a:solidFill>
              <a:schemeClr val="tx1"/>
            </a:solidFill>
          </a:ln>
          <a:effectLst>
            <a:outerShdw blurRad="50800" dist="38100" dir="2700000" algn="tl" rotWithShape="0">
              <a:prstClr val="black">
                <a:alpha val="40000"/>
              </a:prstClr>
            </a:outerShdw>
          </a:effectLst>
        </p:spPr>
      </p:pic>
      <p:sp>
        <p:nvSpPr>
          <p:cNvPr id="6" name="Title 1"/>
          <p:cNvSpPr>
            <a:spLocks noGrp="1"/>
          </p:cNvSpPr>
          <p:nvPr>
            <p:ph type="title"/>
          </p:nvPr>
        </p:nvSpPr>
        <p:spPr>
          <a:xfrm>
            <a:off x="152400" y="12700"/>
            <a:ext cx="6400800" cy="425450"/>
          </a:xfrm>
        </p:spPr>
        <p:txBody>
          <a:bodyPr/>
          <a:lstStyle/>
          <a:p>
            <a:r>
              <a:rPr lang="en-US" dirty="0" smtClean="0">
                <a:cs typeface="Arial" pitchFamily="34" charset="0"/>
              </a:rPr>
              <a:t>Every Floor has the Arecont Vision 360-Degree Camera</a:t>
            </a:r>
            <a:endParaRPr lang="en-US" dirty="0">
              <a:cs typeface="Arial" pitchFamily="34" charset="0"/>
            </a:endParaRPr>
          </a:p>
        </p:txBody>
      </p:sp>
    </p:spTree>
    <p:extLst>
      <p:ext uri="{BB962C8B-B14F-4D97-AF65-F5344CB8AC3E}">
        <p14:creationId xmlns="" xmlns:p14="http://schemas.microsoft.com/office/powerpoint/2010/main" val="13077963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cs typeface="Arial" pitchFamily="34" charset="0"/>
              </a:rPr>
              <a:t>Elevator Area</a:t>
            </a:r>
            <a:endParaRPr lang="en-US" dirty="0">
              <a:cs typeface="Arial" pitchFamily="34" charset="0"/>
            </a:endParaRPr>
          </a:p>
        </p:txBody>
      </p:sp>
      <p:pic>
        <p:nvPicPr>
          <p:cNvPr id="4" name="Content Placeholder 3" descr="WP_20130702_014.jpg"/>
          <p:cNvPicPr>
            <a:picLocks noGrp="1" noChangeAspect="1"/>
          </p:cNvPicPr>
          <p:nvPr>
            <p:ph idx="1"/>
          </p:nvPr>
        </p:nvPicPr>
        <p:blipFill>
          <a:blip r:embed="rId2" cstate="print"/>
          <a:stretch>
            <a:fillRect/>
          </a:stretch>
        </p:blipFill>
        <p:spPr>
          <a:xfrm>
            <a:off x="861619" y="742950"/>
            <a:ext cx="7420761" cy="4191000"/>
          </a:xfrm>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16773976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4" name="Title 1"/>
          <p:cNvSpPr txBox="1">
            <a:spLocks noGrp="1"/>
          </p:cNvSpPr>
          <p:nvPr>
            <p:ph idx="1"/>
          </p:nvPr>
        </p:nvSpPr>
        <p:spPr>
          <a:xfrm>
            <a:off x="137160" y="590550"/>
            <a:ext cx="8686800" cy="2575016"/>
          </a:xfrm>
          <a:prstGeom prst="rect">
            <a:avLst/>
          </a:prstGeom>
        </p:spPr>
        <p:txBody>
          <a:bodyPr vert="horz" lIns="91440" tIns="0" rIns="91440" bIns="0" rtlCol="0" anchor="t">
            <a:noAutofit/>
          </a:bodyPr>
          <a:lstStyle/>
          <a:p>
            <a:pPr>
              <a:lnSpc>
                <a:spcPct val="150000"/>
              </a:lnSpc>
              <a:spcBef>
                <a:spcPct val="0"/>
              </a:spcBef>
              <a:defRPr/>
            </a:pPr>
            <a:r>
              <a:rPr lang="en-US" sz="2000" dirty="0" smtClean="0">
                <a:latin typeface="+mn-lt"/>
                <a:ea typeface="+mj-ea"/>
                <a:cs typeface="Century Gothic"/>
              </a:rPr>
              <a:t>80% of the cameras installed are Arecont Vision panoramic cameras</a:t>
            </a:r>
          </a:p>
          <a:p>
            <a:pPr>
              <a:lnSpc>
                <a:spcPct val="150000"/>
              </a:lnSpc>
              <a:spcBef>
                <a:spcPct val="0"/>
              </a:spcBef>
              <a:defRPr/>
            </a:pPr>
            <a:r>
              <a:rPr lang="en-US" sz="2000" dirty="0" smtClean="0">
                <a:latin typeface="+mn-lt"/>
                <a:ea typeface="+mj-ea"/>
                <a:cs typeface="Century Gothic"/>
              </a:rPr>
              <a:t>Cost savings on equipment by installing 180° and 360° cameras</a:t>
            </a:r>
          </a:p>
          <a:p>
            <a:pPr>
              <a:lnSpc>
                <a:spcPct val="150000"/>
              </a:lnSpc>
              <a:spcBef>
                <a:spcPct val="0"/>
              </a:spcBef>
              <a:defRPr/>
            </a:pPr>
            <a:r>
              <a:rPr lang="en-US" sz="2000" dirty="0" smtClean="0">
                <a:latin typeface="+mn-lt"/>
                <a:ea typeface="+mj-ea"/>
                <a:cs typeface="Century Gothic"/>
              </a:rPr>
              <a:t>Ability to provide quality video of public areas and movement of their staff for investigation purpose if any problems arise </a:t>
            </a:r>
          </a:p>
          <a:p>
            <a:pPr>
              <a:lnSpc>
                <a:spcPct val="150000"/>
              </a:lnSpc>
              <a:spcBef>
                <a:spcPct val="0"/>
              </a:spcBef>
              <a:defRPr/>
            </a:pPr>
            <a:r>
              <a:rPr lang="en-US" sz="2000" dirty="0" smtClean="0">
                <a:latin typeface="+mn-lt"/>
                <a:ea typeface="+mj-ea"/>
                <a:cs typeface="Century Gothic"/>
              </a:rPr>
              <a:t>Arecont Vision cameras were integrated with access control and are installed in sensitive areas such as ICU and VIP room</a:t>
            </a:r>
          </a:p>
          <a:p>
            <a:pPr>
              <a:lnSpc>
                <a:spcPct val="150000"/>
              </a:lnSpc>
              <a:spcBef>
                <a:spcPct val="0"/>
              </a:spcBef>
              <a:defRPr/>
            </a:pPr>
            <a:r>
              <a:rPr lang="en-US" sz="2000" dirty="0" smtClean="0">
                <a:latin typeface="+mn-lt"/>
                <a:ea typeface="+mj-ea"/>
                <a:cs typeface="Century Gothic"/>
              </a:rPr>
              <a:t>Together with </a:t>
            </a:r>
            <a:r>
              <a:rPr lang="en-US" sz="2000" dirty="0" err="1" smtClean="0">
                <a:latin typeface="+mn-lt"/>
                <a:ea typeface="+mj-ea"/>
                <a:cs typeface="Century Gothic"/>
              </a:rPr>
              <a:t>ExacqVision</a:t>
            </a:r>
            <a:r>
              <a:rPr lang="en-US" sz="2000" dirty="0" smtClean="0">
                <a:latin typeface="+mn-lt"/>
                <a:ea typeface="+mj-ea"/>
                <a:cs typeface="Century Gothic"/>
              </a:rPr>
              <a:t> VMS, Arecont </a:t>
            </a:r>
            <a:r>
              <a:rPr lang="en-US" sz="2000" dirty="0">
                <a:latin typeface="+mn-lt"/>
                <a:ea typeface="+mj-ea"/>
                <a:cs typeface="Century Gothic"/>
              </a:rPr>
              <a:t>V</a:t>
            </a:r>
            <a:r>
              <a:rPr lang="en-US" sz="2000" dirty="0" smtClean="0">
                <a:latin typeface="+mn-lt"/>
                <a:ea typeface="+mj-ea"/>
                <a:cs typeface="Century Gothic"/>
              </a:rPr>
              <a:t>ision is providing reliable, quality video</a:t>
            </a:r>
          </a:p>
        </p:txBody>
      </p:sp>
    </p:spTree>
    <p:extLst>
      <p:ext uri="{BB962C8B-B14F-4D97-AF65-F5344CB8AC3E}">
        <p14:creationId xmlns="" xmlns:p14="http://schemas.microsoft.com/office/powerpoint/2010/main" val="47464925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descr="Background.jpg"/>
          <p:cNvPicPr>
            <a:picLocks noChangeAspect="1"/>
          </p:cNvPicPr>
          <p:nvPr/>
        </p:nvPicPr>
        <p:blipFill>
          <a:blip r:embed="rId3" cstate="print">
            <a:alphaModFix/>
            <a:extLst>
              <a:ext uri="{28A0092B-C50C-407E-A947-70E740481C1C}">
                <a14:useLocalDpi xmlns="" xmlns:a14="http://schemas.microsoft.com/office/drawing/2010/main" val="0"/>
              </a:ext>
            </a:extLst>
          </a:blip>
          <a:stretch>
            <a:fillRect/>
          </a:stretch>
        </p:blipFill>
        <p:spPr>
          <a:xfrm>
            <a:off x="-195943" y="0"/>
            <a:ext cx="9220200" cy="5186363"/>
          </a:xfrm>
          <a:prstGeom prst="rect">
            <a:avLst/>
          </a:prstGeom>
        </p:spPr>
      </p:pic>
      <p:sp>
        <p:nvSpPr>
          <p:cNvPr id="13"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prstClr val="black">
                    <a:lumMod val="85000"/>
                    <a:lumOff val="15000"/>
                  </a:prstClr>
                </a:solidFill>
                <a:latin typeface="Arial Black"/>
                <a:cs typeface="Arial Black"/>
              </a:rPr>
              <a:t>Ted </a:t>
            </a:r>
            <a:r>
              <a:rPr lang="en-US" sz="1200" dirty="0">
                <a:solidFill>
                  <a:prstClr val="black">
                    <a:lumMod val="85000"/>
                    <a:lumOff val="15000"/>
                  </a:prstClr>
                </a:solidFill>
                <a:latin typeface="Arial Black"/>
                <a:cs typeface="Arial Black"/>
              </a:rPr>
              <a:t>Brahms</a:t>
            </a:r>
          </a:p>
          <a:p>
            <a:pPr algn="l"/>
            <a:r>
              <a:rPr lang="en-US" sz="1200" dirty="0"/>
              <a:t>Director, Field Applications</a:t>
            </a:r>
          </a:p>
          <a:p>
            <a:pPr algn="l"/>
            <a:endParaRPr lang="en-US" sz="1200" dirty="0" smtClean="0">
              <a:solidFill>
                <a:prstClr val="black">
                  <a:lumMod val="85000"/>
                  <a:lumOff val="15000"/>
                </a:prstClr>
              </a:solidFill>
              <a:latin typeface="Arial Black"/>
              <a:cs typeface="Arial Black"/>
            </a:endParaRPr>
          </a:p>
        </p:txBody>
      </p:sp>
      <p:sp>
        <p:nvSpPr>
          <p:cNvPr id="14" name="Title 1"/>
          <p:cNvSpPr txBox="1">
            <a:spLocks/>
          </p:cNvSpPr>
          <p:nvPr/>
        </p:nvSpPr>
        <p:spPr>
          <a:xfrm>
            <a:off x="457200" y="1885950"/>
            <a:ext cx="85344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400" kern="4000" dirty="0" smtClean="0">
                <a:solidFill>
                  <a:srgbClr val="CC0000"/>
                </a:solidFill>
                <a:effectLst/>
              </a:rPr>
              <a:t>Megapixel Solutions </a:t>
            </a:r>
            <a:r>
              <a:rPr lang="en-US" sz="2400" kern="4000" dirty="0">
                <a:solidFill>
                  <a:srgbClr val="CC0000"/>
                </a:solidFill>
                <a:effectLst/>
              </a:rPr>
              <a:t>for </a:t>
            </a:r>
            <a:r>
              <a:rPr lang="en-US" sz="2400" kern="4000" dirty="0" smtClean="0">
                <a:solidFill>
                  <a:srgbClr val="CC0000"/>
                </a:solidFill>
                <a:effectLst/>
              </a:rPr>
              <a:t>Hospitals and Healthcare</a:t>
            </a:r>
            <a:endParaRPr lang="en-US" sz="2400" kern="4000" dirty="0">
              <a:solidFill>
                <a:srgbClr val="CC0000"/>
              </a:solidFill>
              <a:effectLst/>
            </a:endParaRPr>
          </a:p>
        </p:txBody>
      </p:sp>
      <p:pic>
        <p:nvPicPr>
          <p:cNvPr id="9" name="Picture 8"/>
          <p:cNvPicPr>
            <a:picLocks noChangeAspect="1"/>
          </p:cNvPicPr>
          <p:nvPr/>
        </p:nvPicPr>
        <p:blipFill>
          <a:blip r:embed="rId4" cstate="print"/>
          <a:stretch>
            <a:fillRect/>
          </a:stretch>
        </p:blipFill>
        <p:spPr>
          <a:xfrm>
            <a:off x="-1390650" y="4476750"/>
            <a:ext cx="10534650" cy="502877"/>
          </a:xfrm>
          <a:prstGeom prst="rect">
            <a:avLst/>
          </a:prstGeom>
        </p:spPr>
      </p:pic>
    </p:spTree>
    <p:extLst>
      <p:ext uri="{BB962C8B-B14F-4D97-AF65-F5344CB8AC3E}">
        <p14:creationId xmlns="" xmlns:p14="http://schemas.microsoft.com/office/powerpoint/2010/main" val="172159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100"/>
                                  </p:stCondLst>
                                  <p:childTnLst>
                                    <p:set>
                                      <p:cBhvr>
                                        <p:cTn id="10" dur="1" fill="hold">
                                          <p:stCondLst>
                                            <p:cond delay="0"/>
                                          </p:stCondLst>
                                        </p:cTn>
                                        <p:tgtEl>
                                          <p:spTgt spid="14"/>
                                        </p:tgtEl>
                                        <p:attrNameLst>
                                          <p:attrName>style.visibility</p:attrName>
                                        </p:attrNameLst>
                                      </p:cBhvr>
                                      <p:to>
                                        <p:strVal val="visible"/>
                                      </p:to>
                                    </p:set>
                                    <p:animEffect transition="in" filter="wipe(left)">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Megapixel for Healthcare?</a:t>
            </a:r>
            <a:endParaRPr lang="en-US" dirty="0"/>
          </a:p>
        </p:txBody>
      </p:sp>
      <p:sp>
        <p:nvSpPr>
          <p:cNvPr id="3" name="Content Placeholder 2"/>
          <p:cNvSpPr>
            <a:spLocks noGrp="1"/>
          </p:cNvSpPr>
          <p:nvPr>
            <p:ph idx="1"/>
          </p:nvPr>
        </p:nvSpPr>
        <p:spPr>
          <a:xfrm>
            <a:off x="228600" y="895350"/>
            <a:ext cx="8686800" cy="3810000"/>
          </a:xfrm>
        </p:spPr>
        <p:txBody>
          <a:bodyPr>
            <a:normAutofit/>
          </a:bodyPr>
          <a:lstStyle/>
          <a:p>
            <a:r>
              <a:rPr lang="en-US" sz="2400" dirty="0" smtClean="0"/>
              <a:t>Hospitals and other healthcare institutions are exposed to legal liability, and often subject to lawsuits</a:t>
            </a:r>
            <a:endParaRPr lang="en-US" sz="2400" dirty="0"/>
          </a:p>
          <a:p>
            <a:r>
              <a:rPr lang="en-US" sz="2400" dirty="0" smtClean="0"/>
              <a:t>Theft; facilities have drugs and medical equipment on site making them a target</a:t>
            </a:r>
          </a:p>
          <a:p>
            <a:r>
              <a:rPr lang="en-US" sz="2400" dirty="0" smtClean="0"/>
              <a:t>Video is often multi-purposed for training and education</a:t>
            </a:r>
          </a:p>
          <a:p>
            <a:r>
              <a:rPr lang="en-US" sz="2400" dirty="0" smtClean="0"/>
              <a:t>Video also sometimes used in medical studies</a:t>
            </a:r>
          </a:p>
        </p:txBody>
      </p:sp>
    </p:spTree>
    <p:extLst>
      <p:ext uri="{BB962C8B-B14F-4D97-AF65-F5344CB8AC3E}">
        <p14:creationId xmlns="" xmlns:p14="http://schemas.microsoft.com/office/powerpoint/2010/main" val="11786513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200150"/>
            <a:ext cx="7467600" cy="3689866"/>
          </a:xfrm>
        </p:spPr>
        <p:txBody>
          <a:bodyPr>
            <a:noAutofit/>
          </a:bodyPr>
          <a:lstStyle/>
          <a:p>
            <a:pPr marL="114300" indent="0">
              <a:buNone/>
            </a:pPr>
            <a:r>
              <a:rPr lang="en-US" sz="2400" dirty="0" smtClean="0"/>
              <a:t>More than </a:t>
            </a:r>
            <a:r>
              <a:rPr lang="en-US" sz="2400" b="1" u="sng" dirty="0" smtClean="0"/>
              <a:t>half</a:t>
            </a:r>
            <a:r>
              <a:rPr lang="en-US" sz="2400" dirty="0" smtClean="0"/>
              <a:t> of the 3,465 health workers surveyed last year by the Emergency Nurses Association reported they'd been hit, spat on or physically assaulted while on the job. About 25 percent said they had experienced 20 or more acts of physical abuse during the previous three years. </a:t>
            </a:r>
          </a:p>
        </p:txBody>
      </p:sp>
      <p:sp>
        <p:nvSpPr>
          <p:cNvPr id="6" name="TextBox 5"/>
          <p:cNvSpPr txBox="1"/>
          <p:nvPr/>
        </p:nvSpPr>
        <p:spPr>
          <a:xfrm>
            <a:off x="381000" y="569952"/>
            <a:ext cx="7010400" cy="369332"/>
          </a:xfrm>
          <a:prstGeom prst="rect">
            <a:avLst/>
          </a:prstGeom>
          <a:noFill/>
        </p:spPr>
        <p:txBody>
          <a:bodyPr wrap="square" rtlCol="0">
            <a:spAutoFit/>
          </a:bodyPr>
          <a:lstStyle/>
          <a:p>
            <a:r>
              <a:rPr lang="en-US" b="1" dirty="0" smtClean="0">
                <a:solidFill>
                  <a:schemeClr val="tx1">
                    <a:lumMod val="85000"/>
                    <a:lumOff val="15000"/>
                  </a:schemeClr>
                </a:solidFill>
              </a:rPr>
              <a:t>STATISTIC:</a:t>
            </a:r>
            <a:endParaRPr lang="en-US" b="1" dirty="0">
              <a:solidFill>
                <a:schemeClr val="tx1">
                  <a:lumMod val="85000"/>
                  <a:lumOff val="15000"/>
                </a:schemeClr>
              </a:solidFill>
            </a:endParaRPr>
          </a:p>
        </p:txBody>
      </p:sp>
      <p:sp>
        <p:nvSpPr>
          <p:cNvPr id="7" name="TextBox 6"/>
          <p:cNvSpPr txBox="1"/>
          <p:nvPr/>
        </p:nvSpPr>
        <p:spPr>
          <a:xfrm>
            <a:off x="152400" y="57156"/>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smtClean="0">
                <a:solidFill>
                  <a:schemeClr val="tx1">
                    <a:lumMod val="85000"/>
                    <a:lumOff val="15000"/>
                  </a:schemeClr>
                </a:solidFill>
              </a:rPr>
              <a:t>Protecting Healthcare Employees</a:t>
            </a:r>
            <a:endParaRPr lang="en-US" sz="1900" baseline="100000" dirty="0">
              <a:solidFill>
                <a:schemeClr val="tx1">
                  <a:lumMod val="85000"/>
                  <a:lumOff val="15000"/>
                </a:schemeClr>
              </a:solidFill>
            </a:endParaRPr>
          </a:p>
        </p:txBody>
      </p:sp>
    </p:spTree>
    <p:extLst>
      <p:ext uri="{BB962C8B-B14F-4D97-AF65-F5344CB8AC3E}">
        <p14:creationId xmlns="" xmlns:p14="http://schemas.microsoft.com/office/powerpoint/2010/main" val="15662663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457200" y="879277"/>
            <a:ext cx="8153400" cy="3962400"/>
          </a:xfrm>
        </p:spPr>
        <p:txBody>
          <a:bodyPr>
            <a:normAutofit/>
          </a:bodyPr>
          <a:lstStyle/>
          <a:p>
            <a:pPr>
              <a:buClr>
                <a:srgbClr val="FF0000"/>
              </a:buClr>
            </a:pPr>
            <a:r>
              <a:rPr lang="en-US" sz="2400" u="sng" dirty="0" smtClean="0"/>
              <a:t>Security</a:t>
            </a:r>
            <a:r>
              <a:rPr lang="en-US" sz="2400" dirty="0" smtClean="0"/>
              <a:t>; Enough image detail to identify individuals and Vehicle License Plates</a:t>
            </a:r>
          </a:p>
          <a:p>
            <a:pPr>
              <a:buClr>
                <a:srgbClr val="FF0000"/>
              </a:buClr>
            </a:pPr>
            <a:r>
              <a:rPr lang="en-US" sz="2400" dirty="0" smtClean="0"/>
              <a:t>Resolution of </a:t>
            </a:r>
            <a:r>
              <a:rPr lang="en-US" sz="2400" u="sng" dirty="0" smtClean="0"/>
              <a:t>liability and malpractice</a:t>
            </a:r>
            <a:r>
              <a:rPr lang="en-US" sz="2400" dirty="0" smtClean="0"/>
              <a:t> claims</a:t>
            </a:r>
          </a:p>
          <a:p>
            <a:pPr>
              <a:buClr>
                <a:srgbClr val="FF0000"/>
              </a:buClr>
            </a:pPr>
            <a:r>
              <a:rPr lang="en-US" sz="2400" u="sng" dirty="0" smtClean="0"/>
              <a:t>Forensic detail</a:t>
            </a:r>
            <a:r>
              <a:rPr lang="en-US" sz="2400" dirty="0" smtClean="0"/>
              <a:t> </a:t>
            </a:r>
            <a:r>
              <a:rPr lang="en-US" sz="2400" u="sng" dirty="0" smtClean="0"/>
              <a:t>to investigate theft </a:t>
            </a:r>
            <a:r>
              <a:rPr lang="en-US" sz="2400" dirty="0" smtClean="0"/>
              <a:t>of drugs and medical equipment</a:t>
            </a:r>
          </a:p>
          <a:p>
            <a:pPr lvl="0">
              <a:buClr>
                <a:srgbClr val="FF0000"/>
              </a:buClr>
              <a:defRPr/>
            </a:pPr>
            <a:r>
              <a:rPr lang="en-US" sz="2400" dirty="0" smtClean="0"/>
              <a:t>Increased resolution for problem areas </a:t>
            </a:r>
          </a:p>
          <a:p>
            <a:pPr lvl="0">
              <a:buClr>
                <a:srgbClr val="FF0000"/>
              </a:buClr>
              <a:defRPr/>
            </a:pPr>
            <a:r>
              <a:rPr lang="en-US" sz="2400" dirty="0" smtClean="0"/>
              <a:t>Cover </a:t>
            </a:r>
            <a:r>
              <a:rPr lang="en-US" sz="2400" dirty="0"/>
              <a:t>M</a:t>
            </a:r>
            <a:r>
              <a:rPr lang="en-US" sz="2400" dirty="0" smtClean="0"/>
              <a:t>ore with Less using high resolution to cover wide areas </a:t>
            </a:r>
          </a:p>
          <a:p>
            <a:pPr lvl="0">
              <a:defRPr/>
            </a:pPr>
            <a:endParaRPr lang="en-US" sz="900" dirty="0" smtClean="0"/>
          </a:p>
          <a:p>
            <a:endParaRPr lang="en-US" sz="900" dirty="0" smtClean="0"/>
          </a:p>
          <a:p>
            <a:endParaRPr lang="en-US" sz="900" dirty="0" smtClean="0"/>
          </a:p>
          <a:p>
            <a:endParaRPr lang="en-US" sz="900" dirty="0"/>
          </a:p>
        </p:txBody>
      </p:sp>
      <p:sp>
        <p:nvSpPr>
          <p:cNvPr id="9" name="TextBox 8"/>
          <p:cNvSpPr txBox="1"/>
          <p:nvPr/>
        </p:nvSpPr>
        <p:spPr>
          <a:xfrm>
            <a:off x="152400" y="53432"/>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a:t>Arecont Vision </a:t>
            </a:r>
            <a:r>
              <a:rPr lang="en-US" sz="1900" dirty="0" smtClean="0"/>
              <a:t>Benefit to Healthcare</a:t>
            </a:r>
            <a:endParaRPr lang="en-US" sz="1900" baseline="100000" dirty="0">
              <a:solidFill>
                <a:schemeClr val="tx1">
                  <a:lumMod val="85000"/>
                  <a:lumOff val="15000"/>
                </a:schemeClr>
              </a:solidFill>
            </a:endParaRPr>
          </a:p>
        </p:txBody>
      </p:sp>
    </p:spTree>
    <p:extLst>
      <p:ext uri="{BB962C8B-B14F-4D97-AF65-F5344CB8AC3E}">
        <p14:creationId xmlns="" xmlns:p14="http://schemas.microsoft.com/office/powerpoint/2010/main" val="199733652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971550"/>
            <a:ext cx="7391400" cy="3505200"/>
          </a:xfrm>
        </p:spPr>
        <p:txBody>
          <a:bodyPr>
            <a:noAutofit/>
          </a:bodyPr>
          <a:lstStyle/>
          <a:p>
            <a:pPr lvl="1">
              <a:buClr>
                <a:srgbClr val="FF0000"/>
              </a:buClr>
              <a:buFont typeface="Arial" pitchFamily="34" charset="0"/>
              <a:buChar char="•"/>
            </a:pPr>
            <a:r>
              <a:rPr lang="en-US" sz="2400" dirty="0" smtClean="0"/>
              <a:t>Patient Wards (Psychiatric, ICU, Natal care)</a:t>
            </a:r>
          </a:p>
          <a:p>
            <a:pPr lvl="1">
              <a:buClr>
                <a:srgbClr val="FF0000"/>
              </a:buClr>
              <a:buFont typeface="Arial" pitchFamily="34" charset="0"/>
              <a:buChar char="•"/>
            </a:pPr>
            <a:r>
              <a:rPr lang="en-US" sz="2400" dirty="0" smtClean="0"/>
              <a:t>Emergency Rooms, Surgery</a:t>
            </a:r>
          </a:p>
          <a:p>
            <a:pPr lvl="1">
              <a:buClr>
                <a:srgbClr val="FF0000"/>
              </a:buClr>
              <a:buFont typeface="Arial" pitchFamily="34" charset="0"/>
              <a:buChar char="•"/>
            </a:pPr>
            <a:r>
              <a:rPr lang="en-US" sz="2400" dirty="0" smtClean="0"/>
              <a:t>Pharmacy, inventory control </a:t>
            </a:r>
          </a:p>
          <a:p>
            <a:pPr lvl="1">
              <a:buClr>
                <a:srgbClr val="FF0000"/>
              </a:buClr>
              <a:buFont typeface="Arial" pitchFamily="34" charset="0"/>
              <a:buChar char="•"/>
            </a:pPr>
            <a:r>
              <a:rPr lang="en-US" sz="2400" dirty="0" smtClean="0"/>
              <a:t>Food Service, and laundry</a:t>
            </a:r>
          </a:p>
          <a:p>
            <a:pPr lvl="1">
              <a:buClr>
                <a:srgbClr val="FF0000"/>
              </a:buClr>
              <a:buFont typeface="Arial" pitchFamily="34" charset="0"/>
              <a:buChar char="•"/>
            </a:pPr>
            <a:r>
              <a:rPr lang="en-US" sz="2400" dirty="0" smtClean="0"/>
              <a:t>Parking Structures (Visitor &amp; Staff Safety, perimeter control)</a:t>
            </a:r>
          </a:p>
        </p:txBody>
      </p:sp>
      <p:sp>
        <p:nvSpPr>
          <p:cNvPr id="8" name="TextBox 7"/>
          <p:cNvSpPr txBox="1"/>
          <p:nvPr/>
        </p:nvSpPr>
        <p:spPr>
          <a:xfrm>
            <a:off x="152400" y="53432"/>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smtClean="0"/>
              <a:t>Healthcare Applications, Some Areas of Interest</a:t>
            </a:r>
            <a:endParaRPr lang="en-US" sz="1900" baseline="100000" dirty="0">
              <a:solidFill>
                <a:schemeClr val="tx1">
                  <a:lumMod val="85000"/>
                  <a:lumOff val="15000"/>
                </a:schemeClr>
              </a:solidFill>
            </a:endParaRPr>
          </a:p>
        </p:txBody>
      </p:sp>
    </p:spTree>
    <p:extLst>
      <p:ext uri="{BB962C8B-B14F-4D97-AF65-F5344CB8AC3E}">
        <p14:creationId xmlns="" xmlns:p14="http://schemas.microsoft.com/office/powerpoint/2010/main" val="1883361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alphaModFix amt="11000"/>
            <a:extLst>
              <a:ext uri="{28A0092B-C50C-407E-A947-70E740481C1C}">
                <a14:useLocalDpi xmlns="" xmlns:a14="http://schemas.microsoft.com/office/drawing/2010/main" val="0"/>
              </a:ext>
            </a:extLst>
          </a:blip>
          <a:srcRect l="-3989" t="20280" r="26946" b="23203"/>
          <a:stretch/>
        </p:blipFill>
        <p:spPr>
          <a:xfrm>
            <a:off x="-869361" y="381000"/>
            <a:ext cx="9772062" cy="4032250"/>
          </a:xfrm>
          <a:prstGeom prst="flowChartDelay">
            <a:avLst/>
          </a:prstGeom>
          <a:ln>
            <a:noFill/>
          </a:ln>
          <a:effectLst>
            <a:softEdge rad="469900"/>
          </a:effectLst>
        </p:spPr>
      </p:pic>
      <p:sp>
        <p:nvSpPr>
          <p:cNvPr id="17" name="TextBox 16"/>
          <p:cNvSpPr txBox="1"/>
          <p:nvPr/>
        </p:nvSpPr>
        <p:spPr>
          <a:xfrm>
            <a:off x="152400" y="53435"/>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a:solidFill>
                  <a:schemeClr val="tx1">
                    <a:lumMod val="85000"/>
                    <a:lumOff val="15000"/>
                  </a:schemeClr>
                </a:solidFill>
              </a:rPr>
              <a:t>Applications and Solutions</a:t>
            </a:r>
            <a:endParaRPr lang="en-US" sz="1900" baseline="100000" dirty="0">
              <a:solidFill>
                <a:schemeClr val="tx1">
                  <a:lumMod val="85000"/>
                  <a:lumOff val="15000"/>
                </a:schemeClr>
              </a:solidFill>
            </a:endParaRPr>
          </a:p>
        </p:txBody>
      </p:sp>
      <p:sp>
        <p:nvSpPr>
          <p:cNvPr id="18" name="TextBox 17"/>
          <p:cNvSpPr txBox="1"/>
          <p:nvPr/>
        </p:nvSpPr>
        <p:spPr>
          <a:xfrm>
            <a:off x="304800" y="509945"/>
            <a:ext cx="7924800" cy="369332"/>
          </a:xfrm>
          <a:prstGeom prst="rect">
            <a:avLst/>
          </a:prstGeom>
          <a:noFill/>
        </p:spPr>
        <p:txBody>
          <a:bodyPr wrap="square" rtlCol="0">
            <a:spAutoFit/>
          </a:bodyPr>
          <a:lstStyle/>
          <a:p>
            <a:r>
              <a:rPr lang="en-US" b="1" dirty="0">
                <a:solidFill>
                  <a:schemeClr val="tx1">
                    <a:lumMod val="75000"/>
                    <a:lumOff val="25000"/>
                  </a:schemeClr>
                </a:solidFill>
                <a:cs typeface="Arial" pitchFamily="34" charset="0"/>
              </a:rPr>
              <a:t>Camera Reduction / Increased Resolution: </a:t>
            </a:r>
            <a:r>
              <a:rPr lang="en-US" b="1" dirty="0" smtClean="0">
                <a:solidFill>
                  <a:schemeClr val="tx1">
                    <a:lumMod val="75000"/>
                    <a:lumOff val="25000"/>
                  </a:schemeClr>
                </a:solidFill>
                <a:cs typeface="Arial" pitchFamily="34" charset="0"/>
              </a:rPr>
              <a:t>Receptions and Lobby</a:t>
            </a:r>
            <a:endParaRPr lang="en-US" b="1" dirty="0">
              <a:solidFill>
                <a:schemeClr val="tx1">
                  <a:lumMod val="75000"/>
                  <a:lumOff val="25000"/>
                </a:schemeClr>
              </a:solidFill>
              <a:cs typeface="Arial" pitchFamily="34" charset="0"/>
            </a:endParaRPr>
          </a:p>
        </p:txBody>
      </p:sp>
      <p:pic>
        <p:nvPicPr>
          <p:cNvPr id="13" name="Picture 2"/>
          <p:cNvPicPr>
            <a:picLocks noChangeAspect="1" noChangeArrowheads="1"/>
          </p:cNvPicPr>
          <p:nvPr/>
        </p:nvPicPr>
        <p:blipFill>
          <a:blip r:embed="rId3" cstate="print"/>
          <a:srcRect/>
          <a:stretch>
            <a:fillRect/>
          </a:stretch>
        </p:blipFill>
        <p:spPr bwMode="auto">
          <a:xfrm>
            <a:off x="609600" y="1084690"/>
            <a:ext cx="3559470" cy="3590873"/>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14" name="Picture 3"/>
          <p:cNvPicPr>
            <a:picLocks noChangeAspect="1" noChangeArrowheads="1"/>
          </p:cNvPicPr>
          <p:nvPr/>
        </p:nvPicPr>
        <p:blipFill>
          <a:blip r:embed="rId4" cstate="print"/>
          <a:srcRect/>
          <a:stretch>
            <a:fillRect/>
          </a:stretch>
        </p:blipFill>
        <p:spPr bwMode="auto">
          <a:xfrm>
            <a:off x="5029200" y="1123950"/>
            <a:ext cx="3440578" cy="3512354"/>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
        <p:nvSpPr>
          <p:cNvPr id="3" name="Rectangle 2"/>
          <p:cNvSpPr/>
          <p:nvPr/>
        </p:nvSpPr>
        <p:spPr>
          <a:xfrm>
            <a:off x="1828800" y="4677831"/>
            <a:ext cx="966931" cy="369332"/>
          </a:xfrm>
          <a:prstGeom prst="rect">
            <a:avLst/>
          </a:prstGeom>
        </p:spPr>
        <p:txBody>
          <a:bodyPr wrap="none">
            <a:spAutoFit/>
          </a:bodyPr>
          <a:lstStyle/>
          <a:p>
            <a:r>
              <a:rPr lang="en-US" b="1" dirty="0">
                <a:solidFill>
                  <a:prstClr val="black">
                    <a:lumMod val="75000"/>
                    <a:lumOff val="25000"/>
                  </a:prstClr>
                </a:solidFill>
                <a:cs typeface="Arial" pitchFamily="34" charset="0"/>
              </a:rPr>
              <a:t>Analog</a:t>
            </a:r>
          </a:p>
        </p:txBody>
      </p:sp>
      <p:sp>
        <p:nvSpPr>
          <p:cNvPr id="4" name="Rectangle 3"/>
          <p:cNvSpPr/>
          <p:nvPr/>
        </p:nvSpPr>
        <p:spPr>
          <a:xfrm>
            <a:off x="6092899" y="4636304"/>
            <a:ext cx="1313180" cy="369332"/>
          </a:xfrm>
          <a:prstGeom prst="rect">
            <a:avLst/>
          </a:prstGeom>
        </p:spPr>
        <p:txBody>
          <a:bodyPr wrap="none">
            <a:spAutoFit/>
          </a:bodyPr>
          <a:lstStyle/>
          <a:p>
            <a:r>
              <a:rPr lang="en-US" b="1" dirty="0">
                <a:solidFill>
                  <a:srgbClr val="FF0000"/>
                </a:solidFill>
                <a:cs typeface="Arial" pitchFamily="34" charset="0"/>
              </a:rPr>
              <a:t>Mega</a:t>
            </a:r>
            <a:r>
              <a:rPr lang="en-US" dirty="0">
                <a:solidFill>
                  <a:prstClr val="black">
                    <a:lumMod val="75000"/>
                    <a:lumOff val="25000"/>
                  </a:prstClr>
                </a:solidFill>
                <a:cs typeface="Arial" pitchFamily="34" charset="0"/>
              </a:rPr>
              <a:t>pixel</a:t>
            </a:r>
            <a:r>
              <a:rPr lang="en-US" b="1" dirty="0">
                <a:solidFill>
                  <a:srgbClr val="CD0920"/>
                </a:solidFill>
                <a:cs typeface="Arial" pitchFamily="34" charset="0"/>
              </a:rPr>
              <a:t> </a:t>
            </a:r>
          </a:p>
        </p:txBody>
      </p:sp>
    </p:spTree>
    <p:extLst>
      <p:ext uri="{BB962C8B-B14F-4D97-AF65-F5344CB8AC3E}">
        <p14:creationId xmlns="" xmlns:p14="http://schemas.microsoft.com/office/powerpoint/2010/main" val="4292915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In-Warranty RMA / Advance Replacement Process</a:t>
            </a:r>
            <a:endParaRPr lang="en-US" dirty="0"/>
          </a:p>
        </p:txBody>
      </p:sp>
      <p:pic>
        <p:nvPicPr>
          <p:cNvPr id="6" name="Picture 5" descr="Arecont Vision International OOW RMA process 05302013 DT SMS.jpg"/>
          <p:cNvPicPr>
            <a:picLocks noChangeAspect="1"/>
          </p:cNvPicPr>
          <p:nvPr/>
        </p:nvPicPr>
        <p:blipFill>
          <a:blip r:embed="rId2" cstate="print"/>
          <a:stretch>
            <a:fillRect/>
          </a:stretch>
        </p:blipFill>
        <p:spPr>
          <a:xfrm>
            <a:off x="2794251" y="685800"/>
            <a:ext cx="3282661" cy="4248149"/>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36375292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24600" y="2114550"/>
            <a:ext cx="2057400" cy="923330"/>
          </a:xfrm>
          <a:prstGeom prst="rect">
            <a:avLst/>
          </a:prstGeom>
        </p:spPr>
        <p:txBody>
          <a:bodyPr wrap="square">
            <a:spAutoFit/>
          </a:bodyPr>
          <a:lstStyle/>
          <a:p>
            <a:pPr algn="ctr"/>
            <a:r>
              <a:rPr lang="en-US" dirty="0" smtClean="0">
                <a:solidFill>
                  <a:schemeClr val="bg1">
                    <a:lumMod val="50000"/>
                  </a:schemeClr>
                </a:solidFill>
                <a:latin typeface="Arial" pitchFamily="34" charset="0"/>
                <a:cs typeface="Arial" pitchFamily="34" charset="0"/>
              </a:rPr>
              <a:t>Emergency, Reception, Entrances</a:t>
            </a:r>
          </a:p>
        </p:txBody>
      </p:sp>
      <p:sp>
        <p:nvSpPr>
          <p:cNvPr id="19" name="Title 1"/>
          <p:cNvSpPr txBox="1">
            <a:spLocks/>
          </p:cNvSpPr>
          <p:nvPr/>
        </p:nvSpPr>
        <p:spPr>
          <a:xfrm>
            <a:off x="152400" y="-190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smtClean="0">
                <a:solidFill>
                  <a:schemeClr val="tx1"/>
                </a:solidFill>
              </a:rPr>
              <a:t>Areas of Interest</a:t>
            </a:r>
            <a:endParaRPr lang="en-US" sz="1800" dirty="0">
              <a:solidFill>
                <a:schemeClr val="tx1"/>
              </a:solidFill>
            </a:endParaRPr>
          </a:p>
        </p:txBody>
      </p:sp>
      <p:pic>
        <p:nvPicPr>
          <p:cNvPr id="5122"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457200" y="743666"/>
            <a:ext cx="5446889" cy="382413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087795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alphaModFix amt="11000"/>
            <a:extLst>
              <a:ext uri="{28A0092B-C50C-407E-A947-70E740481C1C}">
                <a14:useLocalDpi xmlns="" xmlns:a14="http://schemas.microsoft.com/office/drawing/2010/main" val="0"/>
              </a:ext>
            </a:extLst>
          </a:blip>
          <a:srcRect l="-3989" t="20280" r="26946" b="23203"/>
          <a:stretch/>
        </p:blipFill>
        <p:spPr>
          <a:xfrm>
            <a:off x="-869361" y="381000"/>
            <a:ext cx="9772062" cy="4032250"/>
          </a:xfrm>
          <a:prstGeom prst="flowChartDelay">
            <a:avLst/>
          </a:prstGeom>
          <a:ln>
            <a:noFill/>
          </a:ln>
          <a:effectLst>
            <a:softEdge rad="469900"/>
          </a:effectLst>
        </p:spPr>
      </p:pic>
      <p:grpSp>
        <p:nvGrpSpPr>
          <p:cNvPr id="2" name="Group 1"/>
          <p:cNvGrpSpPr/>
          <p:nvPr/>
        </p:nvGrpSpPr>
        <p:grpSpPr>
          <a:xfrm>
            <a:off x="1933166" y="4210051"/>
            <a:ext cx="5509055" cy="406398"/>
            <a:chOff x="358345" y="1174750"/>
            <a:chExt cx="5509055" cy="406398"/>
          </a:xfrm>
        </p:grpSpPr>
        <p:sp>
          <p:nvSpPr>
            <p:cNvPr id="23" name="Content Placeholder 2"/>
            <p:cNvSpPr txBox="1">
              <a:spLocks/>
            </p:cNvSpPr>
            <p:nvPr/>
          </p:nvSpPr>
          <p:spPr>
            <a:xfrm>
              <a:off x="4687694" y="1174750"/>
              <a:ext cx="1179706" cy="406398"/>
            </a:xfrm>
            <a:prstGeom prst="rect">
              <a:avLst/>
            </a:prstGeom>
          </p:spPr>
          <p:txBody>
            <a:bodyPr vert="horz" lIns="91440" tIns="45720" rIns="91440" bIns="45720" rtlCol="0" anchor="t">
              <a:noAutofit/>
            </a:bodyPr>
            <a:lstStyle>
              <a:lvl1pPr marL="285750" indent="-171450" algn="l" defTabSz="914400" rtl="0" eaLnBrk="1" latinLnBrk="0" hangingPunct="1">
                <a:lnSpc>
                  <a:spcPct val="120000"/>
                </a:lnSpc>
                <a:spcBef>
                  <a:spcPct val="20000"/>
                </a:spcBef>
                <a:buClr>
                  <a:srgbClr val="CD0920"/>
                </a:buClr>
                <a:buSzPct val="100000"/>
                <a:buFont typeface="Arial"/>
                <a:buChar char="•"/>
                <a:tabLst/>
                <a:defRPr sz="1300" kern="1200">
                  <a:solidFill>
                    <a:schemeClr val="tx1">
                      <a:lumMod val="75000"/>
                      <a:lumOff val="25000"/>
                    </a:schemeClr>
                  </a:solidFill>
                  <a:latin typeface="Arial" pitchFamily="34" charset="0"/>
                  <a:ea typeface="+mn-ea"/>
                  <a:cs typeface="+mn-cs"/>
                </a:defRPr>
              </a:lvl1pPr>
              <a:lvl2pPr marL="628650" indent="-171450" algn="l" defTabSz="914400" rtl="0" eaLnBrk="1" latinLnBrk="0" hangingPunct="1">
                <a:lnSpc>
                  <a:spcPct val="120000"/>
                </a:lnSpc>
                <a:spcBef>
                  <a:spcPct val="20000"/>
                </a:spcBef>
                <a:buClrTx/>
                <a:buSzPct val="100000"/>
                <a:buFont typeface="Arial"/>
                <a:buChar char="•"/>
                <a:tabLst/>
                <a:defRPr sz="1200" kern="1200">
                  <a:solidFill>
                    <a:schemeClr val="tx1">
                      <a:lumMod val="75000"/>
                      <a:lumOff val="25000"/>
                    </a:schemeClr>
                  </a:solidFill>
                  <a:latin typeface="Arial" pitchFamily="34" charset="0"/>
                  <a:ea typeface="+mn-ea"/>
                  <a:cs typeface="+mn-cs"/>
                </a:defRPr>
              </a:lvl2pPr>
              <a:lvl3pPr marL="1028700" indent="-114300" algn="l" defTabSz="914400" rtl="0" eaLnBrk="1" latinLnBrk="0" hangingPunct="1">
                <a:lnSpc>
                  <a:spcPct val="120000"/>
                </a:lnSpc>
                <a:spcBef>
                  <a:spcPct val="20000"/>
                </a:spcBef>
                <a:buFont typeface="Arial" pitchFamily="34" charset="0"/>
                <a:buChar char="•"/>
                <a:defRPr sz="1150" kern="1200">
                  <a:solidFill>
                    <a:schemeClr val="tx1">
                      <a:lumMod val="75000"/>
                      <a:lumOff val="25000"/>
                    </a:schemeClr>
                  </a:solidFill>
                  <a:latin typeface="Arial" pitchFamily="34" charset="0"/>
                  <a:ea typeface="+mn-ea"/>
                  <a:cs typeface="+mn-cs"/>
                </a:defRPr>
              </a:lvl3pPr>
              <a:lvl4pPr marL="1543050" indent="-171450" algn="l" defTabSz="914400" rtl="0" eaLnBrk="1" latinLnBrk="0" hangingPunct="1">
                <a:lnSpc>
                  <a:spcPct val="120000"/>
                </a:lnSpc>
                <a:spcBef>
                  <a:spcPct val="20000"/>
                </a:spcBef>
                <a:buFont typeface="Arial"/>
                <a:buChar char="•"/>
                <a:defRPr sz="1050" kern="1200" baseline="0">
                  <a:solidFill>
                    <a:schemeClr val="tx1">
                      <a:lumMod val="75000"/>
                      <a:lumOff val="25000"/>
                    </a:schemeClr>
                  </a:solidFill>
                  <a:latin typeface="Arial" pitchFamily="34" charset="0"/>
                  <a:ea typeface="+mn-ea"/>
                  <a:cs typeface="+mn-cs"/>
                </a:defRPr>
              </a:lvl4pPr>
              <a:lvl5pPr marL="1943100" indent="-114300" algn="l" defTabSz="914400" rtl="0" eaLnBrk="1" latinLnBrk="0" hangingPunct="1">
                <a:lnSpc>
                  <a:spcPct val="120000"/>
                </a:lnSpc>
                <a:spcBef>
                  <a:spcPct val="20000"/>
                </a:spcBef>
                <a:buFont typeface="Arial"/>
                <a:buChar char="•"/>
                <a:defRPr sz="1050" kern="1200">
                  <a:solidFill>
                    <a:schemeClr val="tx1">
                      <a:lumMod val="75000"/>
                      <a:lumOff val="25000"/>
                    </a:schemeClr>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Arial"/>
                <a:buNone/>
              </a:pPr>
              <a:r>
                <a:rPr lang="en-US" sz="1500" b="1" dirty="0" smtClean="0">
                  <a:solidFill>
                    <a:srgbClr val="FF0000"/>
                  </a:solidFill>
                  <a:cs typeface="Arial" pitchFamily="34" charset="0"/>
                </a:rPr>
                <a:t>Mega</a:t>
              </a:r>
              <a:r>
                <a:rPr lang="en-US" sz="1500" dirty="0" smtClean="0">
                  <a:solidFill>
                    <a:prstClr val="black">
                      <a:lumMod val="75000"/>
                      <a:lumOff val="25000"/>
                    </a:prstClr>
                  </a:solidFill>
                  <a:cs typeface="Arial" pitchFamily="34" charset="0"/>
                </a:rPr>
                <a:t>pixel</a:t>
              </a:r>
              <a:r>
                <a:rPr lang="en-US" sz="1600" b="1" dirty="0" smtClean="0">
                  <a:solidFill>
                    <a:srgbClr val="CD0920"/>
                  </a:solidFill>
                  <a:cs typeface="Arial" pitchFamily="34" charset="0"/>
                </a:rPr>
                <a:t> </a:t>
              </a:r>
            </a:p>
          </p:txBody>
        </p:sp>
        <p:sp>
          <p:nvSpPr>
            <p:cNvPr id="24" name="Content Placeholder 47"/>
            <p:cNvSpPr txBox="1">
              <a:spLocks/>
            </p:cNvSpPr>
            <p:nvPr/>
          </p:nvSpPr>
          <p:spPr>
            <a:xfrm>
              <a:off x="358345" y="1206084"/>
              <a:ext cx="1089455" cy="375064"/>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spcBef>
                  <a:spcPts val="0"/>
                </a:spcBef>
                <a:buFont typeface="Arial" pitchFamily="34" charset="0"/>
                <a:buNone/>
              </a:pPr>
              <a:r>
                <a:rPr lang="en-US" sz="1500" b="1" dirty="0" smtClean="0">
                  <a:solidFill>
                    <a:prstClr val="black">
                      <a:lumMod val="75000"/>
                      <a:lumOff val="25000"/>
                    </a:prstClr>
                  </a:solidFill>
                  <a:cs typeface="Arial" pitchFamily="34" charset="0"/>
                </a:rPr>
                <a:t>Analog</a:t>
              </a:r>
              <a:endParaRPr lang="en-US" sz="1500" b="1" dirty="0">
                <a:solidFill>
                  <a:prstClr val="black">
                    <a:lumMod val="75000"/>
                    <a:lumOff val="25000"/>
                  </a:prstClr>
                </a:solidFill>
                <a:cs typeface="Arial" pitchFamily="34" charset="0"/>
              </a:endParaRPr>
            </a:p>
          </p:txBody>
        </p:sp>
      </p:grpSp>
      <p:sp>
        <p:nvSpPr>
          <p:cNvPr id="17" name="TextBox 16"/>
          <p:cNvSpPr txBox="1"/>
          <p:nvPr/>
        </p:nvSpPr>
        <p:spPr>
          <a:xfrm>
            <a:off x="152400" y="53435"/>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a:solidFill>
                  <a:prstClr val="black">
                    <a:lumMod val="85000"/>
                    <a:lumOff val="15000"/>
                  </a:prstClr>
                </a:solidFill>
              </a:rPr>
              <a:t>Applications and Solutions</a:t>
            </a:r>
            <a:endParaRPr lang="en-US" sz="1900" baseline="100000" dirty="0">
              <a:solidFill>
                <a:prstClr val="black">
                  <a:lumMod val="85000"/>
                  <a:lumOff val="15000"/>
                </a:prstClr>
              </a:solidFill>
            </a:endParaRPr>
          </a:p>
        </p:txBody>
      </p:sp>
      <p:sp>
        <p:nvSpPr>
          <p:cNvPr id="18" name="TextBox 17"/>
          <p:cNvSpPr txBox="1"/>
          <p:nvPr/>
        </p:nvSpPr>
        <p:spPr>
          <a:xfrm>
            <a:off x="304800" y="509945"/>
            <a:ext cx="6705600" cy="369332"/>
          </a:xfrm>
          <a:prstGeom prst="rect">
            <a:avLst/>
          </a:prstGeom>
          <a:noFill/>
        </p:spPr>
        <p:txBody>
          <a:bodyPr wrap="square" rtlCol="0">
            <a:spAutoFit/>
          </a:bodyPr>
          <a:lstStyle/>
          <a:p>
            <a:r>
              <a:rPr lang="en-US" b="1" dirty="0">
                <a:solidFill>
                  <a:prstClr val="black">
                    <a:lumMod val="75000"/>
                    <a:lumOff val="25000"/>
                  </a:prstClr>
                </a:solidFill>
                <a:cs typeface="Arial" pitchFamily="34" charset="0"/>
              </a:rPr>
              <a:t>Camera Reduction / Increased Resolution: </a:t>
            </a:r>
            <a:r>
              <a:rPr lang="en-US" b="1" dirty="0" smtClean="0">
                <a:solidFill>
                  <a:prstClr val="black">
                    <a:lumMod val="75000"/>
                    <a:lumOff val="25000"/>
                  </a:prstClr>
                </a:solidFill>
                <a:cs typeface="Arial" pitchFamily="34" charset="0"/>
              </a:rPr>
              <a:t>Dispensary</a:t>
            </a:r>
            <a:endParaRPr lang="en-US" b="1" dirty="0">
              <a:solidFill>
                <a:prstClr val="black">
                  <a:lumMod val="75000"/>
                  <a:lumOff val="25000"/>
                </a:prstClr>
              </a:solidFill>
              <a:cs typeface="Arial" pitchFamily="34" charset="0"/>
            </a:endParaRPr>
          </a:p>
        </p:txBody>
      </p:sp>
      <p:pic>
        <p:nvPicPr>
          <p:cNvPr id="15" name="Picture 1"/>
          <p:cNvPicPr>
            <a:picLocks noChangeAspect="1" noChangeArrowheads="1"/>
          </p:cNvPicPr>
          <p:nvPr/>
        </p:nvPicPr>
        <p:blipFill>
          <a:blip r:embed="rId3" cstate="print"/>
          <a:srcRect/>
          <a:stretch>
            <a:fillRect/>
          </a:stretch>
        </p:blipFill>
        <p:spPr bwMode="auto">
          <a:xfrm>
            <a:off x="141514" y="1557627"/>
            <a:ext cx="4343400" cy="2633727"/>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pic>
        <p:nvPicPr>
          <p:cNvPr id="21" name="Picture 2"/>
          <p:cNvPicPr>
            <a:picLocks noChangeAspect="1" noChangeArrowheads="1"/>
          </p:cNvPicPr>
          <p:nvPr/>
        </p:nvPicPr>
        <p:blipFill>
          <a:blip r:embed="rId4" cstate="print"/>
          <a:srcRect/>
          <a:stretch>
            <a:fillRect/>
          </a:stretch>
        </p:blipFill>
        <p:spPr bwMode="auto">
          <a:xfrm>
            <a:off x="4667286" y="1549462"/>
            <a:ext cx="4363808" cy="2641891"/>
          </a:xfrm>
          <a:prstGeom prst="rect">
            <a:avLst/>
          </a:prstGeom>
          <a:noFill/>
          <a:ln w="12700">
            <a:solidFill>
              <a:schemeClr val="tx1"/>
            </a:solidFill>
            <a:miter lim="800000"/>
            <a:headEnd/>
            <a:tailEnd/>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3826174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735770" y="3625850"/>
            <a:ext cx="1890291" cy="923330"/>
          </a:xfrm>
          <a:prstGeom prst="rect">
            <a:avLst/>
          </a:prstGeom>
        </p:spPr>
        <p:txBody>
          <a:bodyPr wrap="square">
            <a:spAutoFit/>
          </a:bodyPr>
          <a:lstStyle/>
          <a:p>
            <a:pPr algn="ctr"/>
            <a:r>
              <a:rPr lang="en-US" dirty="0" smtClean="0">
                <a:solidFill>
                  <a:schemeClr val="tx1">
                    <a:lumMod val="75000"/>
                    <a:lumOff val="25000"/>
                  </a:schemeClr>
                </a:solidFill>
                <a:latin typeface="Arial" pitchFamily="34" charset="0"/>
                <a:cs typeface="Arial" pitchFamily="34" charset="0"/>
              </a:rPr>
              <a:t>Corridors and access to sensitive areas</a:t>
            </a:r>
          </a:p>
        </p:txBody>
      </p:sp>
      <p:sp>
        <p:nvSpPr>
          <p:cNvPr id="19" name="Title 1"/>
          <p:cNvSpPr txBox="1">
            <a:spLocks/>
          </p:cNvSpPr>
          <p:nvPr/>
        </p:nvSpPr>
        <p:spPr>
          <a:xfrm>
            <a:off x="152400" y="-190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smtClean="0">
                <a:solidFill>
                  <a:schemeClr val="tx1"/>
                </a:solidFill>
              </a:rPr>
              <a:t>Areas of Interest</a:t>
            </a:r>
            <a:endParaRPr lang="en-US" sz="1800" dirty="0">
              <a:solidFill>
                <a:schemeClr val="tx1"/>
              </a:solidFill>
            </a:endParaRPr>
          </a:p>
        </p:txBody>
      </p:sp>
      <p:pic>
        <p:nvPicPr>
          <p:cNvPr id="4100" name="Picture 4"/>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76577" y="1047750"/>
            <a:ext cx="4503813" cy="317628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560848" y="742949"/>
            <a:ext cx="1065213" cy="2547937"/>
          </a:xfrm>
          <a:prstGeom prst="rect">
            <a:avLst/>
          </a:prstGeom>
          <a:noFill/>
          <a:ln w="31750">
            <a:solidFill>
              <a:srgbClr val="77FC48"/>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286000" y="1123950"/>
            <a:ext cx="228600" cy="533400"/>
          </a:xfrm>
          <a:prstGeom prst="rect">
            <a:avLst/>
          </a:prstGeom>
          <a:noFill/>
          <a:ln w="31750">
            <a:solidFill>
              <a:srgbClr val="77FC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Connector 5"/>
          <p:cNvCxnSpPr/>
          <p:nvPr/>
        </p:nvCxnSpPr>
        <p:spPr>
          <a:xfrm flipH="1">
            <a:off x="2514600" y="742949"/>
            <a:ext cx="4046248" cy="381001"/>
          </a:xfrm>
          <a:prstGeom prst="line">
            <a:avLst/>
          </a:prstGeom>
          <a:ln w="25400">
            <a:solidFill>
              <a:srgbClr val="77FC48"/>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flipV="1">
            <a:off x="2514600" y="1657351"/>
            <a:ext cx="4046248" cy="1633535"/>
          </a:xfrm>
          <a:prstGeom prst="line">
            <a:avLst/>
          </a:prstGeom>
          <a:ln w="25400">
            <a:solidFill>
              <a:srgbClr val="77FC48"/>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562600" y="1644687"/>
            <a:ext cx="684803" cy="369332"/>
          </a:xfrm>
          <a:prstGeom prst="rect">
            <a:avLst/>
          </a:prstGeom>
          <a:noFill/>
        </p:spPr>
        <p:txBody>
          <a:bodyPr wrap="none" rtlCol="0">
            <a:spAutoFit/>
          </a:bodyPr>
          <a:lstStyle/>
          <a:p>
            <a:r>
              <a:rPr lang="en-US" dirty="0" smtClean="0"/>
              <a:t>250x</a:t>
            </a:r>
            <a:endParaRPr lang="en-US" dirty="0"/>
          </a:p>
        </p:txBody>
      </p:sp>
    </p:spTree>
    <p:extLst>
      <p:ext uri="{BB962C8B-B14F-4D97-AF65-F5344CB8AC3E}">
        <p14:creationId xmlns="" xmlns:p14="http://schemas.microsoft.com/office/powerpoint/2010/main" val="734866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2057400" y="4717018"/>
            <a:ext cx="5181600" cy="369332"/>
          </a:xfrm>
          <a:prstGeom prst="rect">
            <a:avLst/>
          </a:prstGeom>
        </p:spPr>
        <p:txBody>
          <a:bodyPr wrap="square">
            <a:spAutoFit/>
          </a:bodyPr>
          <a:lstStyle/>
          <a:p>
            <a:pPr algn="ctr"/>
            <a:r>
              <a:rPr lang="en-US" dirty="0" smtClean="0">
                <a:solidFill>
                  <a:schemeClr val="bg1">
                    <a:lumMod val="50000"/>
                  </a:schemeClr>
                </a:solidFill>
                <a:latin typeface="Arial" pitchFamily="34" charset="0"/>
                <a:cs typeface="Arial" pitchFamily="34" charset="0"/>
              </a:rPr>
              <a:t>Parking &amp; Perimeter</a:t>
            </a:r>
          </a:p>
        </p:txBody>
      </p:sp>
      <p:pic>
        <p:nvPicPr>
          <p:cNvPr id="6147" name="Picture 3" descr="O:\Alex Berezin\Image Gallery\08 megapixel\Arecont Vision 08 Megapixel 0265.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52400" y="666750"/>
            <a:ext cx="8866823" cy="1587341"/>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6148" name="Picture 4" descr="Z:\Ted\Trade Show Laptops\Camera Samples - The Best\Parking Lot - Theia110 Wide Angle.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09600" y="2355324"/>
            <a:ext cx="4301651" cy="2285252"/>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6149" name="Picture 5"/>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105398" y="2488171"/>
            <a:ext cx="3458465" cy="2152405"/>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152400" y="-190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2500" kern="1200" baseline="0">
                <a:solidFill>
                  <a:schemeClr val="bg1">
                    <a:lumMod val="50000"/>
                  </a:schemeClr>
                </a:solidFill>
                <a:effectLst/>
                <a:latin typeface="Arial" pitchFamily="34" charset="0"/>
                <a:ea typeface="+mj-ea"/>
                <a:cs typeface="+mj-cs"/>
              </a:defRPr>
            </a:lvl1pPr>
          </a:lstStyle>
          <a:p>
            <a:r>
              <a:rPr lang="en-US" sz="1800" dirty="0" smtClean="0">
                <a:solidFill>
                  <a:schemeClr val="tx1"/>
                </a:solidFill>
              </a:rPr>
              <a:t>Areas of Interest</a:t>
            </a:r>
            <a:endParaRPr lang="en-US" sz="1800" dirty="0">
              <a:solidFill>
                <a:schemeClr val="tx1"/>
              </a:solidFill>
            </a:endParaRPr>
          </a:p>
        </p:txBody>
      </p:sp>
    </p:spTree>
    <p:extLst>
      <p:ext uri="{BB962C8B-B14F-4D97-AF65-F5344CB8AC3E}">
        <p14:creationId xmlns="" xmlns:p14="http://schemas.microsoft.com/office/powerpoint/2010/main" val="1207804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819150"/>
            <a:ext cx="4267200" cy="4206240"/>
          </a:xfrm>
        </p:spPr>
        <p:txBody>
          <a:bodyPr anchor="t">
            <a:normAutofit/>
          </a:bodyPr>
          <a:lstStyle/>
          <a:p>
            <a:pPr>
              <a:buClr>
                <a:srgbClr val="FF0000"/>
              </a:buClr>
            </a:pPr>
            <a:r>
              <a:rPr lang="en-US" sz="1800" dirty="0" smtClean="0"/>
              <a:t>Virtua Healthcare System</a:t>
            </a:r>
          </a:p>
          <a:p>
            <a:pPr>
              <a:buClr>
                <a:srgbClr val="FF0000"/>
              </a:buClr>
            </a:pPr>
            <a:r>
              <a:rPr lang="en-US" sz="1800" dirty="0" smtClean="0"/>
              <a:t>Loma Linda University Hospital</a:t>
            </a:r>
          </a:p>
          <a:p>
            <a:pPr>
              <a:buClr>
                <a:srgbClr val="FF0000"/>
              </a:buClr>
            </a:pPr>
            <a:r>
              <a:rPr lang="en-US" sz="1800" dirty="0" smtClean="0"/>
              <a:t>St. Mary Medical Center</a:t>
            </a:r>
          </a:p>
          <a:p>
            <a:pPr>
              <a:buClr>
                <a:srgbClr val="FF0000"/>
              </a:buClr>
            </a:pPr>
            <a:r>
              <a:rPr lang="en-US" sz="1800" dirty="0" smtClean="0"/>
              <a:t>UCSD Medical Center</a:t>
            </a:r>
          </a:p>
          <a:p>
            <a:pPr>
              <a:buClr>
                <a:srgbClr val="FF0000"/>
              </a:buClr>
            </a:pPr>
            <a:r>
              <a:rPr lang="en-US" sz="1800" dirty="0" smtClean="0"/>
              <a:t>UCLA Medical Center</a:t>
            </a:r>
          </a:p>
          <a:p>
            <a:pPr>
              <a:buClr>
                <a:srgbClr val="FF0000"/>
              </a:buClr>
            </a:pPr>
            <a:r>
              <a:rPr lang="en-US" sz="1800" dirty="0" smtClean="0"/>
              <a:t>Clarion Hospital</a:t>
            </a:r>
          </a:p>
          <a:p>
            <a:pPr>
              <a:buClr>
                <a:srgbClr val="FF0000"/>
              </a:buClr>
            </a:pPr>
            <a:r>
              <a:rPr lang="en-US" sz="1800" dirty="0" smtClean="0"/>
              <a:t>Herrin Hospital, Herrin, IL</a:t>
            </a:r>
          </a:p>
          <a:p>
            <a:pPr>
              <a:buClr>
                <a:srgbClr val="FF0000"/>
              </a:buClr>
            </a:pPr>
            <a:r>
              <a:rPr lang="en-US" sz="1800" dirty="0" smtClean="0"/>
              <a:t>Meosho Memorial Regional    Medical, Chanute, KS</a:t>
            </a:r>
          </a:p>
          <a:p>
            <a:pPr>
              <a:buClr>
                <a:srgbClr val="FF0000"/>
              </a:buClr>
            </a:pPr>
            <a:r>
              <a:rPr lang="en-US" sz="1800" dirty="0" smtClean="0"/>
              <a:t>St. Joseph Hospital,        Murphysboro, IL </a:t>
            </a:r>
          </a:p>
          <a:p>
            <a:endParaRPr lang="en-US" sz="1800" dirty="0" smtClean="0"/>
          </a:p>
        </p:txBody>
      </p:sp>
      <p:sp>
        <p:nvSpPr>
          <p:cNvPr id="4" name="Content Placeholder 3"/>
          <p:cNvSpPr>
            <a:spLocks noGrp="1"/>
          </p:cNvSpPr>
          <p:nvPr>
            <p:ph sz="half" idx="2"/>
          </p:nvPr>
        </p:nvSpPr>
        <p:spPr>
          <a:xfrm>
            <a:off x="4343400" y="819150"/>
            <a:ext cx="4572000" cy="4206240"/>
          </a:xfrm>
        </p:spPr>
        <p:txBody>
          <a:bodyPr>
            <a:normAutofit/>
          </a:bodyPr>
          <a:lstStyle/>
          <a:p>
            <a:pPr>
              <a:buClr>
                <a:srgbClr val="FF0000"/>
              </a:buClr>
            </a:pPr>
            <a:r>
              <a:rPr lang="en-US" sz="1800" dirty="0" smtClean="0"/>
              <a:t>Temple Hospital, Pennsylvania</a:t>
            </a:r>
          </a:p>
          <a:p>
            <a:pPr>
              <a:buClr>
                <a:srgbClr val="FF0000"/>
              </a:buClr>
            </a:pPr>
            <a:r>
              <a:rPr lang="en-US" sz="1800" dirty="0" smtClean="0"/>
              <a:t>Hospital of the University of Pennsylvania</a:t>
            </a:r>
          </a:p>
          <a:p>
            <a:pPr>
              <a:buClr>
                <a:srgbClr val="FF0000"/>
              </a:buClr>
            </a:pPr>
            <a:r>
              <a:rPr lang="en-US" sz="1800" dirty="0" smtClean="0"/>
              <a:t>Suburban General Hospital, Pennsylvania</a:t>
            </a:r>
          </a:p>
          <a:p>
            <a:pPr>
              <a:buClr>
                <a:srgbClr val="FF0000"/>
              </a:buClr>
            </a:pPr>
            <a:r>
              <a:rPr lang="en-US" sz="1800" dirty="0" smtClean="0"/>
              <a:t>St. Luke’s, Pennsylvania </a:t>
            </a:r>
          </a:p>
          <a:p>
            <a:pPr>
              <a:buClr>
                <a:srgbClr val="FF0000"/>
              </a:buClr>
            </a:pPr>
            <a:r>
              <a:rPr lang="en-US" sz="1800" dirty="0" smtClean="0"/>
              <a:t>Rochester General Hospital,   Rochester, NY</a:t>
            </a:r>
          </a:p>
          <a:p>
            <a:pPr>
              <a:buClr>
                <a:srgbClr val="FF0000"/>
              </a:buClr>
            </a:pPr>
            <a:r>
              <a:rPr lang="en-US" sz="1800" dirty="0" smtClean="0"/>
              <a:t>GATA Military Academy Hospital, Ankara, Turkey</a:t>
            </a:r>
          </a:p>
          <a:p>
            <a:pPr>
              <a:buClr>
                <a:srgbClr val="FF0000"/>
              </a:buClr>
            </a:pPr>
            <a:r>
              <a:rPr lang="en-US" sz="1800" dirty="0" smtClean="0"/>
              <a:t>Zayed Military Hospital, UAE</a:t>
            </a:r>
          </a:p>
          <a:p>
            <a:endParaRPr lang="en-US" sz="1800" dirty="0"/>
          </a:p>
        </p:txBody>
      </p:sp>
      <p:sp>
        <p:nvSpPr>
          <p:cNvPr id="6" name="TextBox 5"/>
          <p:cNvSpPr txBox="1"/>
          <p:nvPr/>
        </p:nvSpPr>
        <p:spPr>
          <a:xfrm>
            <a:off x="152400" y="57150"/>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smtClean="0"/>
              <a:t>End Users of Arecont Vision </a:t>
            </a:r>
            <a:endParaRPr lang="en-US" sz="1900" baseline="100000" dirty="0">
              <a:solidFill>
                <a:schemeClr val="tx1">
                  <a:lumMod val="85000"/>
                  <a:lumOff val="15000"/>
                </a:schemeClr>
              </a:solidFill>
            </a:endParaRPr>
          </a:p>
        </p:txBody>
      </p:sp>
      <p:sp>
        <p:nvSpPr>
          <p:cNvPr id="9" name="TextBox 8"/>
          <p:cNvSpPr txBox="1"/>
          <p:nvPr/>
        </p:nvSpPr>
        <p:spPr>
          <a:xfrm>
            <a:off x="228600" y="514350"/>
            <a:ext cx="5867400" cy="369332"/>
          </a:xfrm>
          <a:prstGeom prst="rect">
            <a:avLst/>
          </a:prstGeom>
          <a:noFill/>
        </p:spPr>
        <p:txBody>
          <a:bodyPr wrap="square" rtlCol="0">
            <a:spAutoFit/>
          </a:bodyPr>
          <a:lstStyle/>
          <a:p>
            <a:r>
              <a:rPr lang="en-US" b="1" dirty="0" smtClean="0">
                <a:solidFill>
                  <a:schemeClr val="tx1">
                    <a:lumMod val="75000"/>
                    <a:lumOff val="25000"/>
                  </a:schemeClr>
                </a:solidFill>
              </a:rPr>
              <a:t>Healthcare</a:t>
            </a:r>
            <a:endParaRPr lang="en-US" b="1" dirty="0">
              <a:solidFill>
                <a:schemeClr val="tx1">
                  <a:lumMod val="75000"/>
                  <a:lumOff val="25000"/>
                </a:schemeClr>
              </a:solidFill>
            </a:endParaRPr>
          </a:p>
        </p:txBody>
      </p:sp>
    </p:spTree>
    <p:extLst>
      <p:ext uri="{BB962C8B-B14F-4D97-AF65-F5344CB8AC3E}">
        <p14:creationId xmlns="" xmlns:p14="http://schemas.microsoft.com/office/powerpoint/2010/main" val="421669594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23950"/>
            <a:ext cx="8305800" cy="3593068"/>
          </a:xfrm>
        </p:spPr>
        <p:txBody>
          <a:bodyPr wrap="none">
            <a:normAutofit/>
          </a:bodyPr>
          <a:lstStyle/>
          <a:p>
            <a:pPr lvl="1" algn="ctr">
              <a:buNone/>
            </a:pPr>
            <a:endParaRPr lang="en-US" sz="1600" i="1" dirty="0" smtClean="0"/>
          </a:p>
          <a:p>
            <a:pPr lvl="1">
              <a:buNone/>
            </a:pPr>
            <a:r>
              <a:rPr lang="en-US" sz="1800" i="1" dirty="0" smtClean="0"/>
              <a:t>“Due to the exceptional resolution provided by Arecont Vision’s megapixel </a:t>
            </a:r>
          </a:p>
          <a:p>
            <a:pPr lvl="1">
              <a:buNone/>
            </a:pPr>
            <a:r>
              <a:rPr lang="en-US" sz="1800" i="1" dirty="0" smtClean="0"/>
              <a:t>cameras, and the deployment of several AV8185 panoramic cameras, </a:t>
            </a:r>
          </a:p>
          <a:p>
            <a:pPr lvl="1">
              <a:buNone/>
            </a:pPr>
            <a:r>
              <a:rPr lang="en-US" sz="1800" i="1" dirty="0" smtClean="0"/>
              <a:t>we have easily expanded our coverage capabilities using fewer cameras </a:t>
            </a:r>
          </a:p>
          <a:p>
            <a:pPr lvl="1">
              <a:buNone/>
            </a:pPr>
            <a:r>
              <a:rPr lang="en-US" sz="1800" i="1" dirty="0" smtClean="0"/>
              <a:t>with outstanding results.”</a:t>
            </a:r>
          </a:p>
          <a:p>
            <a:pPr lvl="1">
              <a:buNone/>
            </a:pPr>
            <a:r>
              <a:rPr lang="en-US" i="1" dirty="0" smtClean="0"/>
              <a:t>			        		 </a:t>
            </a:r>
            <a:r>
              <a:rPr lang="en-US" dirty="0" smtClean="0"/>
              <a:t>— Paul M. Sarnese, </a:t>
            </a:r>
            <a:r>
              <a:rPr lang="en-US" b="1" dirty="0" smtClean="0">
                <a:solidFill>
                  <a:srgbClr val="C10707"/>
                </a:solidFill>
              </a:rPr>
              <a:t>System Safety Director, Virtua Health</a:t>
            </a:r>
          </a:p>
        </p:txBody>
      </p:sp>
      <p:sp>
        <p:nvSpPr>
          <p:cNvPr id="6" name="TextBox 5"/>
          <p:cNvSpPr txBox="1"/>
          <p:nvPr/>
        </p:nvSpPr>
        <p:spPr>
          <a:xfrm>
            <a:off x="152400" y="53432"/>
            <a:ext cx="3429000" cy="384721"/>
          </a:xfrm>
          <a:prstGeom prst="rect">
            <a:avLst/>
          </a:prstGeom>
          <a:noFill/>
          <a:effectLst>
            <a:outerShdw blurRad="50800" dist="38100" dir="2700000" algn="tl" rotWithShape="0">
              <a:prstClr val="black">
                <a:alpha val="0"/>
              </a:prstClr>
            </a:outerShdw>
          </a:effectLst>
        </p:spPr>
        <p:txBody>
          <a:bodyPr wrap="square" rtlCol="0">
            <a:spAutoFit/>
          </a:bodyPr>
          <a:lstStyle/>
          <a:p>
            <a:pPr lvl="0">
              <a:spcBef>
                <a:spcPct val="0"/>
              </a:spcBef>
              <a:defRPr/>
            </a:pPr>
            <a:r>
              <a:rPr lang="en-US" sz="1900" dirty="0">
                <a:solidFill>
                  <a:schemeClr val="tx1">
                    <a:lumMod val="85000"/>
                    <a:lumOff val="15000"/>
                  </a:schemeClr>
                </a:solidFill>
              </a:rPr>
              <a:t>Seeing is Believing</a:t>
            </a:r>
          </a:p>
        </p:txBody>
      </p:sp>
      <p:sp>
        <p:nvSpPr>
          <p:cNvPr id="7" name="TextBox 6"/>
          <p:cNvSpPr txBox="1"/>
          <p:nvPr/>
        </p:nvSpPr>
        <p:spPr>
          <a:xfrm>
            <a:off x="146050" y="509948"/>
            <a:ext cx="6705600" cy="646331"/>
          </a:xfrm>
          <a:prstGeom prst="rect">
            <a:avLst/>
          </a:prstGeom>
          <a:noFill/>
        </p:spPr>
        <p:txBody>
          <a:bodyPr wrap="square" rtlCol="0">
            <a:spAutoFit/>
          </a:bodyPr>
          <a:lstStyle/>
          <a:p>
            <a:r>
              <a:rPr lang="en-US" b="1" dirty="0" smtClean="0">
                <a:solidFill>
                  <a:prstClr val="black">
                    <a:lumMod val="75000"/>
                    <a:lumOff val="25000"/>
                  </a:prstClr>
                </a:solidFill>
                <a:cs typeface="Arial" pitchFamily="34" charset="0"/>
              </a:rPr>
              <a:t>Customer Testimonial</a:t>
            </a:r>
          </a:p>
          <a:p>
            <a:endParaRPr lang="en-US" b="1" dirty="0">
              <a:solidFill>
                <a:prstClr val="black">
                  <a:lumMod val="75000"/>
                  <a:lumOff val="25000"/>
                </a:prstClr>
              </a:solidFill>
              <a:cs typeface="Arial" pitchFamily="34" charset="0"/>
            </a:endParaRPr>
          </a:p>
        </p:txBody>
      </p:sp>
    </p:spTree>
    <p:extLst>
      <p:ext uri="{BB962C8B-B14F-4D97-AF65-F5344CB8AC3E}">
        <p14:creationId xmlns="" xmlns:p14="http://schemas.microsoft.com/office/powerpoint/2010/main" val="17401672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Megapixel </a:t>
            </a:r>
            <a:r>
              <a:rPr lang="en-US" dirty="0" smtClean="0"/>
              <a:t>&amp; Healthcare</a:t>
            </a:r>
            <a:endParaRPr lang="en-US" dirty="0"/>
          </a:p>
        </p:txBody>
      </p:sp>
      <p:sp>
        <p:nvSpPr>
          <p:cNvPr id="4" name="Subtitle 3"/>
          <p:cNvSpPr>
            <a:spLocks noGrp="1"/>
          </p:cNvSpPr>
          <p:nvPr>
            <p:ph type="subTitle" idx="1"/>
          </p:nvPr>
        </p:nvSpPr>
        <p:spPr/>
        <p:txBody>
          <a:bodyPr>
            <a:normAutofit/>
          </a:bodyPr>
          <a:lstStyle/>
          <a:p>
            <a:r>
              <a:rPr lang="en-US" sz="1800" dirty="0" smtClean="0"/>
              <a:t>Some Model Suggestions</a:t>
            </a:r>
            <a:endParaRPr lang="en-US" sz="1800" dirty="0"/>
          </a:p>
        </p:txBody>
      </p:sp>
    </p:spTree>
    <p:extLst>
      <p:ext uri="{BB962C8B-B14F-4D97-AF65-F5344CB8AC3E}">
        <p14:creationId xmlns="" xmlns:p14="http://schemas.microsoft.com/office/powerpoint/2010/main" val="3517167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228600" y="879278"/>
            <a:ext cx="6400800" cy="2066091"/>
          </a:xfrm>
        </p:spPr>
        <p:txBody>
          <a:bodyPr>
            <a:normAutofit/>
          </a:bodyPr>
          <a:lstStyle/>
          <a:p>
            <a:pPr lvl="1">
              <a:buClr>
                <a:srgbClr val="FF0000"/>
              </a:buClr>
              <a:buFont typeface="Arial" pitchFamily="34" charset="0"/>
              <a:buChar char="•"/>
            </a:pPr>
            <a:r>
              <a:rPr lang="en-US" dirty="0" smtClean="0"/>
              <a:t>Patient </a:t>
            </a:r>
            <a:r>
              <a:rPr lang="en-US" dirty="0"/>
              <a:t>Wards (Psychiatric, Critical care, Infant care</a:t>
            </a:r>
            <a:r>
              <a:rPr lang="en-US" dirty="0" smtClean="0"/>
              <a:t>): </a:t>
            </a:r>
            <a:r>
              <a:rPr lang="en-US" dirty="0" smtClean="0">
                <a:solidFill>
                  <a:prstClr val="black">
                    <a:lumMod val="75000"/>
                    <a:lumOff val="25000"/>
                  </a:prstClr>
                </a:solidFill>
              </a:rPr>
              <a:t>MegaDome</a:t>
            </a:r>
            <a:r>
              <a:rPr lang="en-US" baseline="30000" dirty="0" smtClean="0">
                <a:solidFill>
                  <a:prstClr val="black">
                    <a:lumMod val="75000"/>
                    <a:lumOff val="25000"/>
                  </a:prstClr>
                </a:solidFill>
              </a:rPr>
              <a:t>® </a:t>
            </a:r>
            <a:r>
              <a:rPr lang="en-US" dirty="0" smtClean="0">
                <a:solidFill>
                  <a:prstClr val="black">
                    <a:lumMod val="75000"/>
                    <a:lumOff val="25000"/>
                  </a:prstClr>
                </a:solidFill>
              </a:rPr>
              <a:t>2, </a:t>
            </a:r>
            <a:r>
              <a:rPr lang="en-US" dirty="0">
                <a:solidFill>
                  <a:prstClr val="black">
                    <a:lumMod val="75000"/>
                    <a:lumOff val="25000"/>
                  </a:prstClr>
                </a:solidFill>
              </a:rPr>
              <a:t>MicroDome</a:t>
            </a:r>
            <a:r>
              <a:rPr lang="en-US" baseline="50000" dirty="0">
                <a:solidFill>
                  <a:prstClr val="black">
                    <a:lumMod val="75000"/>
                    <a:lumOff val="25000"/>
                  </a:prstClr>
                </a:solidFill>
              </a:rPr>
              <a:t>TM</a:t>
            </a:r>
            <a:r>
              <a:rPr lang="en-US" dirty="0">
                <a:solidFill>
                  <a:prstClr val="black">
                    <a:lumMod val="75000"/>
                    <a:lumOff val="25000"/>
                  </a:prstClr>
                </a:solidFill>
              </a:rPr>
              <a:t>, </a:t>
            </a:r>
            <a:r>
              <a:rPr lang="en-US" dirty="0" smtClean="0">
                <a:solidFill>
                  <a:prstClr val="black">
                    <a:lumMod val="75000"/>
                    <a:lumOff val="25000"/>
                  </a:prstClr>
                </a:solidFill>
              </a:rPr>
              <a:t>MegaBall</a:t>
            </a:r>
            <a:r>
              <a:rPr lang="en-US" baseline="30000" dirty="0" smtClean="0">
                <a:solidFill>
                  <a:prstClr val="black">
                    <a:lumMod val="75000"/>
                    <a:lumOff val="25000"/>
                  </a:prstClr>
                </a:solidFill>
              </a:rPr>
              <a:t>®</a:t>
            </a:r>
            <a:endParaRPr lang="en-US" dirty="0"/>
          </a:p>
          <a:p>
            <a:pPr lvl="1">
              <a:buClr>
                <a:srgbClr val="FF0000"/>
              </a:buClr>
              <a:buFont typeface="Arial" pitchFamily="34" charset="0"/>
              <a:buChar char="•"/>
            </a:pPr>
            <a:r>
              <a:rPr lang="en-US" dirty="0"/>
              <a:t>Emergency Rooms, </a:t>
            </a:r>
            <a:r>
              <a:rPr lang="en-US" dirty="0" smtClean="0"/>
              <a:t>Surgery: </a:t>
            </a:r>
            <a:r>
              <a:rPr lang="en-US" dirty="0" smtClean="0">
                <a:solidFill>
                  <a:prstClr val="black">
                    <a:lumMod val="75000"/>
                    <a:lumOff val="25000"/>
                  </a:prstClr>
                </a:solidFill>
              </a:rPr>
              <a:t>SurroundVideo</a:t>
            </a:r>
            <a:r>
              <a:rPr lang="en-US" baseline="50000" dirty="0" smtClean="0">
                <a:solidFill>
                  <a:prstClr val="black">
                    <a:lumMod val="75000"/>
                    <a:lumOff val="25000"/>
                  </a:prstClr>
                </a:solidFill>
              </a:rPr>
              <a:t>®</a:t>
            </a:r>
            <a:r>
              <a:rPr lang="en-US" sz="1100" dirty="0">
                <a:solidFill>
                  <a:prstClr val="black">
                    <a:lumMod val="75000"/>
                    <a:lumOff val="25000"/>
                  </a:prstClr>
                </a:solidFill>
              </a:rPr>
              <a:t>, </a:t>
            </a:r>
            <a:r>
              <a:rPr lang="en-US" dirty="0" smtClean="0">
                <a:solidFill>
                  <a:prstClr val="black">
                    <a:lumMod val="75000"/>
                    <a:lumOff val="25000"/>
                  </a:prstClr>
                </a:solidFill>
              </a:rPr>
              <a:t>MegaDome</a:t>
            </a:r>
            <a:r>
              <a:rPr lang="en-US" baseline="30000" dirty="0" smtClean="0">
                <a:solidFill>
                  <a:prstClr val="black">
                    <a:lumMod val="75000"/>
                    <a:lumOff val="25000"/>
                  </a:prstClr>
                </a:solidFill>
              </a:rPr>
              <a:t>® </a:t>
            </a:r>
            <a:r>
              <a:rPr lang="en-US" dirty="0" smtClean="0">
                <a:solidFill>
                  <a:prstClr val="black">
                    <a:lumMod val="75000"/>
                    <a:lumOff val="25000"/>
                  </a:prstClr>
                </a:solidFill>
              </a:rPr>
              <a:t>2, </a:t>
            </a:r>
            <a:r>
              <a:rPr lang="en-US" dirty="0">
                <a:solidFill>
                  <a:prstClr val="black">
                    <a:lumMod val="75000"/>
                    <a:lumOff val="25000"/>
                  </a:prstClr>
                </a:solidFill>
              </a:rPr>
              <a:t>MicroDome</a:t>
            </a:r>
            <a:r>
              <a:rPr lang="en-US" baseline="50000" dirty="0">
                <a:solidFill>
                  <a:prstClr val="black">
                    <a:lumMod val="75000"/>
                    <a:lumOff val="25000"/>
                  </a:prstClr>
                </a:solidFill>
              </a:rPr>
              <a:t>TM</a:t>
            </a:r>
            <a:r>
              <a:rPr lang="en-US" dirty="0">
                <a:solidFill>
                  <a:prstClr val="black">
                    <a:lumMod val="75000"/>
                    <a:lumOff val="25000"/>
                  </a:prstClr>
                </a:solidFill>
              </a:rPr>
              <a:t>, </a:t>
            </a:r>
            <a:r>
              <a:rPr lang="en-US" dirty="0" smtClean="0">
                <a:solidFill>
                  <a:prstClr val="black">
                    <a:lumMod val="75000"/>
                    <a:lumOff val="25000"/>
                  </a:prstClr>
                </a:solidFill>
              </a:rPr>
              <a:t>MegaBall</a:t>
            </a:r>
            <a:r>
              <a:rPr lang="en-US" baseline="30000" dirty="0" smtClean="0">
                <a:solidFill>
                  <a:prstClr val="black">
                    <a:lumMod val="75000"/>
                    <a:lumOff val="25000"/>
                  </a:prstClr>
                </a:solidFill>
              </a:rPr>
              <a:t>®</a:t>
            </a:r>
            <a:endParaRPr lang="en-US" dirty="0"/>
          </a:p>
          <a:p>
            <a:pPr lvl="1">
              <a:buClr>
                <a:srgbClr val="FF0000"/>
              </a:buClr>
              <a:buFont typeface="Arial" pitchFamily="34" charset="0"/>
              <a:buChar char="•"/>
            </a:pPr>
            <a:r>
              <a:rPr lang="en-US" dirty="0"/>
              <a:t>Pharmacy, inventory </a:t>
            </a:r>
            <a:r>
              <a:rPr lang="en-US" dirty="0" smtClean="0"/>
              <a:t>control, </a:t>
            </a:r>
            <a:r>
              <a:rPr lang="en-US" dirty="0" smtClean="0">
                <a:solidFill>
                  <a:prstClr val="black">
                    <a:lumMod val="75000"/>
                    <a:lumOff val="25000"/>
                  </a:prstClr>
                </a:solidFill>
              </a:rPr>
              <a:t>MegaDome</a:t>
            </a:r>
            <a:r>
              <a:rPr lang="en-US" baseline="30000" dirty="0" smtClean="0">
                <a:solidFill>
                  <a:prstClr val="black">
                    <a:lumMod val="75000"/>
                    <a:lumOff val="25000"/>
                  </a:prstClr>
                </a:solidFill>
              </a:rPr>
              <a:t>® </a:t>
            </a:r>
            <a:r>
              <a:rPr lang="en-US" dirty="0" smtClean="0">
                <a:solidFill>
                  <a:prstClr val="black">
                    <a:lumMod val="75000"/>
                    <a:lumOff val="25000"/>
                  </a:prstClr>
                </a:solidFill>
              </a:rPr>
              <a:t>2, </a:t>
            </a:r>
            <a:r>
              <a:rPr lang="en-US" dirty="0">
                <a:solidFill>
                  <a:prstClr val="black">
                    <a:lumMod val="75000"/>
                    <a:lumOff val="25000"/>
                  </a:prstClr>
                </a:solidFill>
              </a:rPr>
              <a:t>MicroDome</a:t>
            </a:r>
            <a:r>
              <a:rPr lang="en-US" baseline="50000" dirty="0">
                <a:solidFill>
                  <a:prstClr val="black">
                    <a:lumMod val="75000"/>
                    <a:lumOff val="25000"/>
                  </a:prstClr>
                </a:solidFill>
              </a:rPr>
              <a:t>TM</a:t>
            </a:r>
            <a:r>
              <a:rPr lang="en-US" dirty="0">
                <a:solidFill>
                  <a:prstClr val="black">
                    <a:lumMod val="75000"/>
                    <a:lumOff val="25000"/>
                  </a:prstClr>
                </a:solidFill>
              </a:rPr>
              <a:t>, </a:t>
            </a:r>
            <a:r>
              <a:rPr lang="en-US" dirty="0" smtClean="0">
                <a:solidFill>
                  <a:prstClr val="black">
                    <a:lumMod val="75000"/>
                    <a:lumOff val="25000"/>
                  </a:prstClr>
                </a:solidFill>
              </a:rPr>
              <a:t>MegaBall</a:t>
            </a:r>
            <a:r>
              <a:rPr lang="en-US" baseline="30000" dirty="0" smtClean="0">
                <a:solidFill>
                  <a:prstClr val="black">
                    <a:lumMod val="75000"/>
                    <a:lumOff val="25000"/>
                  </a:prstClr>
                </a:solidFill>
              </a:rPr>
              <a:t>®</a:t>
            </a:r>
            <a:endParaRPr lang="en-US" dirty="0"/>
          </a:p>
          <a:p>
            <a:pPr lvl="1">
              <a:buClr>
                <a:srgbClr val="FF0000"/>
              </a:buClr>
            </a:pPr>
            <a:r>
              <a:rPr lang="en-US" dirty="0"/>
              <a:t>Food Service, and </a:t>
            </a:r>
            <a:r>
              <a:rPr lang="en-US" dirty="0" smtClean="0"/>
              <a:t>laundry: </a:t>
            </a:r>
            <a:r>
              <a:rPr lang="en-US" sz="1100" dirty="0" smtClean="0">
                <a:solidFill>
                  <a:prstClr val="black">
                    <a:lumMod val="75000"/>
                    <a:lumOff val="25000"/>
                  </a:prstClr>
                </a:solidFill>
              </a:rPr>
              <a:t>MegaDome</a:t>
            </a:r>
            <a:r>
              <a:rPr lang="en-US" sz="1100" baseline="30000" dirty="0" smtClean="0">
                <a:solidFill>
                  <a:prstClr val="black">
                    <a:lumMod val="75000"/>
                    <a:lumOff val="25000"/>
                  </a:prstClr>
                </a:solidFill>
              </a:rPr>
              <a:t>® </a:t>
            </a:r>
            <a:r>
              <a:rPr lang="en-US" sz="1100" dirty="0" smtClean="0">
                <a:solidFill>
                  <a:prstClr val="black">
                    <a:lumMod val="75000"/>
                    <a:lumOff val="25000"/>
                  </a:prstClr>
                </a:solidFill>
              </a:rPr>
              <a:t>2, MicroDome</a:t>
            </a:r>
            <a:r>
              <a:rPr lang="en-US" sz="1100" baseline="50000" dirty="0" smtClean="0">
                <a:solidFill>
                  <a:prstClr val="black">
                    <a:lumMod val="75000"/>
                    <a:lumOff val="25000"/>
                  </a:prstClr>
                </a:solidFill>
              </a:rPr>
              <a:t>TM</a:t>
            </a:r>
            <a:r>
              <a:rPr lang="en-US" sz="1100" dirty="0" smtClean="0">
                <a:solidFill>
                  <a:prstClr val="black">
                    <a:lumMod val="75000"/>
                    <a:lumOff val="25000"/>
                  </a:prstClr>
                </a:solidFill>
              </a:rPr>
              <a:t>, MegaBall</a:t>
            </a:r>
            <a:r>
              <a:rPr lang="en-US" sz="1100" baseline="30000" dirty="0" smtClean="0">
                <a:solidFill>
                  <a:prstClr val="black">
                    <a:lumMod val="75000"/>
                    <a:lumOff val="25000"/>
                  </a:prstClr>
                </a:solidFill>
              </a:rPr>
              <a:t>®</a:t>
            </a:r>
            <a:endParaRPr lang="en-US" sz="1100" baseline="50000" dirty="0">
              <a:solidFill>
                <a:prstClr val="black">
                  <a:lumMod val="75000"/>
                  <a:lumOff val="25000"/>
                </a:prstClr>
              </a:solidFill>
            </a:endParaRPr>
          </a:p>
          <a:p>
            <a:pPr lvl="1">
              <a:buClr>
                <a:srgbClr val="FF0000"/>
              </a:buClr>
              <a:buFont typeface="Arial" pitchFamily="34" charset="0"/>
              <a:buChar char="•"/>
            </a:pPr>
            <a:r>
              <a:rPr lang="en-US" dirty="0" smtClean="0"/>
              <a:t>Parking Structures (Visitor &amp; Staff Safety, perimeter control):</a:t>
            </a:r>
            <a:r>
              <a:rPr lang="en-US" dirty="0" smtClean="0">
                <a:solidFill>
                  <a:prstClr val="black">
                    <a:lumMod val="75000"/>
                    <a:lumOff val="25000"/>
                  </a:prstClr>
                </a:solidFill>
              </a:rPr>
              <a:t> </a:t>
            </a:r>
            <a:r>
              <a:rPr lang="en-US" dirty="0">
                <a:solidFill>
                  <a:prstClr val="black">
                    <a:lumMod val="75000"/>
                    <a:lumOff val="25000"/>
                  </a:prstClr>
                </a:solidFill>
              </a:rPr>
              <a:t>SurroundVideo</a:t>
            </a:r>
            <a:r>
              <a:rPr lang="en-US" baseline="50000" dirty="0" smtClean="0">
                <a:solidFill>
                  <a:prstClr val="black">
                    <a:lumMod val="75000"/>
                    <a:lumOff val="25000"/>
                  </a:prstClr>
                </a:solidFill>
              </a:rPr>
              <a:t>®</a:t>
            </a:r>
            <a:endParaRPr lang="en-US" dirty="0" smtClean="0">
              <a:solidFill>
                <a:prstClr val="black">
                  <a:lumMod val="75000"/>
                  <a:lumOff val="25000"/>
                </a:prstClr>
              </a:solidFill>
            </a:endParaRPr>
          </a:p>
          <a:p>
            <a:pPr lvl="1">
              <a:buClr>
                <a:srgbClr val="FF0000"/>
              </a:buClr>
              <a:buFont typeface="Arial" pitchFamily="34" charset="0"/>
              <a:buChar char="•"/>
            </a:pPr>
            <a:r>
              <a:rPr lang="en-US" dirty="0" smtClean="0">
                <a:solidFill>
                  <a:prstClr val="black">
                    <a:lumMod val="75000"/>
                    <a:lumOff val="25000"/>
                  </a:prstClr>
                </a:solidFill>
              </a:rPr>
              <a:t>Parking </a:t>
            </a:r>
            <a:r>
              <a:rPr lang="en-US" dirty="0">
                <a:solidFill>
                  <a:prstClr val="black">
                    <a:lumMod val="75000"/>
                    <a:lumOff val="25000"/>
                  </a:prstClr>
                </a:solidFill>
              </a:rPr>
              <a:t>Lots, License Capture: Single Sensor and Dual Sensor MegaVideo</a:t>
            </a:r>
            <a:r>
              <a:rPr lang="en-US" baseline="50000" dirty="0">
                <a:solidFill>
                  <a:prstClr val="black">
                    <a:lumMod val="75000"/>
                    <a:lumOff val="25000"/>
                  </a:prstClr>
                </a:solidFill>
              </a:rPr>
              <a:t>®</a:t>
            </a:r>
            <a:r>
              <a:rPr lang="en-US" dirty="0">
                <a:solidFill>
                  <a:prstClr val="black">
                    <a:lumMod val="75000"/>
                    <a:lumOff val="25000"/>
                  </a:prstClr>
                </a:solidFill>
              </a:rPr>
              <a:t> </a:t>
            </a:r>
          </a:p>
          <a:p>
            <a:pPr lvl="1">
              <a:buClr>
                <a:srgbClr val="FF0000"/>
              </a:buClr>
              <a:buFont typeface="Arial" pitchFamily="34" charset="0"/>
              <a:buChar char="•"/>
            </a:pPr>
            <a:endParaRPr lang="en-US" dirty="0" smtClean="0"/>
          </a:p>
          <a:p>
            <a:pPr lvl="1">
              <a:buClr>
                <a:srgbClr val="FF0000"/>
              </a:buClr>
              <a:buFont typeface="Arial" pitchFamily="34" charset="0"/>
              <a:buChar char="•"/>
            </a:pPr>
            <a:endParaRPr lang="en-US" dirty="0"/>
          </a:p>
          <a:p>
            <a:pPr lvl="1">
              <a:buClr>
                <a:srgbClr val="FF0000"/>
              </a:buClr>
            </a:pPr>
            <a:endParaRPr lang="en-US" baseline="50000" dirty="0">
              <a:solidFill>
                <a:prstClr val="black">
                  <a:lumMod val="75000"/>
                  <a:lumOff val="25000"/>
                </a:prstClr>
              </a:solidFill>
            </a:endParaRPr>
          </a:p>
        </p:txBody>
      </p:sp>
      <p:sp>
        <p:nvSpPr>
          <p:cNvPr id="34" name="TextBox 33"/>
          <p:cNvSpPr txBox="1"/>
          <p:nvPr/>
        </p:nvSpPr>
        <p:spPr>
          <a:xfrm>
            <a:off x="152400" y="36497"/>
            <a:ext cx="6096000" cy="384721"/>
          </a:xfrm>
          <a:prstGeom prst="rect">
            <a:avLst/>
          </a:prstGeom>
          <a:noFill/>
          <a:effectLst>
            <a:outerShdw blurRad="50800" dist="38100" dir="2700000" algn="tl" rotWithShape="0">
              <a:prstClr val="black">
                <a:alpha val="0"/>
              </a:prstClr>
            </a:outerShdw>
          </a:effectLst>
        </p:spPr>
        <p:txBody>
          <a:bodyPr wrap="square" rtlCol="0">
            <a:spAutoFit/>
          </a:bodyPr>
          <a:lstStyle/>
          <a:p>
            <a:r>
              <a:rPr lang="en-US" sz="1900" dirty="0">
                <a:solidFill>
                  <a:prstClr val="black"/>
                </a:solidFill>
              </a:rPr>
              <a:t>Applications and Solutions</a:t>
            </a:r>
            <a:endParaRPr lang="en-US" sz="1900" baseline="100000" dirty="0">
              <a:solidFill>
                <a:prstClr val="black">
                  <a:lumMod val="85000"/>
                  <a:lumOff val="15000"/>
                </a:prstClr>
              </a:solidFill>
            </a:endParaRPr>
          </a:p>
        </p:txBody>
      </p:sp>
      <p:sp>
        <p:nvSpPr>
          <p:cNvPr id="35" name="TextBox 34"/>
          <p:cNvSpPr txBox="1"/>
          <p:nvPr/>
        </p:nvSpPr>
        <p:spPr>
          <a:xfrm>
            <a:off x="304800" y="509945"/>
            <a:ext cx="6096000" cy="369332"/>
          </a:xfrm>
          <a:prstGeom prst="rect">
            <a:avLst/>
          </a:prstGeom>
          <a:noFill/>
        </p:spPr>
        <p:txBody>
          <a:bodyPr wrap="square" rtlCol="0">
            <a:spAutoFit/>
          </a:bodyPr>
          <a:lstStyle/>
          <a:p>
            <a:r>
              <a:rPr lang="en-US" b="1" dirty="0">
                <a:solidFill>
                  <a:prstClr val="black">
                    <a:lumMod val="75000"/>
                    <a:lumOff val="25000"/>
                  </a:prstClr>
                </a:solidFill>
              </a:rPr>
              <a:t>Product Applications for </a:t>
            </a:r>
            <a:r>
              <a:rPr lang="en-US" b="1" dirty="0" smtClean="0">
                <a:solidFill>
                  <a:prstClr val="black">
                    <a:lumMod val="75000"/>
                    <a:lumOff val="25000"/>
                  </a:prstClr>
                </a:solidFill>
              </a:rPr>
              <a:t>Healthcare:</a:t>
            </a:r>
            <a:endParaRPr lang="en-US" b="1" dirty="0">
              <a:solidFill>
                <a:prstClr val="black">
                  <a:lumMod val="75000"/>
                  <a:lumOff val="25000"/>
                </a:prstClr>
              </a:solidFill>
            </a:endParaRPr>
          </a:p>
        </p:txBody>
      </p:sp>
      <p:grpSp>
        <p:nvGrpSpPr>
          <p:cNvPr id="33" name="Group 32"/>
          <p:cNvGrpSpPr/>
          <p:nvPr/>
        </p:nvGrpSpPr>
        <p:grpSpPr>
          <a:xfrm>
            <a:off x="152400" y="1581150"/>
            <a:ext cx="9168984" cy="3435427"/>
            <a:chOff x="152400" y="1581150"/>
            <a:chExt cx="9168984" cy="3435427"/>
          </a:xfrm>
        </p:grpSpPr>
        <p:sp>
          <p:nvSpPr>
            <p:cNvPr id="15" name="TextBox 14"/>
            <p:cNvSpPr txBox="1"/>
            <p:nvPr/>
          </p:nvSpPr>
          <p:spPr>
            <a:xfrm>
              <a:off x="4292598" y="4744307"/>
              <a:ext cx="1265769" cy="246221"/>
            </a:xfrm>
            <a:prstGeom prst="rect">
              <a:avLst/>
            </a:prstGeom>
            <a:noFill/>
          </p:spPr>
          <p:txBody>
            <a:bodyPr wrap="square" rtlCol="0">
              <a:spAutoFit/>
            </a:bodyPr>
            <a:lstStyle/>
            <a:p>
              <a:pPr algn="ctr"/>
              <a:r>
                <a:rPr lang="en-US" sz="1000" b="1" dirty="0">
                  <a:solidFill>
                    <a:srgbClr val="FF0000"/>
                  </a:solidFill>
                  <a:cs typeface="Arial" pitchFamily="34" charset="0"/>
                </a:rPr>
                <a:t>Surround</a:t>
              </a:r>
              <a:r>
                <a:rPr lang="en-US" sz="1000" dirty="0">
                  <a:solidFill>
                    <a:srgbClr val="0D0D0D"/>
                  </a:solidFill>
                  <a:cs typeface="Arial" pitchFamily="34" charset="0"/>
                </a:rPr>
                <a:t>Video</a:t>
              </a:r>
              <a:r>
                <a:rPr lang="en-US" sz="1000" baseline="30000" dirty="0">
                  <a:solidFill>
                    <a:srgbClr val="0D0D0D"/>
                  </a:solidFill>
                  <a:cs typeface="Arial" pitchFamily="34" charset="0"/>
                </a:rPr>
                <a:t>®</a:t>
              </a:r>
            </a:p>
          </p:txBody>
        </p:sp>
        <p:sp>
          <p:nvSpPr>
            <p:cNvPr id="17" name="TextBox 16"/>
            <p:cNvSpPr txBox="1"/>
            <p:nvPr/>
          </p:nvSpPr>
          <p:spPr>
            <a:xfrm>
              <a:off x="7550150" y="4409017"/>
              <a:ext cx="990600" cy="246221"/>
            </a:xfrm>
            <a:prstGeom prst="rect">
              <a:avLst/>
            </a:prstGeom>
            <a:noFill/>
          </p:spPr>
          <p:txBody>
            <a:bodyPr wrap="square" rtlCol="0">
              <a:spAutoFit/>
            </a:bodyPr>
            <a:lstStyle/>
            <a:p>
              <a:r>
                <a:rPr lang="en-US" sz="1000" b="1" dirty="0">
                  <a:solidFill>
                    <a:srgbClr val="FF0000"/>
                  </a:solidFill>
                  <a:cs typeface="Arial" pitchFamily="34" charset="0"/>
                </a:rPr>
                <a:t>Mega</a:t>
              </a:r>
              <a:r>
                <a:rPr lang="en-US" sz="1000" dirty="0">
                  <a:solidFill>
                    <a:srgbClr val="0D0D0D"/>
                  </a:solidFill>
                  <a:cs typeface="Arial" pitchFamily="34" charset="0"/>
                </a:rPr>
                <a:t>View</a:t>
              </a:r>
              <a:r>
                <a:rPr lang="en-US" sz="1000" baseline="30000" dirty="0">
                  <a:solidFill>
                    <a:srgbClr val="0D0D0D"/>
                  </a:solidFill>
                  <a:cs typeface="Arial" pitchFamily="34" charset="0"/>
                </a:rPr>
                <a:t>®</a:t>
              </a:r>
            </a:p>
          </p:txBody>
        </p:sp>
        <p:pic>
          <p:nvPicPr>
            <p:cNvPr id="37" name="Picture 36" descr="MegaDome2_Family_wManual.png"/>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502398" y="1581150"/>
              <a:ext cx="2389716" cy="1433830"/>
            </a:xfrm>
            <a:prstGeom prst="rect">
              <a:avLst/>
            </a:prstGeom>
          </p:spPr>
        </p:pic>
        <p:sp>
          <p:nvSpPr>
            <p:cNvPr id="16" name="TextBox 15"/>
            <p:cNvSpPr txBox="1"/>
            <p:nvPr/>
          </p:nvSpPr>
          <p:spPr>
            <a:xfrm>
              <a:off x="6900332" y="2780864"/>
              <a:ext cx="1557482" cy="246221"/>
            </a:xfrm>
            <a:prstGeom prst="rect">
              <a:avLst/>
            </a:prstGeom>
            <a:noFill/>
          </p:spPr>
          <p:txBody>
            <a:bodyPr wrap="square" rtlCol="0">
              <a:spAutoFit/>
            </a:bodyPr>
            <a:lstStyle/>
            <a:p>
              <a:pPr algn="ctr"/>
              <a:r>
                <a:rPr lang="en-US" sz="1000" b="1" dirty="0">
                  <a:solidFill>
                    <a:srgbClr val="FF0000"/>
                  </a:solidFill>
                  <a:cs typeface="Arial" pitchFamily="34" charset="0"/>
                </a:rPr>
                <a:t>Mega</a:t>
              </a:r>
              <a:r>
                <a:rPr lang="en-US" sz="1000" dirty="0">
                  <a:solidFill>
                    <a:srgbClr val="0D0D0D"/>
                  </a:solidFill>
                  <a:cs typeface="Arial" pitchFamily="34" charset="0"/>
                </a:rPr>
                <a:t>Dome</a:t>
              </a:r>
              <a:r>
                <a:rPr lang="en-US" sz="1000" baseline="30000" dirty="0">
                  <a:solidFill>
                    <a:srgbClr val="0D0D0D"/>
                  </a:solidFill>
                  <a:cs typeface="Arial" pitchFamily="34" charset="0"/>
                </a:rPr>
                <a:t>® </a:t>
              </a:r>
              <a:r>
                <a:rPr lang="en-US" sz="1000" dirty="0">
                  <a:solidFill>
                    <a:srgbClr val="0D0D0D"/>
                  </a:solidFill>
                  <a:cs typeface="Arial" pitchFamily="34" charset="0"/>
                </a:rPr>
                <a:t>2</a:t>
              </a:r>
              <a:endParaRPr lang="en-US" sz="1000" baseline="30000" dirty="0">
                <a:solidFill>
                  <a:srgbClr val="0D0D0D"/>
                </a:solidFill>
                <a:cs typeface="Arial" pitchFamily="34" charset="0"/>
              </a:endParaRPr>
            </a:p>
          </p:txBody>
        </p:sp>
        <p:grpSp>
          <p:nvGrpSpPr>
            <p:cNvPr id="9" name="Group 8"/>
            <p:cNvGrpSpPr/>
            <p:nvPr/>
          </p:nvGrpSpPr>
          <p:grpSpPr>
            <a:xfrm>
              <a:off x="152400" y="2871626"/>
              <a:ext cx="3164416" cy="1384988"/>
              <a:chOff x="126999" y="2777067"/>
              <a:chExt cx="3164416" cy="1384988"/>
            </a:xfrm>
          </p:grpSpPr>
          <p:sp>
            <p:nvSpPr>
              <p:cNvPr id="18" name="TextBox 17"/>
              <p:cNvSpPr txBox="1"/>
              <p:nvPr/>
            </p:nvSpPr>
            <p:spPr>
              <a:xfrm>
                <a:off x="1217084" y="3915834"/>
                <a:ext cx="838200" cy="246221"/>
              </a:xfrm>
              <a:prstGeom prst="rect">
                <a:avLst/>
              </a:prstGeom>
              <a:noFill/>
            </p:spPr>
            <p:txBody>
              <a:bodyPr wrap="square" rtlCol="0">
                <a:spAutoFit/>
              </a:bodyPr>
              <a:lstStyle/>
              <a:p>
                <a:r>
                  <a:rPr lang="en-US" sz="1000" b="1" dirty="0">
                    <a:solidFill>
                      <a:srgbClr val="FF0000"/>
                    </a:solidFill>
                    <a:cs typeface="Arial" pitchFamily="34" charset="0"/>
                  </a:rPr>
                  <a:t>Mega</a:t>
                </a:r>
                <a:r>
                  <a:rPr lang="en-US" sz="1000" dirty="0">
                    <a:solidFill>
                      <a:srgbClr val="0D0D0D"/>
                    </a:solidFill>
                    <a:cs typeface="Arial" pitchFamily="34" charset="0"/>
                  </a:rPr>
                  <a:t>Ball</a:t>
                </a:r>
                <a:r>
                  <a:rPr lang="en-US" sz="1000" baseline="30000" dirty="0">
                    <a:solidFill>
                      <a:srgbClr val="0D0D0D"/>
                    </a:solidFill>
                    <a:cs typeface="Arial" pitchFamily="34" charset="0"/>
                  </a:rPr>
                  <a:t>™</a:t>
                </a:r>
              </a:p>
            </p:txBody>
          </p:sp>
          <p:pic>
            <p:nvPicPr>
              <p:cNvPr id="31" name="Picture 30" descr="megaball_family_wLG.png"/>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26999" y="2777067"/>
                <a:ext cx="3164416" cy="1265766"/>
              </a:xfrm>
              <a:prstGeom prst="rect">
                <a:avLst/>
              </a:prstGeom>
            </p:spPr>
          </p:pic>
        </p:grpSp>
        <p:grpSp>
          <p:nvGrpSpPr>
            <p:cNvPr id="11" name="Group 10"/>
            <p:cNvGrpSpPr/>
            <p:nvPr/>
          </p:nvGrpSpPr>
          <p:grpSpPr>
            <a:xfrm>
              <a:off x="2057400" y="3714750"/>
              <a:ext cx="1494916" cy="1292268"/>
              <a:chOff x="2057400" y="3562350"/>
              <a:chExt cx="1799716" cy="1555750"/>
            </a:xfrm>
          </p:grpSpPr>
          <p:pic>
            <p:nvPicPr>
              <p:cNvPr id="12" name="Picture 11" descr="MegaVideo_Dual_2013_halfsize.png"/>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057400" y="3562350"/>
                <a:ext cx="1213484" cy="1555750"/>
              </a:xfrm>
              <a:prstGeom prst="rect">
                <a:avLst/>
              </a:prstGeom>
            </p:spPr>
          </p:pic>
          <p:pic>
            <p:nvPicPr>
              <p:cNvPr id="13" name="Picture 12" descr="MegaVideoCompact_LeftHero_style1.png"/>
              <p:cNvPicPr>
                <a:picLocks noChangeAspect="1"/>
              </p:cNvPicPr>
              <p:nvPr/>
            </p:nvPicPr>
            <p:blipFill rotWithShape="1">
              <a:blip r:embed="rId6" cstate="print">
                <a:extLst>
                  <a:ext uri="{28A0092B-C50C-407E-A947-70E740481C1C}">
                    <a14:useLocalDpi xmlns="" xmlns:a14="http://schemas.microsoft.com/office/drawing/2010/main" val="0"/>
                  </a:ext>
                </a:extLst>
              </a:blip>
              <a:srcRect l="20390" t="13717" r="25674" b="12949"/>
              <a:stretch/>
            </p:blipFill>
            <p:spPr>
              <a:xfrm>
                <a:off x="2707766" y="3987800"/>
                <a:ext cx="1149350" cy="1041400"/>
              </a:xfrm>
              <a:prstGeom prst="rect">
                <a:avLst/>
              </a:prstGeom>
            </p:spPr>
          </p:pic>
        </p:grpSp>
        <p:sp>
          <p:nvSpPr>
            <p:cNvPr id="14" name="TextBox 13"/>
            <p:cNvSpPr txBox="1"/>
            <p:nvPr/>
          </p:nvSpPr>
          <p:spPr>
            <a:xfrm>
              <a:off x="2123566" y="4770356"/>
              <a:ext cx="1143000" cy="246221"/>
            </a:xfrm>
            <a:prstGeom prst="rect">
              <a:avLst/>
            </a:prstGeom>
            <a:noFill/>
          </p:spPr>
          <p:txBody>
            <a:bodyPr wrap="square" rtlCol="0">
              <a:spAutoFit/>
            </a:bodyPr>
            <a:lstStyle/>
            <a:p>
              <a:pPr algn="ctr"/>
              <a:r>
                <a:rPr lang="en-US" sz="1000" b="1" dirty="0">
                  <a:solidFill>
                    <a:srgbClr val="FF0000"/>
                  </a:solidFill>
                  <a:cs typeface="Arial" pitchFamily="34" charset="0"/>
                </a:rPr>
                <a:t>Mega</a:t>
              </a:r>
              <a:r>
                <a:rPr lang="en-US" sz="1000" dirty="0">
                  <a:solidFill>
                    <a:prstClr val="black">
                      <a:lumMod val="95000"/>
                      <a:lumOff val="5000"/>
                    </a:prstClr>
                  </a:solidFill>
                  <a:cs typeface="Arial" pitchFamily="34" charset="0"/>
                </a:rPr>
                <a:t>Video</a:t>
              </a:r>
              <a:r>
                <a:rPr lang="en-US" sz="1000" baseline="30000" dirty="0">
                  <a:solidFill>
                    <a:prstClr val="black">
                      <a:lumMod val="95000"/>
                      <a:lumOff val="5000"/>
                    </a:prstClr>
                  </a:solidFill>
                  <a:cs typeface="Arial" pitchFamily="34" charset="0"/>
                </a:rPr>
                <a:t>®</a:t>
              </a:r>
            </a:p>
          </p:txBody>
        </p:sp>
        <p:pic>
          <p:nvPicPr>
            <p:cNvPr id="32" name="Picture 31" descr="SurroundVideo_Family.png"/>
            <p:cNvPicPr>
              <a:picLocks noChangeAspect="1"/>
            </p:cNvPicPr>
            <p:nvPr/>
          </p:nvPicPr>
          <p:blipFill>
            <a:blip r:embed="rId7" cstate="print">
              <a:extLst>
                <a:ext uri="{28A0092B-C50C-407E-A947-70E740481C1C}">
                  <a14:useLocalDpi xmlns="" xmlns:a14="http://schemas.microsoft.com/office/drawing/2010/main"/>
                </a:ext>
              </a:extLst>
            </a:blip>
            <a:stretch>
              <a:fillRect/>
            </a:stretch>
          </p:blipFill>
          <p:spPr>
            <a:xfrm>
              <a:off x="2997182" y="2952750"/>
              <a:ext cx="3856540" cy="2048946"/>
            </a:xfrm>
            <a:prstGeom prst="rect">
              <a:avLst/>
            </a:prstGeom>
          </p:spPr>
        </p:pic>
        <p:pic>
          <p:nvPicPr>
            <p:cNvPr id="36" name="Picture 35" descr="MegaView_Family_.png"/>
            <p:cNvPicPr>
              <a:picLocks noChangeAspect="1"/>
            </p:cNvPicPr>
            <p:nvPr/>
          </p:nvPicPr>
          <p:blipFill>
            <a:blip r:embed="rId8" cstate="print">
              <a:extLst>
                <a:ext uri="{28A0092B-C50C-407E-A947-70E740481C1C}">
                  <a14:useLocalDpi xmlns="" xmlns:a14="http://schemas.microsoft.com/office/drawing/2010/main"/>
                </a:ext>
              </a:extLst>
            </a:blip>
            <a:stretch>
              <a:fillRect/>
            </a:stretch>
          </p:blipFill>
          <p:spPr>
            <a:xfrm>
              <a:off x="6324600" y="3181350"/>
              <a:ext cx="2996784" cy="1371029"/>
            </a:xfrm>
            <a:prstGeom prst="rect">
              <a:avLst/>
            </a:prstGeom>
          </p:spPr>
        </p:pic>
      </p:grpSp>
    </p:spTree>
    <p:extLst>
      <p:ext uri="{BB962C8B-B14F-4D97-AF65-F5344CB8AC3E}">
        <p14:creationId xmlns="" xmlns:p14="http://schemas.microsoft.com/office/powerpoint/2010/main" val="369046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500"/>
                                        <p:tgtEl>
                                          <p:spTgt spid="35"/>
                                        </p:tgtEl>
                                      </p:cBhvr>
                                    </p:animEffect>
                                  </p:childTnLst>
                                </p:cTn>
                              </p:par>
                              <p:par>
                                <p:cTn id="12" presetID="22"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up)">
                                      <p:cBhvr>
                                        <p:cTn id="14" dur="500"/>
                                        <p:tgtEl>
                                          <p:spTgt spid="10"/>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4"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2190750"/>
            <a:ext cx="8915400" cy="2590800"/>
          </a:xfrm>
        </p:spPr>
        <p:txBody>
          <a:bodyPr numCol="3" spcCol="274320">
            <a:noAutofit/>
          </a:bodyPr>
          <a:lstStyle/>
          <a:p>
            <a:pPr marL="0" lvl="0" indent="0">
              <a:buNone/>
            </a:pPr>
            <a:endParaRPr lang="en-US" sz="1400" b="1" dirty="0" smtClean="0"/>
          </a:p>
          <a:p>
            <a:pPr marL="0" lvl="0" indent="0">
              <a:buNone/>
            </a:pPr>
            <a:endParaRPr lang="en-US" sz="1400" b="1" dirty="0"/>
          </a:p>
          <a:p>
            <a:pPr marL="0" lvl="0" indent="0">
              <a:buNone/>
            </a:pPr>
            <a:r>
              <a:rPr lang="en-US" sz="1400" b="1" dirty="0" smtClean="0"/>
              <a:t>All in One Indoor/Outdoor Solution   </a:t>
            </a:r>
          </a:p>
          <a:p>
            <a:r>
              <a:rPr lang="en-US" sz="1200" dirty="0" smtClean="0">
                <a:solidFill>
                  <a:srgbClr val="FF0000"/>
                </a:solidFill>
              </a:rPr>
              <a:t>World’s 1</a:t>
            </a:r>
            <a:r>
              <a:rPr lang="en-US" sz="1200" baseline="30000" dirty="0" smtClean="0">
                <a:solidFill>
                  <a:srgbClr val="FF0000"/>
                </a:solidFill>
              </a:rPr>
              <a:t>st</a:t>
            </a:r>
            <a:r>
              <a:rPr lang="en-US" sz="1200" dirty="0" smtClean="0">
                <a:solidFill>
                  <a:srgbClr val="FF0000"/>
                </a:solidFill>
              </a:rPr>
              <a:t> 40MP H.264 Day/Night Panoramic Camera</a:t>
            </a:r>
          </a:p>
          <a:p>
            <a:r>
              <a:rPr lang="en-US" sz="1200" dirty="0" smtClean="0"/>
              <a:t>Integrated four 10MP H.264 Megapixel cameras</a:t>
            </a:r>
          </a:p>
          <a:p>
            <a:r>
              <a:rPr lang="en-US" sz="1200" dirty="0" smtClean="0"/>
              <a:t>PoE or external power options</a:t>
            </a:r>
          </a:p>
          <a:p>
            <a:r>
              <a:rPr lang="en-US" sz="1200" dirty="0" smtClean="0"/>
              <a:t>Easy Adjustable 2-axis Gimbal</a:t>
            </a:r>
          </a:p>
          <a:p>
            <a:endParaRPr lang="en-US" sz="1200" dirty="0" smtClean="0"/>
          </a:p>
          <a:p>
            <a:endParaRPr lang="en-US" sz="1200" dirty="0" smtClean="0"/>
          </a:p>
          <a:p>
            <a:endParaRPr lang="en-US" sz="1200" dirty="0"/>
          </a:p>
          <a:p>
            <a:pPr marL="0" lvl="0" indent="0">
              <a:buNone/>
            </a:pPr>
            <a:r>
              <a:rPr lang="en-US" sz="1400" b="1" dirty="0" smtClean="0"/>
              <a:t>Enclosure:</a:t>
            </a:r>
          </a:p>
          <a:p>
            <a:r>
              <a:rPr lang="en-US" sz="1200" dirty="0" smtClean="0"/>
              <a:t>IP66 Weather Proofing </a:t>
            </a:r>
          </a:p>
          <a:p>
            <a:r>
              <a:rPr lang="en-US" sz="1200" dirty="0" smtClean="0"/>
              <a:t>IK-10 Vandal Resistant </a:t>
            </a:r>
          </a:p>
          <a:p>
            <a:r>
              <a:rPr lang="en-US" sz="1200" dirty="0" smtClean="0"/>
              <a:t>Operating </a:t>
            </a:r>
            <a:r>
              <a:rPr lang="en-US" sz="1200" dirty="0"/>
              <a:t>Temperature w/ Heater: </a:t>
            </a:r>
            <a:r>
              <a:rPr lang="en-US" sz="1200" dirty="0" smtClean="0"/>
              <a:t>  -30°C </a:t>
            </a:r>
            <a:r>
              <a:rPr lang="en-US" sz="1200" dirty="0"/>
              <a:t>to </a:t>
            </a:r>
            <a:r>
              <a:rPr lang="en-US" sz="1200" dirty="0" smtClean="0"/>
              <a:t>55°C </a:t>
            </a:r>
            <a:r>
              <a:rPr lang="en-US" sz="1050" dirty="0" smtClean="0"/>
              <a:t>	</a:t>
            </a:r>
          </a:p>
          <a:p>
            <a:pPr marL="0" indent="0">
              <a:buNone/>
            </a:pPr>
            <a:endParaRPr lang="en-US" sz="1050" dirty="0" smtClean="0"/>
          </a:p>
          <a:p>
            <a:pPr marL="0" lvl="0" indent="0">
              <a:buNone/>
            </a:pPr>
            <a:r>
              <a:rPr lang="en-US" sz="1400" b="1" dirty="0"/>
              <a:t>Model Numbers:</a:t>
            </a:r>
          </a:p>
          <a:p>
            <a:r>
              <a:rPr lang="en-US" sz="1400" dirty="0"/>
              <a:t>AV40185DN</a:t>
            </a:r>
          </a:p>
          <a:p>
            <a:r>
              <a:rPr lang="en-US" sz="1400" dirty="0"/>
              <a:t>AV40185DN-HB</a:t>
            </a:r>
          </a:p>
          <a:p>
            <a:pPr marL="0" lvl="0" indent="0">
              <a:buNone/>
            </a:pPr>
            <a:endParaRPr lang="en-US" sz="1400" b="1" dirty="0" smtClean="0"/>
          </a:p>
          <a:p>
            <a:pPr marL="0" lvl="0" indent="0">
              <a:buNone/>
            </a:pPr>
            <a:endParaRPr lang="en-US" sz="1400" b="1" dirty="0" smtClean="0"/>
          </a:p>
          <a:p>
            <a:pPr marL="0" lvl="0" indent="0">
              <a:buNone/>
            </a:pPr>
            <a:endParaRPr lang="en-US" sz="1400" b="1" dirty="0"/>
          </a:p>
          <a:p>
            <a:pPr marL="0" lvl="0" indent="0">
              <a:buNone/>
            </a:pPr>
            <a:r>
              <a:rPr lang="en-US" sz="1400" b="1" dirty="0" smtClean="0"/>
              <a:t>Other Features:</a:t>
            </a:r>
          </a:p>
          <a:p>
            <a:r>
              <a:rPr lang="en-US" sz="1200" dirty="0" smtClean="0"/>
              <a:t>Fastest </a:t>
            </a:r>
            <a:r>
              <a:rPr lang="en-US" sz="1200" dirty="0"/>
              <a:t>Frame Rate on the Market</a:t>
            </a:r>
          </a:p>
          <a:p>
            <a:r>
              <a:rPr lang="en-US" sz="1200" dirty="0"/>
              <a:t>New User Friendly Web-Page</a:t>
            </a:r>
          </a:p>
          <a:p>
            <a:r>
              <a:rPr lang="en-US" sz="1200" dirty="0" smtClean="0"/>
              <a:t>Pixel binning for improved low light performance</a:t>
            </a:r>
            <a:endParaRPr lang="en-US" sz="1200" dirty="0"/>
          </a:p>
          <a:p>
            <a:r>
              <a:rPr lang="en-US" sz="1200" dirty="0"/>
              <a:t>Motion Detection, Privacy Mask, Flexible Cropping, etc.</a:t>
            </a:r>
          </a:p>
          <a:p>
            <a:r>
              <a:rPr lang="de-DE" sz="1200" dirty="0" smtClean="0"/>
              <a:t>ONVIF </a:t>
            </a:r>
            <a:r>
              <a:rPr lang="de-DE" sz="1200" dirty="0"/>
              <a:t>Conformant</a:t>
            </a:r>
          </a:p>
          <a:p>
            <a:r>
              <a:rPr lang="en-US" sz="1200" dirty="0" smtClean="0"/>
              <a:t>Made </a:t>
            </a:r>
            <a:r>
              <a:rPr lang="en-US" sz="1200" dirty="0"/>
              <a:t>in </a:t>
            </a:r>
            <a:r>
              <a:rPr lang="en-US" sz="1200" dirty="0" smtClean="0"/>
              <a:t>USA</a:t>
            </a:r>
          </a:p>
          <a:p>
            <a:endParaRPr lang="en-US" sz="1200" dirty="0"/>
          </a:p>
          <a:p>
            <a:pPr marL="0" indent="0">
              <a:buNone/>
            </a:pPr>
            <a:endParaRPr lang="en-US" sz="1200" dirty="0"/>
          </a:p>
        </p:txBody>
      </p:sp>
      <p:pic>
        <p:nvPicPr>
          <p:cNvPr id="3074" name="Picture 2" descr="category_61000de73aed83a2a4478bbcf19cdc1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76200" y="2139375"/>
            <a:ext cx="3962400" cy="584775"/>
          </a:xfrm>
          <a:prstGeom prst="rect">
            <a:avLst/>
          </a:prstGeom>
          <a:noFill/>
        </p:spPr>
        <p:txBody>
          <a:bodyPr wrap="square" rtlCol="0">
            <a:spAutoFit/>
          </a:bodyPr>
          <a:lstStyle/>
          <a:p>
            <a:r>
              <a:rPr lang="en-US" sz="3200" b="1" dirty="0" smtClean="0">
                <a:solidFill>
                  <a:srgbClr val="FF0000"/>
                </a:solidFill>
              </a:rPr>
              <a:t>All New 40MP</a:t>
            </a:r>
            <a:endParaRPr lang="en-US" sz="3200" b="1" dirty="0">
              <a:solidFill>
                <a:srgbClr val="FF0000"/>
              </a:solidFill>
            </a:endParaRPr>
          </a:p>
        </p:txBody>
      </p:sp>
      <p:pic>
        <p:nvPicPr>
          <p:cNvPr id="3075" name="Picture 3"/>
          <p:cNvPicPr>
            <a:picLocks noChangeAspect="1" noChangeArrowheads="1"/>
          </p:cNvPicPr>
          <p:nvPr/>
        </p:nvPicPr>
        <p:blipFill rotWithShape="1">
          <a:blip r:embed="rId4" cstate="print">
            <a:clrChange>
              <a:clrFrom>
                <a:srgbClr val="FEFEFE"/>
              </a:clrFrom>
              <a:clrTo>
                <a:srgbClr val="FEFEFE">
                  <a:alpha val="0"/>
                </a:srgbClr>
              </a:clrTo>
            </a:clrChange>
            <a:extLst>
              <a:ext uri="{28A0092B-C50C-407E-A947-70E740481C1C}">
                <a14:useLocalDpi xmlns="" xmlns:a14="http://schemas.microsoft.com/office/drawing/2010/main" val="0"/>
              </a:ext>
            </a:extLst>
          </a:blip>
          <a:srcRect l="69824" t="36198" r="19759" b="29427"/>
          <a:stretch/>
        </p:blipFill>
        <p:spPr bwMode="auto">
          <a:xfrm>
            <a:off x="4876800" y="3562350"/>
            <a:ext cx="1219200" cy="125730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8213108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0" y="2190750"/>
            <a:ext cx="8915400" cy="2590800"/>
          </a:xfrm>
        </p:spPr>
        <p:txBody>
          <a:bodyPr numCol="3" spcCol="274320">
            <a:noAutofit/>
          </a:bodyPr>
          <a:lstStyle/>
          <a:p>
            <a:pPr marL="0" lvl="0" indent="0">
              <a:buNone/>
            </a:pPr>
            <a:endParaRPr lang="en-US" sz="1400" b="1" dirty="0" smtClean="0"/>
          </a:p>
          <a:p>
            <a:pPr marL="0" lvl="0" indent="0">
              <a:buNone/>
            </a:pPr>
            <a:endParaRPr lang="en-US" sz="1400" b="1" dirty="0"/>
          </a:p>
          <a:p>
            <a:pPr marL="0" lvl="0" indent="0">
              <a:buNone/>
            </a:pPr>
            <a:r>
              <a:rPr lang="en-US" sz="1400" b="1" dirty="0"/>
              <a:t>All in One Indoor/Outdoor Solution   </a:t>
            </a:r>
          </a:p>
          <a:p>
            <a:r>
              <a:rPr lang="en-US" sz="1200" dirty="0">
                <a:solidFill>
                  <a:srgbClr val="FF0000"/>
                </a:solidFill>
              </a:rPr>
              <a:t>World’s 1</a:t>
            </a:r>
            <a:r>
              <a:rPr lang="en-US" sz="1200" baseline="30000" dirty="0">
                <a:solidFill>
                  <a:srgbClr val="FF0000"/>
                </a:solidFill>
              </a:rPr>
              <a:t>st</a:t>
            </a:r>
            <a:r>
              <a:rPr lang="en-US" sz="1200" dirty="0">
                <a:solidFill>
                  <a:srgbClr val="FF0000"/>
                </a:solidFill>
              </a:rPr>
              <a:t> </a:t>
            </a:r>
            <a:r>
              <a:rPr lang="en-US" sz="1200" dirty="0" smtClean="0">
                <a:solidFill>
                  <a:srgbClr val="FF0000"/>
                </a:solidFill>
              </a:rPr>
              <a:t>WDR Panoramic Camera</a:t>
            </a:r>
            <a:endParaRPr lang="en-US" sz="1200" dirty="0">
              <a:solidFill>
                <a:srgbClr val="FF0000"/>
              </a:solidFill>
            </a:endParaRPr>
          </a:p>
          <a:p>
            <a:r>
              <a:rPr lang="en-US" sz="1200" dirty="0" smtClean="0"/>
              <a:t>Installer </a:t>
            </a:r>
            <a:r>
              <a:rPr lang="en-US" sz="1200" dirty="0"/>
              <a:t>friendly design</a:t>
            </a:r>
          </a:p>
          <a:p>
            <a:r>
              <a:rPr lang="en-US" sz="1200" dirty="0"/>
              <a:t>WDR up to 100dB at full resolution</a:t>
            </a:r>
          </a:p>
          <a:p>
            <a:r>
              <a:rPr lang="en-US" sz="1200" dirty="0"/>
              <a:t>Integrated four 3MP H.264 Megapixel </a:t>
            </a:r>
            <a:r>
              <a:rPr lang="en-US" sz="1200" dirty="0" smtClean="0"/>
              <a:t>cameras</a:t>
            </a:r>
          </a:p>
          <a:p>
            <a:endParaRPr lang="en-US" sz="1200" dirty="0" smtClean="0"/>
          </a:p>
          <a:p>
            <a:endParaRPr lang="en-US" sz="1200" dirty="0"/>
          </a:p>
          <a:p>
            <a:endParaRPr lang="en-US" sz="1200" dirty="0"/>
          </a:p>
          <a:p>
            <a:endParaRPr lang="en-US" sz="1200" dirty="0"/>
          </a:p>
          <a:p>
            <a:endParaRPr lang="en-US" sz="1200" dirty="0"/>
          </a:p>
          <a:p>
            <a:pPr marL="0" lvl="0" indent="0">
              <a:buNone/>
            </a:pPr>
            <a:r>
              <a:rPr lang="en-US" sz="1400" b="1" dirty="0"/>
              <a:t>New, Smaller Enclosure:</a:t>
            </a:r>
          </a:p>
          <a:p>
            <a:r>
              <a:rPr lang="en-US" sz="1200" dirty="0"/>
              <a:t>IP66 Weather Proofing </a:t>
            </a:r>
          </a:p>
          <a:p>
            <a:r>
              <a:rPr lang="en-US" sz="1200" dirty="0"/>
              <a:t>IK-10 Vandal Resistant </a:t>
            </a:r>
          </a:p>
          <a:p>
            <a:r>
              <a:rPr lang="en-US" sz="1200" dirty="0"/>
              <a:t>Operating Temperature w/ Heater:   -40°C to 50°C (40°F to 122°F)</a:t>
            </a:r>
            <a:r>
              <a:rPr lang="en-US" sz="1050" dirty="0"/>
              <a:t>	</a:t>
            </a:r>
          </a:p>
          <a:p>
            <a:pPr marL="0" lvl="0" indent="0">
              <a:buNone/>
            </a:pPr>
            <a:r>
              <a:rPr lang="en-US" sz="1400" b="1" dirty="0"/>
              <a:t>Model Number:</a:t>
            </a:r>
          </a:p>
          <a:p>
            <a:r>
              <a:rPr lang="en-US" sz="1200" dirty="0"/>
              <a:t>AV12186DN</a:t>
            </a:r>
          </a:p>
          <a:p>
            <a:pPr marL="0" indent="0">
              <a:buNone/>
            </a:pPr>
            <a:endParaRPr lang="en-US" sz="1050" dirty="0" smtClean="0"/>
          </a:p>
          <a:p>
            <a:pPr marL="0" indent="0">
              <a:buNone/>
            </a:pPr>
            <a:endParaRPr lang="en-US" sz="1050" dirty="0"/>
          </a:p>
          <a:p>
            <a:pPr marL="0" indent="0">
              <a:buNone/>
            </a:pPr>
            <a:endParaRPr lang="en-US" sz="1050" dirty="0" smtClean="0"/>
          </a:p>
          <a:p>
            <a:pPr marL="0" indent="0">
              <a:buNone/>
            </a:pPr>
            <a:endParaRPr lang="en-US" sz="1050" dirty="0"/>
          </a:p>
          <a:p>
            <a:pPr marL="0" indent="0">
              <a:buNone/>
            </a:pPr>
            <a:endParaRPr lang="en-US" sz="1050" dirty="0"/>
          </a:p>
          <a:p>
            <a:pPr lvl="2">
              <a:buNone/>
            </a:pPr>
            <a:endParaRPr lang="en-US" sz="1000" dirty="0"/>
          </a:p>
          <a:p>
            <a:pPr marL="0" lvl="0" indent="0">
              <a:buNone/>
            </a:pPr>
            <a:endParaRPr lang="en-US" sz="1400" b="1" dirty="0" smtClean="0"/>
          </a:p>
          <a:p>
            <a:pPr marL="0" lvl="0" indent="0">
              <a:buNone/>
            </a:pPr>
            <a:r>
              <a:rPr lang="en-US" sz="1400" b="1" dirty="0" smtClean="0"/>
              <a:t>Other Features</a:t>
            </a:r>
            <a:r>
              <a:rPr lang="en-US" sz="1400" b="1" dirty="0"/>
              <a:t>:</a:t>
            </a:r>
          </a:p>
          <a:p>
            <a:r>
              <a:rPr lang="en-US" sz="1100" dirty="0" smtClean="0"/>
              <a:t>Fastest </a:t>
            </a:r>
            <a:r>
              <a:rPr lang="en-US" sz="1100" dirty="0"/>
              <a:t>Frame Rate on the Market</a:t>
            </a:r>
          </a:p>
          <a:p>
            <a:r>
              <a:rPr lang="en-US" sz="1100" dirty="0"/>
              <a:t>New User Friendly Web-Page</a:t>
            </a:r>
          </a:p>
          <a:p>
            <a:r>
              <a:rPr lang="en-US" sz="1100" dirty="0"/>
              <a:t>Pixel binning for improved low light performance</a:t>
            </a:r>
          </a:p>
          <a:p>
            <a:r>
              <a:rPr lang="en-US" sz="1100" dirty="0"/>
              <a:t>Motion Detection, Privacy Mask, Flexible Cropping, etc</a:t>
            </a:r>
            <a:r>
              <a:rPr lang="en-US" sz="1100" dirty="0" smtClean="0"/>
              <a:t>.</a:t>
            </a:r>
          </a:p>
          <a:p>
            <a:r>
              <a:rPr lang="en-US" sz="1100" dirty="0"/>
              <a:t>PoE or external power </a:t>
            </a:r>
            <a:r>
              <a:rPr lang="en-US" sz="1100" dirty="0" smtClean="0"/>
              <a:t>options</a:t>
            </a:r>
          </a:p>
          <a:p>
            <a:r>
              <a:rPr lang="en-US" sz="1100" dirty="0"/>
              <a:t>True Day/Night functionality with removable IR cut </a:t>
            </a:r>
            <a:r>
              <a:rPr lang="en-US" sz="1100" dirty="0" smtClean="0"/>
              <a:t>filter</a:t>
            </a:r>
            <a:endParaRPr lang="en-US" sz="1100" dirty="0"/>
          </a:p>
          <a:p>
            <a:r>
              <a:rPr lang="de-DE" sz="1100" dirty="0"/>
              <a:t>ONVIF Conformant</a:t>
            </a:r>
          </a:p>
          <a:p>
            <a:r>
              <a:rPr lang="en-US" sz="1100" dirty="0" smtClean="0"/>
              <a:t>Made </a:t>
            </a:r>
            <a:r>
              <a:rPr lang="en-US" sz="1100" dirty="0"/>
              <a:t>in USA</a:t>
            </a:r>
          </a:p>
          <a:p>
            <a:endParaRPr lang="en-US" sz="1200" dirty="0"/>
          </a:p>
          <a:p>
            <a:endParaRPr lang="en-US" sz="1200" dirty="0"/>
          </a:p>
          <a:p>
            <a:pPr marL="0" indent="0">
              <a:buNone/>
            </a:pPr>
            <a:endParaRPr lang="en-US" sz="1200" dirty="0"/>
          </a:p>
        </p:txBody>
      </p:sp>
      <p:pic>
        <p:nvPicPr>
          <p:cNvPr id="3074" name="Picture 2" descr="category_61000de73aed83a2a4478bbcf19cdc1b.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 xmlns:a14="http://schemas.microsoft.com/office/drawing/2010/main">
                <a:solidFill>
                  <a:srgbClr val="FFFFFF"/>
                </a:solidFill>
              </a14:hiddenFill>
            </a:ext>
          </a:extLst>
        </p:spPr>
      </p:pic>
      <p:sp>
        <p:nvSpPr>
          <p:cNvPr id="4" name="TextBox 3"/>
          <p:cNvSpPr txBox="1"/>
          <p:nvPr/>
        </p:nvSpPr>
        <p:spPr>
          <a:xfrm>
            <a:off x="0" y="2190750"/>
            <a:ext cx="2743200" cy="584775"/>
          </a:xfrm>
          <a:prstGeom prst="rect">
            <a:avLst/>
          </a:prstGeom>
          <a:noFill/>
        </p:spPr>
        <p:txBody>
          <a:bodyPr wrap="square" rtlCol="0">
            <a:spAutoFit/>
          </a:bodyPr>
          <a:lstStyle/>
          <a:p>
            <a:r>
              <a:rPr lang="en-US" sz="3200" b="1" dirty="0" smtClean="0">
                <a:solidFill>
                  <a:srgbClr val="FF0000"/>
                </a:solidFill>
              </a:rPr>
              <a:t>12MP WDR</a:t>
            </a:r>
            <a:endParaRPr lang="en-US" sz="3200" b="1" dirty="0">
              <a:solidFill>
                <a:srgbClr val="FF0000"/>
              </a:solidFill>
            </a:endParaRPr>
          </a:p>
        </p:txBody>
      </p:sp>
      <p:pic>
        <p:nvPicPr>
          <p:cNvPr id="6" name="Picture 5"/>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724400" y="3790950"/>
            <a:ext cx="1325880" cy="1143000"/>
          </a:xfrm>
          <a:prstGeom prst="rect">
            <a:avLst/>
          </a:prstGeom>
          <a:noFill/>
          <a:ln w="9525">
            <a:noFill/>
            <a:miter lim="800000"/>
            <a:headEnd/>
            <a:tailEnd/>
          </a:ln>
        </p:spPr>
      </p:pic>
    </p:spTree>
    <p:extLst>
      <p:ext uri="{BB962C8B-B14F-4D97-AF65-F5344CB8AC3E}">
        <p14:creationId xmlns="" xmlns:p14="http://schemas.microsoft.com/office/powerpoint/2010/main" val="600567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Out-of-Warranty RMA Process</a:t>
            </a:r>
            <a:endParaRPr lang="en-US" dirty="0"/>
          </a:p>
        </p:txBody>
      </p:sp>
      <p:pic>
        <p:nvPicPr>
          <p:cNvPr id="6" name="Picture 5" descr="Arecont Vision International OOW RMA process 05302013 DT SMS.jpg"/>
          <p:cNvPicPr>
            <a:picLocks noChangeAspect="1"/>
          </p:cNvPicPr>
          <p:nvPr/>
        </p:nvPicPr>
        <p:blipFill>
          <a:blip r:embed="rId2" cstate="print"/>
          <a:stretch>
            <a:fillRect/>
          </a:stretch>
        </p:blipFill>
        <p:spPr>
          <a:xfrm>
            <a:off x="2794251" y="685800"/>
            <a:ext cx="3282661" cy="42481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290219717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a:spLocks noGrp="1"/>
          </p:cNvSpPr>
          <p:nvPr>
            <p:ph idx="1"/>
          </p:nvPr>
        </p:nvSpPr>
        <p:spPr>
          <a:xfrm>
            <a:off x="152400" y="2266950"/>
            <a:ext cx="8915400" cy="2590800"/>
          </a:xfrm>
        </p:spPr>
        <p:txBody>
          <a:bodyPr numCol="3" spcCol="274320">
            <a:noAutofit/>
          </a:bodyPr>
          <a:lstStyle/>
          <a:p>
            <a:pPr marL="0" lvl="0" indent="0">
              <a:buNone/>
            </a:pPr>
            <a:r>
              <a:rPr lang="en-US" sz="1400" b="1" dirty="0" smtClean="0"/>
              <a:t>All-in-One</a:t>
            </a:r>
            <a:br>
              <a:rPr lang="en-US" sz="1400" b="1" dirty="0" smtClean="0"/>
            </a:br>
            <a:r>
              <a:rPr lang="en-US" sz="1400" b="1" dirty="0" smtClean="0"/>
              <a:t>Indoor/Outdoor Solution   </a:t>
            </a:r>
          </a:p>
          <a:p>
            <a:endParaRPr lang="en-US" sz="1200" dirty="0" smtClean="0"/>
          </a:p>
          <a:p>
            <a:r>
              <a:rPr lang="en-US" sz="1200" dirty="0" smtClean="0"/>
              <a:t>PoE or external power options</a:t>
            </a:r>
          </a:p>
          <a:p>
            <a:r>
              <a:rPr lang="en-US" sz="1200" dirty="0" smtClean="0"/>
              <a:t>Easy Adjustable 3-axis Gimbal</a:t>
            </a:r>
          </a:p>
          <a:p>
            <a:r>
              <a:rPr lang="en-US" sz="1200" dirty="0" smtClean="0"/>
              <a:t>Up to 100dB WDR w/ no resolution loss available</a:t>
            </a:r>
          </a:p>
          <a:p>
            <a:r>
              <a:rPr lang="en-US" sz="1200" dirty="0" smtClean="0"/>
              <a:t>User friendly web interface</a:t>
            </a:r>
          </a:p>
          <a:p>
            <a:r>
              <a:rPr lang="en-US" sz="1200" dirty="0" smtClean="0"/>
              <a:t>Heater option</a:t>
            </a:r>
          </a:p>
          <a:p>
            <a:endParaRPr lang="en-US" sz="1200" dirty="0"/>
          </a:p>
          <a:p>
            <a:endParaRPr lang="en-US" sz="1200" dirty="0" smtClean="0"/>
          </a:p>
          <a:p>
            <a:endParaRPr lang="en-US" sz="1200" dirty="0" smtClean="0"/>
          </a:p>
          <a:p>
            <a:pPr marL="0" indent="0">
              <a:buNone/>
            </a:pPr>
            <a:endParaRPr lang="en-US" sz="1200" dirty="0"/>
          </a:p>
          <a:p>
            <a:pPr marL="0" lvl="0" indent="0">
              <a:buNone/>
            </a:pPr>
            <a:r>
              <a:rPr lang="en-US" sz="1400" b="1" dirty="0" smtClean="0"/>
              <a:t>Enclosure:</a:t>
            </a:r>
          </a:p>
          <a:p>
            <a:r>
              <a:rPr lang="en-US" sz="1200" dirty="0" smtClean="0"/>
              <a:t>IP66 Weather Proofing </a:t>
            </a:r>
          </a:p>
          <a:p>
            <a:r>
              <a:rPr lang="en-US" sz="1200" dirty="0" smtClean="0"/>
              <a:t>IK-10 Vandal Resistant </a:t>
            </a:r>
          </a:p>
          <a:p>
            <a:r>
              <a:rPr lang="en-US" sz="1200" dirty="0" smtClean="0"/>
              <a:t>Operating </a:t>
            </a:r>
            <a:r>
              <a:rPr lang="en-US" sz="1200" dirty="0"/>
              <a:t>Temperature w/ Heater: </a:t>
            </a:r>
            <a:r>
              <a:rPr lang="en-US" sz="1200" dirty="0" smtClean="0"/>
              <a:t>  -30°C </a:t>
            </a:r>
            <a:r>
              <a:rPr lang="en-US" sz="1200" dirty="0"/>
              <a:t>to </a:t>
            </a:r>
            <a:r>
              <a:rPr lang="en-US" sz="1200" dirty="0" smtClean="0"/>
              <a:t>55°C </a:t>
            </a:r>
            <a:r>
              <a:rPr lang="en-US" sz="1050" dirty="0" smtClean="0"/>
              <a:t>	</a:t>
            </a:r>
          </a:p>
          <a:p>
            <a:pPr marL="0" indent="0">
              <a:buNone/>
            </a:pPr>
            <a:endParaRPr lang="en-US" sz="1050" dirty="0" smtClean="0"/>
          </a:p>
          <a:p>
            <a:pPr marL="0" lvl="0" indent="0">
              <a:buNone/>
            </a:pPr>
            <a:r>
              <a:rPr lang="en-US" sz="1400" b="1" dirty="0"/>
              <a:t>Model Numbers:</a:t>
            </a:r>
          </a:p>
          <a:p>
            <a:r>
              <a:rPr lang="en-US" sz="1400" dirty="0" smtClean="0"/>
              <a:t>AVX255</a:t>
            </a:r>
            <a:endParaRPr lang="en-US" sz="1400" dirty="0"/>
          </a:p>
          <a:p>
            <a:r>
              <a:rPr lang="en-US" sz="1400" dirty="0" smtClean="0"/>
              <a:t>AVX256 (WDR)</a:t>
            </a:r>
            <a:endParaRPr lang="en-US" sz="1400" dirty="0"/>
          </a:p>
          <a:p>
            <a:pPr marL="0" lvl="0" indent="0">
              <a:buNone/>
            </a:pPr>
            <a:endParaRPr lang="en-US" sz="1400" b="1" dirty="0" smtClean="0"/>
          </a:p>
          <a:p>
            <a:pPr marL="0" lvl="0" indent="0">
              <a:buNone/>
            </a:pPr>
            <a:endParaRPr lang="en-US" sz="1400" b="1" dirty="0" smtClean="0"/>
          </a:p>
          <a:p>
            <a:pPr marL="0" lvl="0" indent="0">
              <a:buNone/>
            </a:pPr>
            <a:r>
              <a:rPr lang="en-US" sz="1400" b="1" dirty="0" smtClean="0"/>
              <a:t>Other Features:</a:t>
            </a:r>
          </a:p>
          <a:p>
            <a:r>
              <a:rPr lang="en-US" sz="1200" dirty="0" smtClean="0"/>
              <a:t>Fastest </a:t>
            </a:r>
            <a:r>
              <a:rPr lang="en-US" sz="1200" dirty="0"/>
              <a:t>Frame Rate on the Market</a:t>
            </a:r>
          </a:p>
          <a:p>
            <a:r>
              <a:rPr lang="en-US" sz="1200" dirty="0"/>
              <a:t>New User Friendly Web-Page</a:t>
            </a:r>
          </a:p>
          <a:p>
            <a:r>
              <a:rPr lang="en-US" sz="1200" dirty="0" smtClean="0"/>
              <a:t>Pixel binning for improved low light performance</a:t>
            </a:r>
            <a:endParaRPr lang="en-US" sz="1200" dirty="0"/>
          </a:p>
          <a:p>
            <a:r>
              <a:rPr lang="en-US" sz="1200" dirty="0"/>
              <a:t>Motion Detection, Privacy Mask, Flexible Cropping, etc.</a:t>
            </a:r>
          </a:p>
          <a:p>
            <a:r>
              <a:rPr lang="de-DE" sz="1200" dirty="0" smtClean="0"/>
              <a:t>PSIA &amp; ONVIF </a:t>
            </a:r>
            <a:r>
              <a:rPr lang="de-DE" sz="1200" dirty="0"/>
              <a:t>Conformant</a:t>
            </a:r>
          </a:p>
          <a:p>
            <a:r>
              <a:rPr lang="en-US" sz="1200" dirty="0" smtClean="0"/>
              <a:t>Made </a:t>
            </a:r>
            <a:r>
              <a:rPr lang="en-US" sz="1200" dirty="0"/>
              <a:t>in </a:t>
            </a:r>
            <a:r>
              <a:rPr lang="en-US" sz="1200" dirty="0" smtClean="0"/>
              <a:t>USA</a:t>
            </a:r>
          </a:p>
          <a:p>
            <a:endParaRPr lang="en-US" sz="1200" dirty="0"/>
          </a:p>
          <a:p>
            <a:pPr marL="0" indent="0">
              <a:buNone/>
            </a:pPr>
            <a:endParaRPr lang="en-US" sz="1200" dirty="0"/>
          </a:p>
        </p:txBody>
      </p:sp>
      <p:pic>
        <p:nvPicPr>
          <p:cNvPr id="1026" name="Picture 2" descr="category_8b3ab3e829a7c45edf809ae20985bf1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8257745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p:cNvSpPr>
            <a:spLocks noGrp="1"/>
          </p:cNvSpPr>
          <p:nvPr>
            <p:ph idx="1"/>
          </p:nvPr>
        </p:nvSpPr>
        <p:spPr>
          <a:xfrm>
            <a:off x="228600" y="2190750"/>
            <a:ext cx="8763000" cy="2362200"/>
          </a:xfrm>
        </p:spPr>
        <p:txBody>
          <a:bodyPr numCol="3" spcCol="182880">
            <a:noAutofit/>
          </a:bodyPr>
          <a:lstStyle/>
          <a:p>
            <a:pPr marL="0" lvl="0" indent="0">
              <a:buNone/>
            </a:pPr>
            <a:r>
              <a:rPr lang="en-US" sz="1100" b="1" dirty="0"/>
              <a:t>All in </a:t>
            </a:r>
            <a:r>
              <a:rPr lang="en-US" sz="1100" b="1" dirty="0" smtClean="0"/>
              <a:t>One </a:t>
            </a:r>
            <a:r>
              <a:rPr lang="en-US" sz="1100" b="1" dirty="0"/>
              <a:t>Indoor </a:t>
            </a:r>
            <a:r>
              <a:rPr lang="en-US" sz="1100" b="1" dirty="0" smtClean="0"/>
              <a:t>Solution   </a:t>
            </a:r>
            <a:endParaRPr lang="en-US" sz="1100" b="1" dirty="0"/>
          </a:p>
          <a:p>
            <a:r>
              <a:rPr lang="en-US" sz="1050" dirty="0" smtClean="0"/>
              <a:t>3</a:t>
            </a:r>
            <a:r>
              <a:rPr lang="en-US" sz="1050" dirty="0"/>
              <a:t>” </a:t>
            </a:r>
            <a:r>
              <a:rPr lang="en-US" sz="1050" dirty="0" smtClean="0"/>
              <a:t>spherical metal camera</a:t>
            </a:r>
            <a:endParaRPr lang="en-US" sz="1050" dirty="0"/>
          </a:p>
          <a:p>
            <a:r>
              <a:rPr lang="en-US" sz="1050" dirty="0" smtClean="0"/>
              <a:t>Integrated lens options</a:t>
            </a:r>
            <a:br>
              <a:rPr lang="en-US" sz="1050" dirty="0" smtClean="0"/>
            </a:br>
            <a:r>
              <a:rPr lang="en-US" sz="1050" dirty="0" smtClean="0"/>
              <a:t>3.3-10mm or 4mm </a:t>
            </a:r>
          </a:p>
          <a:p>
            <a:r>
              <a:rPr lang="en-US" sz="1050" dirty="0" smtClean="0"/>
              <a:t>Integrated 3-axis bracket or dome options</a:t>
            </a:r>
          </a:p>
          <a:p>
            <a:pPr lvl="3"/>
            <a:endParaRPr lang="en-US" sz="700" dirty="0" smtClean="0"/>
          </a:p>
          <a:p>
            <a:pPr marL="0" lvl="0" indent="0">
              <a:buNone/>
            </a:pPr>
            <a:r>
              <a:rPr lang="en-US" sz="1050" b="1" dirty="0" smtClean="0"/>
              <a:t>Configuration Types:</a:t>
            </a:r>
          </a:p>
          <a:p>
            <a:r>
              <a:rPr lang="en-US" sz="1050" dirty="0" smtClean="0"/>
              <a:t>Color or Day/Night </a:t>
            </a:r>
          </a:p>
          <a:p>
            <a:r>
              <a:rPr lang="en-US" sz="1050" dirty="0" smtClean="0"/>
              <a:t>Vari-focal or fixed focal Lens</a:t>
            </a:r>
          </a:p>
          <a:p>
            <a:r>
              <a:rPr lang="en-US" sz="1050" dirty="0" smtClean="0"/>
              <a:t>Bracket or Dome/Recessed Mount</a:t>
            </a:r>
          </a:p>
          <a:p>
            <a:r>
              <a:rPr lang="en-US" sz="1100" dirty="0" smtClean="0"/>
              <a:t>Now with Optional Light Grey Dome</a:t>
            </a:r>
          </a:p>
          <a:p>
            <a:pPr marL="0" lvl="0" indent="0">
              <a:buNone/>
            </a:pPr>
            <a:endParaRPr lang="en-US" sz="1050" b="1" dirty="0" smtClean="0"/>
          </a:p>
          <a:p>
            <a:pPr marL="0" lvl="0" indent="0">
              <a:buNone/>
            </a:pPr>
            <a:endParaRPr lang="en-US" sz="1050" b="1" dirty="0" smtClean="0"/>
          </a:p>
          <a:p>
            <a:pPr marL="0" lvl="0" indent="0">
              <a:buNone/>
            </a:pPr>
            <a:r>
              <a:rPr lang="en-US" sz="1050" b="1" dirty="0" smtClean="0"/>
              <a:t>Enclosure:</a:t>
            </a:r>
          </a:p>
          <a:p>
            <a:r>
              <a:rPr lang="en-US" sz="1050" dirty="0" smtClean="0"/>
              <a:t>Easy installation </a:t>
            </a:r>
          </a:p>
          <a:p>
            <a:r>
              <a:rPr lang="en-US" sz="1050" dirty="0" smtClean="0"/>
              <a:t>External lens adjustment</a:t>
            </a:r>
          </a:p>
          <a:p>
            <a:r>
              <a:rPr lang="en-US" sz="1050" dirty="0" smtClean="0"/>
              <a:t>Compact dimension</a:t>
            </a:r>
          </a:p>
          <a:p>
            <a:r>
              <a:rPr lang="en-US" sz="1050" dirty="0" smtClean="0"/>
              <a:t>Cable management </a:t>
            </a:r>
          </a:p>
          <a:p>
            <a:pPr lvl="1">
              <a:buNone/>
            </a:pPr>
            <a:endParaRPr lang="en-US" sz="900" dirty="0"/>
          </a:p>
          <a:p>
            <a:pPr marL="0" lvl="0" indent="0">
              <a:buNone/>
            </a:pPr>
            <a:r>
              <a:rPr lang="en-US" sz="1050" b="1" dirty="0" smtClean="0"/>
              <a:t>Other Features:</a:t>
            </a:r>
          </a:p>
          <a:p>
            <a:r>
              <a:rPr lang="en-US" sz="1050" dirty="0" smtClean="0"/>
              <a:t>New Friendly Web Interface</a:t>
            </a:r>
          </a:p>
          <a:p>
            <a:r>
              <a:rPr lang="en-US" sz="1050" dirty="0" smtClean="0"/>
              <a:t>PSIA &amp; ONVIF Conformant</a:t>
            </a:r>
          </a:p>
          <a:p>
            <a:r>
              <a:rPr lang="en-US" sz="1050" dirty="0"/>
              <a:t>Dual Encoder H.264/MJPEG</a:t>
            </a:r>
          </a:p>
          <a:p>
            <a:r>
              <a:rPr lang="en-US" sz="1050" dirty="0"/>
              <a:t>Fastest Frame Rate on the Market</a:t>
            </a:r>
          </a:p>
          <a:p>
            <a:r>
              <a:rPr lang="en-US" sz="1050" dirty="0"/>
              <a:t>Binned Mode in </a:t>
            </a:r>
            <a:r>
              <a:rPr lang="en-US" sz="1050" dirty="0" smtClean="0"/>
              <a:t>3MP &amp; 5MP</a:t>
            </a:r>
            <a:endParaRPr lang="en-US" sz="1050" dirty="0"/>
          </a:p>
          <a:p>
            <a:r>
              <a:rPr lang="en-US" sz="1050" dirty="0"/>
              <a:t>Motion Detection, Privacy Mask, Flexible Cropping, etc.</a:t>
            </a:r>
          </a:p>
          <a:p>
            <a:r>
              <a:rPr lang="en-US" sz="1050" dirty="0"/>
              <a:t>PoE or External Power</a:t>
            </a:r>
          </a:p>
          <a:p>
            <a:pPr lvl="1"/>
            <a:r>
              <a:rPr lang="en-US" sz="900" dirty="0"/>
              <a:t>12-48V DC or 24VAC </a:t>
            </a:r>
          </a:p>
          <a:p>
            <a:r>
              <a:rPr lang="en-US" sz="1050" dirty="0" smtClean="0"/>
              <a:t>Optional Integrated Microphone and Audio Out</a:t>
            </a:r>
            <a:endParaRPr lang="en-US" sz="1050" dirty="0"/>
          </a:p>
          <a:p>
            <a:r>
              <a:rPr lang="en-US" sz="1050" dirty="0"/>
              <a:t>Made in USA</a:t>
            </a:r>
          </a:p>
          <a:p>
            <a:pPr marL="0" lvl="0" indent="0">
              <a:buNone/>
            </a:pPr>
            <a:endParaRPr lang="en-US" sz="1050" b="1" dirty="0" smtClean="0"/>
          </a:p>
          <a:p>
            <a:pPr marL="0" lvl="0" indent="0">
              <a:buNone/>
            </a:pPr>
            <a:r>
              <a:rPr lang="en-US" sz="1050" b="1" dirty="0" smtClean="0"/>
              <a:t>Model Numbers:</a:t>
            </a:r>
          </a:p>
          <a:p>
            <a:r>
              <a:rPr lang="en-US" sz="1050" dirty="0" smtClean="0"/>
              <a:t>AV11</a:t>
            </a:r>
            <a:r>
              <a:rPr lang="en-US" sz="1050" b="1" dirty="0" smtClean="0">
                <a:solidFill>
                  <a:schemeClr val="accent1"/>
                </a:solidFill>
              </a:rPr>
              <a:t>4</a:t>
            </a:r>
            <a:r>
              <a:rPr lang="en-US" sz="1050" dirty="0" smtClean="0"/>
              <a:t>5</a:t>
            </a:r>
          </a:p>
          <a:p>
            <a:r>
              <a:rPr lang="en-US" sz="1050" dirty="0" smtClean="0"/>
              <a:t>AV21</a:t>
            </a:r>
            <a:r>
              <a:rPr lang="en-US" sz="1050" b="1" dirty="0" smtClean="0">
                <a:solidFill>
                  <a:schemeClr val="accent1"/>
                </a:solidFill>
              </a:rPr>
              <a:t>4</a:t>
            </a:r>
            <a:r>
              <a:rPr lang="en-US" sz="1050" dirty="0" smtClean="0"/>
              <a:t>5  / AV21</a:t>
            </a:r>
            <a:r>
              <a:rPr lang="en-US" sz="1050" b="1" dirty="0" smtClean="0">
                <a:solidFill>
                  <a:srgbClr val="FF0000"/>
                </a:solidFill>
              </a:rPr>
              <a:t>4</a:t>
            </a:r>
            <a:r>
              <a:rPr lang="en-US" sz="1050" dirty="0" smtClean="0"/>
              <a:t>6 (WDR)</a:t>
            </a:r>
          </a:p>
          <a:p>
            <a:r>
              <a:rPr lang="en-US" sz="1050" dirty="0" smtClean="0"/>
              <a:t>AV31</a:t>
            </a:r>
            <a:r>
              <a:rPr lang="en-US" sz="1050" b="1" dirty="0" smtClean="0">
                <a:solidFill>
                  <a:schemeClr val="accent1"/>
                </a:solidFill>
              </a:rPr>
              <a:t>4</a:t>
            </a:r>
            <a:r>
              <a:rPr lang="en-US" sz="1050" dirty="0" smtClean="0"/>
              <a:t>5  / AV31</a:t>
            </a:r>
            <a:r>
              <a:rPr lang="en-US" sz="1050" b="1" dirty="0" smtClean="0">
                <a:solidFill>
                  <a:srgbClr val="FF0000"/>
                </a:solidFill>
              </a:rPr>
              <a:t>4</a:t>
            </a:r>
            <a:r>
              <a:rPr lang="en-US" sz="1050" dirty="0" smtClean="0"/>
              <a:t>6 (WDR)</a:t>
            </a:r>
          </a:p>
          <a:p>
            <a:r>
              <a:rPr lang="en-US" sz="1050" dirty="0" smtClean="0"/>
              <a:t>AV51</a:t>
            </a:r>
            <a:r>
              <a:rPr lang="en-US" sz="1050" b="1" dirty="0" smtClean="0">
                <a:solidFill>
                  <a:schemeClr val="accent1"/>
                </a:solidFill>
              </a:rPr>
              <a:t>4</a:t>
            </a:r>
            <a:r>
              <a:rPr lang="en-US" sz="1050" dirty="0" smtClean="0"/>
              <a:t>5</a:t>
            </a:r>
          </a:p>
          <a:p>
            <a:pPr lvl="1"/>
            <a:endParaRPr lang="en-US" sz="900" dirty="0" smtClean="0"/>
          </a:p>
        </p:txBody>
      </p:sp>
      <p:pic>
        <p:nvPicPr>
          <p:cNvPr id="1028" name="Picture 4" descr="category_e7c5b9680b4a0d3d6e207bedcd76eaa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525" y="0"/>
            <a:ext cx="9144000" cy="219075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5520971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010400" y="2589212"/>
            <a:ext cx="1733550" cy="1354138"/>
            <a:chOff x="5937811" y="2657172"/>
            <a:chExt cx="2895601" cy="2283336"/>
          </a:xfrm>
        </p:grpSpPr>
        <p:pic>
          <p:nvPicPr>
            <p:cNvPr id="13" name="Picture 12" descr="MicroDome_LeftHero.png"/>
            <p:cNvPicPr>
              <a:picLocks noChangeAspect="1"/>
            </p:cNvPicPr>
            <p:nvPr/>
          </p:nvPicPr>
          <p:blipFill rotWithShape="1">
            <a:blip r:embed="rId3" cstate="print">
              <a:extLst>
                <a:ext uri="{28A0092B-C50C-407E-A947-70E740481C1C}">
                  <a14:useLocalDpi xmlns="" xmlns:a14="http://schemas.microsoft.com/office/drawing/2010/main"/>
                </a:ext>
              </a:extLst>
            </a:blip>
            <a:srcRect l="14495" t="18181" r="7822"/>
            <a:stretch/>
          </p:blipFill>
          <p:spPr>
            <a:xfrm>
              <a:off x="5937811" y="2657172"/>
              <a:ext cx="2895601" cy="1470328"/>
            </a:xfrm>
            <a:prstGeom prst="rect">
              <a:avLst/>
            </a:prstGeom>
          </p:spPr>
        </p:pic>
        <p:sp>
          <p:nvSpPr>
            <p:cNvPr id="14" name="Oval 13"/>
            <p:cNvSpPr/>
            <p:nvPr/>
          </p:nvSpPr>
          <p:spPr>
            <a:xfrm>
              <a:off x="6096000" y="4400550"/>
              <a:ext cx="2513474" cy="539958"/>
            </a:xfrm>
            <a:prstGeom prst="ellipse">
              <a:avLst/>
            </a:prstGeom>
            <a:solidFill>
              <a:schemeClr val="tx1">
                <a:lumMod val="75000"/>
                <a:lumOff val="25000"/>
                <a:alpha val="30000"/>
              </a:schemeClr>
            </a:solidFill>
            <a:ln>
              <a:noFill/>
            </a:ln>
            <a:effectLst>
              <a:softEdge rad="2286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 name="Rectangle 3"/>
          <p:cNvSpPr/>
          <p:nvPr/>
        </p:nvSpPr>
        <p:spPr>
          <a:xfrm>
            <a:off x="228599" y="2190750"/>
            <a:ext cx="7086601" cy="2585323"/>
          </a:xfrm>
          <a:prstGeom prst="rect">
            <a:avLst/>
          </a:prstGeom>
        </p:spPr>
        <p:txBody>
          <a:bodyPr wrap="square" numCol="2">
            <a:spAutoFit/>
          </a:bodyPr>
          <a:lstStyle/>
          <a:p>
            <a:pPr marL="114300" indent="0">
              <a:buClr>
                <a:srgbClr val="CD0920"/>
              </a:buClr>
              <a:buNone/>
            </a:pPr>
            <a:r>
              <a:rPr lang="en-US" sz="1400" b="1" dirty="0"/>
              <a:t>Highlights:</a:t>
            </a:r>
          </a:p>
          <a:p>
            <a:pPr marL="285750" indent="-285750">
              <a:lnSpc>
                <a:spcPct val="110000"/>
              </a:lnSpc>
              <a:buFont typeface="Arial" pitchFamily="34" charset="0"/>
              <a:buChar char="•"/>
            </a:pPr>
            <a:r>
              <a:rPr lang="en-US" sz="1350" dirty="0"/>
              <a:t>1.3MP, 1080p, 3MP and 5MP resolutions</a:t>
            </a:r>
          </a:p>
          <a:p>
            <a:pPr marL="285750" indent="-285750">
              <a:lnSpc>
                <a:spcPct val="110000"/>
              </a:lnSpc>
              <a:buFont typeface="Arial" pitchFamily="34" charset="0"/>
              <a:buChar char="•"/>
            </a:pPr>
            <a:r>
              <a:rPr lang="en-US" sz="1350" dirty="0"/>
              <a:t>Wide Dynamic Range of up to 100dB at full resolution </a:t>
            </a:r>
            <a:r>
              <a:rPr lang="en-US" sz="1350" dirty="0" smtClean="0"/>
              <a:t>available on 1080p </a:t>
            </a:r>
            <a:r>
              <a:rPr lang="en-US" sz="1350" dirty="0"/>
              <a:t>and </a:t>
            </a:r>
            <a:r>
              <a:rPr lang="en-US" sz="1350" dirty="0" smtClean="0"/>
              <a:t>3MP models</a:t>
            </a:r>
            <a:endParaRPr lang="en-US" sz="1350" dirty="0"/>
          </a:p>
          <a:p>
            <a:pPr marL="285750" indent="-285750">
              <a:lnSpc>
                <a:spcPct val="110000"/>
              </a:lnSpc>
              <a:buFont typeface="Arial" pitchFamily="34" charset="0"/>
              <a:buChar char="•"/>
            </a:pPr>
            <a:r>
              <a:rPr lang="en-US" sz="1350" dirty="0"/>
              <a:t>All-in-one PoE solution with an integrated lens and microphone</a:t>
            </a:r>
          </a:p>
          <a:p>
            <a:pPr marL="285750" indent="-285750">
              <a:lnSpc>
                <a:spcPct val="110000"/>
              </a:lnSpc>
              <a:buFont typeface="Arial" pitchFamily="34" charset="0"/>
              <a:buChar char="•"/>
            </a:pPr>
            <a:r>
              <a:rPr lang="en-US" sz="1350" dirty="0"/>
              <a:t>Ultra discrete, low profile housing</a:t>
            </a:r>
          </a:p>
          <a:p>
            <a:pPr marL="285750" indent="-285750">
              <a:lnSpc>
                <a:spcPct val="110000"/>
              </a:lnSpc>
              <a:buFont typeface="Arial" pitchFamily="34" charset="0"/>
              <a:buChar char="•"/>
            </a:pPr>
            <a:r>
              <a:rPr lang="en-US" sz="1350" dirty="0"/>
              <a:t>True mechanical day/night IR cut </a:t>
            </a:r>
            <a:r>
              <a:rPr lang="en-US" sz="1350" dirty="0" smtClean="0"/>
              <a:t>filter</a:t>
            </a:r>
          </a:p>
          <a:p>
            <a:pPr marL="285750" indent="-285750">
              <a:lnSpc>
                <a:spcPct val="110000"/>
              </a:lnSpc>
              <a:buFont typeface="Arial" pitchFamily="34" charset="0"/>
              <a:buChar char="•"/>
            </a:pPr>
            <a:endParaRPr lang="en-US" sz="1350" dirty="0"/>
          </a:p>
          <a:p>
            <a:pPr marL="285750" indent="-285750">
              <a:lnSpc>
                <a:spcPct val="110000"/>
              </a:lnSpc>
              <a:buFont typeface="Arial" pitchFamily="34" charset="0"/>
              <a:buChar char="•"/>
            </a:pPr>
            <a:endParaRPr lang="en-US" sz="1350" dirty="0" smtClean="0"/>
          </a:p>
          <a:p>
            <a:pPr marL="285750" indent="-285750">
              <a:lnSpc>
                <a:spcPct val="110000"/>
              </a:lnSpc>
              <a:buFont typeface="Arial" pitchFamily="34" charset="0"/>
              <a:buChar char="•"/>
            </a:pPr>
            <a:endParaRPr lang="en-US" sz="1350" dirty="0" smtClean="0"/>
          </a:p>
          <a:p>
            <a:pPr marL="285750" indent="-285750">
              <a:lnSpc>
                <a:spcPct val="110000"/>
              </a:lnSpc>
              <a:buFont typeface="Arial" pitchFamily="34" charset="0"/>
              <a:buChar char="•"/>
            </a:pPr>
            <a:r>
              <a:rPr lang="en-US" sz="1350" dirty="0" smtClean="0"/>
              <a:t>Binning </a:t>
            </a:r>
            <a:r>
              <a:rPr lang="en-US" sz="1350" dirty="0"/>
              <a:t>mode in 3MP and 5MP for improved low light performance</a:t>
            </a:r>
          </a:p>
          <a:p>
            <a:pPr marL="285750" indent="-285750">
              <a:lnSpc>
                <a:spcPct val="110000"/>
              </a:lnSpc>
              <a:buFont typeface="Arial" pitchFamily="34" charset="0"/>
              <a:buChar char="•"/>
            </a:pPr>
            <a:r>
              <a:rPr lang="en-US" sz="1350" dirty="0"/>
              <a:t>Dual encoder: H.264 and MJPEG</a:t>
            </a:r>
          </a:p>
          <a:p>
            <a:pPr marL="285750" indent="-285750">
              <a:lnSpc>
                <a:spcPct val="110000"/>
              </a:lnSpc>
              <a:buFont typeface="Arial" pitchFamily="34" charset="0"/>
              <a:buChar char="•"/>
            </a:pPr>
            <a:r>
              <a:rPr lang="en-US" sz="1350" dirty="0"/>
              <a:t>Fastest frame rates on the market</a:t>
            </a:r>
          </a:p>
          <a:p>
            <a:pPr marL="285750" indent="-285750">
              <a:lnSpc>
                <a:spcPct val="110000"/>
              </a:lnSpc>
              <a:buFont typeface="Arial" pitchFamily="34" charset="0"/>
              <a:buChar char="•"/>
            </a:pPr>
            <a:r>
              <a:rPr lang="en-US" sz="1350" dirty="0"/>
              <a:t>Casino Mode in 1080p models (maintains 30fps or higher)</a:t>
            </a:r>
          </a:p>
          <a:p>
            <a:pPr marL="285750" indent="-285750">
              <a:lnSpc>
                <a:spcPct val="110000"/>
              </a:lnSpc>
              <a:buFont typeface="Arial" pitchFamily="34" charset="0"/>
              <a:buChar char="•"/>
            </a:pPr>
            <a:r>
              <a:rPr lang="en-US" sz="1350" dirty="0"/>
              <a:t>1024 zones motion detection</a:t>
            </a:r>
          </a:p>
          <a:p>
            <a:pPr marL="285750" indent="-285750">
              <a:lnSpc>
                <a:spcPct val="110000"/>
              </a:lnSpc>
              <a:buFont typeface="Arial" pitchFamily="34" charset="0"/>
              <a:buChar char="•"/>
            </a:pPr>
            <a:r>
              <a:rPr lang="en-US" sz="1350" dirty="0"/>
              <a:t>Privacy masking for multiple regions</a:t>
            </a:r>
          </a:p>
        </p:txBody>
      </p:sp>
      <p:pic>
        <p:nvPicPr>
          <p:cNvPr id="2050" name="Picture 2" descr="category_d085488dc029c664f3d04eb6396c6b56.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10"/>
          <p:cNvPicPr>
            <a:picLocks noChangeAspect="1"/>
          </p:cNvPicPr>
          <p:nvPr/>
        </p:nvPicPr>
        <p:blipFill>
          <a:blip r:embed="rId5" cstate="print"/>
          <a:stretch>
            <a:fillRect/>
          </a:stretch>
        </p:blipFill>
        <p:spPr>
          <a:xfrm>
            <a:off x="1390650" y="4403165"/>
            <a:ext cx="6019800" cy="637016"/>
          </a:xfrm>
          <a:prstGeom prst="rect">
            <a:avLst/>
          </a:prstGeom>
        </p:spPr>
      </p:pic>
    </p:spTree>
    <p:extLst>
      <p:ext uri="{BB962C8B-B14F-4D97-AF65-F5344CB8AC3E}">
        <p14:creationId xmlns="" xmlns:p14="http://schemas.microsoft.com/office/powerpoint/2010/main" val="174992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tegory_d725e0a4e34490e78cecce33d7e511f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0" y="0"/>
            <a:ext cx="9144000" cy="219075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Content Placeholder 2"/>
          <p:cNvSpPr txBox="1">
            <a:spLocks/>
          </p:cNvSpPr>
          <p:nvPr/>
        </p:nvSpPr>
        <p:spPr>
          <a:xfrm>
            <a:off x="152400" y="2343150"/>
            <a:ext cx="8915400" cy="2590800"/>
          </a:xfrm>
          <a:prstGeom prst="rect">
            <a:avLst/>
          </a:prstGeom>
        </p:spPr>
        <p:txBody>
          <a:bodyPr vert="horz" lIns="91440" tIns="45720" rIns="91440" bIns="45720" numCol="3" spcCol="2743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baseline="0">
                <a:solidFill>
                  <a:schemeClr val="tx1"/>
                </a:solidFill>
                <a:latin typeface="Arial"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1400" b="1" dirty="0" smtClean="0"/>
              <a:t>Megapixel IP Cameras</a:t>
            </a:r>
          </a:p>
          <a:p>
            <a:endParaRPr lang="en-US" sz="1200" dirty="0" smtClean="0"/>
          </a:p>
          <a:p>
            <a:r>
              <a:rPr lang="en-US" sz="1200" dirty="0"/>
              <a:t>Multiple lens options</a:t>
            </a:r>
          </a:p>
          <a:p>
            <a:r>
              <a:rPr lang="en-US" sz="1200" dirty="0" smtClean="0"/>
              <a:t>PoE or external power options</a:t>
            </a:r>
          </a:p>
          <a:p>
            <a:r>
              <a:rPr lang="en-US" sz="1200" dirty="0" smtClean="0"/>
              <a:t>Up to 100dB WDR w/ no resolution loss available</a:t>
            </a:r>
          </a:p>
          <a:p>
            <a:r>
              <a:rPr lang="en-US" sz="1200" dirty="0" smtClean="0"/>
              <a:t>User friendly web interface</a:t>
            </a:r>
          </a:p>
          <a:p>
            <a:r>
              <a:rPr lang="en-US" sz="1200" dirty="0" smtClean="0"/>
              <a:t>Compact size</a:t>
            </a:r>
          </a:p>
          <a:p>
            <a:r>
              <a:rPr lang="en-US" sz="1200" dirty="0" smtClean="0"/>
              <a:t>Multiple mounting options</a:t>
            </a:r>
          </a:p>
          <a:p>
            <a:pPr marL="0" indent="0">
              <a:buNone/>
            </a:pPr>
            <a:endParaRPr lang="en-US" sz="1200" dirty="0" smtClean="0"/>
          </a:p>
          <a:p>
            <a:endParaRPr lang="en-US" sz="1200" dirty="0" smtClean="0"/>
          </a:p>
          <a:p>
            <a:endParaRPr lang="en-US" sz="1200" dirty="0" smtClean="0"/>
          </a:p>
          <a:p>
            <a:pPr marL="0" indent="0">
              <a:buFont typeface="Arial" pitchFamily="34" charset="0"/>
              <a:buNone/>
            </a:pPr>
            <a:endParaRPr lang="en-US" sz="1200" dirty="0" smtClean="0"/>
          </a:p>
          <a:p>
            <a:pPr marL="0" indent="0">
              <a:buFont typeface="Arial" pitchFamily="34" charset="0"/>
              <a:buNone/>
            </a:pPr>
            <a:r>
              <a:rPr lang="en-US" sz="1400" b="1" dirty="0" smtClean="0"/>
              <a:t>Enclosure:</a:t>
            </a:r>
          </a:p>
          <a:p>
            <a:r>
              <a:rPr lang="en-US" sz="1200" dirty="0" smtClean="0"/>
              <a:t>IP66 Weather Proofing </a:t>
            </a:r>
          </a:p>
          <a:p>
            <a:r>
              <a:rPr lang="en-US" sz="1200" dirty="0" smtClean="0"/>
              <a:t>IK-10 Vandal Resistant </a:t>
            </a:r>
          </a:p>
          <a:p>
            <a:r>
              <a:rPr lang="en-US" sz="1200" dirty="0" smtClean="0"/>
              <a:t>Operating Temperature w/ Heater:   -30°C to 55°C </a:t>
            </a:r>
            <a:r>
              <a:rPr lang="en-US" sz="1050" dirty="0" smtClean="0"/>
              <a:t>	</a:t>
            </a:r>
          </a:p>
          <a:p>
            <a:pPr marL="0" indent="0">
              <a:buFont typeface="Arial" pitchFamily="34" charset="0"/>
              <a:buNone/>
            </a:pPr>
            <a:endParaRPr lang="en-US" sz="1050" dirty="0" smtClean="0"/>
          </a:p>
          <a:p>
            <a:pPr marL="0" indent="0">
              <a:buFont typeface="Arial" pitchFamily="34" charset="0"/>
              <a:buNone/>
            </a:pPr>
            <a:r>
              <a:rPr lang="en-US" sz="1400" b="1" dirty="0" smtClean="0"/>
              <a:t>Model Numbers:</a:t>
            </a:r>
          </a:p>
          <a:p>
            <a:r>
              <a:rPr lang="en-US" sz="1400" dirty="0" smtClean="0"/>
              <a:t>AVX115</a:t>
            </a:r>
          </a:p>
          <a:p>
            <a:r>
              <a:rPr lang="en-US" sz="1400" dirty="0" smtClean="0"/>
              <a:t>AVX116 (WDR)</a:t>
            </a:r>
          </a:p>
          <a:p>
            <a:pPr marL="0" indent="0">
              <a:buFont typeface="Arial" pitchFamily="34" charset="0"/>
              <a:buNone/>
            </a:pPr>
            <a:endParaRPr lang="en-US" sz="1400" b="1" dirty="0" smtClean="0"/>
          </a:p>
          <a:p>
            <a:pPr marL="0" indent="0">
              <a:buFont typeface="Arial" pitchFamily="34" charset="0"/>
              <a:buNone/>
            </a:pPr>
            <a:endParaRPr lang="en-US" sz="1400" b="1" dirty="0" smtClean="0"/>
          </a:p>
          <a:p>
            <a:pPr marL="0" indent="0">
              <a:buFont typeface="Arial" pitchFamily="34" charset="0"/>
              <a:buNone/>
            </a:pPr>
            <a:r>
              <a:rPr lang="en-US" sz="1400" b="1" dirty="0" smtClean="0"/>
              <a:t>Other Features:</a:t>
            </a:r>
          </a:p>
          <a:p>
            <a:r>
              <a:rPr lang="en-US" sz="1200" dirty="0" smtClean="0"/>
              <a:t>Fastest Frame Rate on the Market</a:t>
            </a:r>
          </a:p>
          <a:p>
            <a:r>
              <a:rPr lang="en-US" sz="1200" dirty="0" smtClean="0"/>
              <a:t>New User Friendly Web-Page</a:t>
            </a:r>
          </a:p>
          <a:p>
            <a:r>
              <a:rPr lang="en-US" sz="1200" dirty="0" smtClean="0"/>
              <a:t>Pixel binning for improved low light performance</a:t>
            </a:r>
          </a:p>
          <a:p>
            <a:r>
              <a:rPr lang="en-US" sz="1200" dirty="0" smtClean="0"/>
              <a:t>Motion Detection, Privacy Mask, Flexible Cropping, etc.</a:t>
            </a:r>
          </a:p>
          <a:p>
            <a:r>
              <a:rPr lang="de-DE" sz="1200" dirty="0" smtClean="0"/>
              <a:t>PSIA &amp; ONVIF Conformant</a:t>
            </a:r>
          </a:p>
          <a:p>
            <a:r>
              <a:rPr lang="en-US" sz="1200" dirty="0" smtClean="0"/>
              <a:t>Made in USA</a:t>
            </a:r>
          </a:p>
          <a:p>
            <a:endParaRPr lang="en-US" sz="1200" dirty="0" smtClean="0"/>
          </a:p>
          <a:p>
            <a:pPr marL="0" indent="0">
              <a:buFont typeface="Arial" pitchFamily="34" charset="0"/>
              <a:buNone/>
            </a:pPr>
            <a:endParaRPr lang="en-US" sz="1200" dirty="0"/>
          </a:p>
        </p:txBody>
      </p:sp>
    </p:spTree>
    <p:extLst>
      <p:ext uri="{BB962C8B-B14F-4D97-AF65-F5344CB8AC3E}">
        <p14:creationId xmlns="" xmlns:p14="http://schemas.microsoft.com/office/powerpoint/2010/main" val="227223712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266950"/>
            <a:ext cx="7543800" cy="523220"/>
          </a:xfrm>
          <a:prstGeom prst="rect">
            <a:avLst/>
          </a:prstGeom>
          <a:noFill/>
        </p:spPr>
        <p:txBody>
          <a:bodyPr wrap="square" rtlCol="0">
            <a:spAutoFit/>
          </a:bodyPr>
          <a:lstStyle/>
          <a:p>
            <a:pPr algn="ctr"/>
            <a:r>
              <a:rPr lang="en-US" sz="2800" dirty="0" smtClean="0">
                <a:solidFill>
                  <a:srgbClr val="CD0920"/>
                </a:solidFill>
              </a:rPr>
              <a:t>Thanks for watching. See you next month.</a:t>
            </a:r>
            <a:endParaRPr lang="en-US" dirty="0">
              <a:solidFill>
                <a:srgbClr val="CD0920"/>
              </a:solidFill>
            </a:endParaRPr>
          </a:p>
        </p:txBody>
      </p:sp>
    </p:spTree>
    <p:extLst>
      <p:ext uri="{BB962C8B-B14F-4D97-AF65-F5344CB8AC3E}">
        <p14:creationId xmlns="" xmlns:p14="http://schemas.microsoft.com/office/powerpoint/2010/main" val="2492871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76200" y="-19050"/>
            <a:ext cx="9220200" cy="51625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Background.jpg"/>
          <p:cNvPicPr>
            <a:picLocks noChangeAspect="1"/>
          </p:cNvPicPr>
          <p:nvPr/>
        </p:nvPicPr>
        <p:blipFill>
          <a:blip r:embed="rId3" cstate="print">
            <a:alphaModFix/>
            <a:extLst>
              <a:ext uri="{28A0092B-C50C-407E-A947-70E740481C1C}">
                <a14:useLocalDpi xmlns="" xmlns:a14="http://schemas.microsoft.com/office/drawing/2010/main" val="0"/>
              </a:ext>
            </a:extLst>
          </a:blip>
          <a:stretch>
            <a:fillRect/>
          </a:stretch>
        </p:blipFill>
        <p:spPr>
          <a:xfrm>
            <a:off x="-76200" y="-38101"/>
            <a:ext cx="9220200" cy="5186363"/>
          </a:xfrm>
          <a:prstGeom prst="rect">
            <a:avLst/>
          </a:prstGeom>
        </p:spPr>
      </p:pic>
      <p:sp>
        <p:nvSpPr>
          <p:cNvPr id="5" name="Subtitle 3"/>
          <p:cNvSpPr txBox="1">
            <a:spLocks/>
          </p:cNvSpPr>
          <p:nvPr/>
        </p:nvSpPr>
        <p:spPr>
          <a:xfrm>
            <a:off x="457200" y="2571750"/>
            <a:ext cx="7772400" cy="914400"/>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Arial" pitchFamily="34" charset="0"/>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Arial" pitchFamily="34" charset="0"/>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Arial" pitchFamily="34" charset="0"/>
                <a:ea typeface="+mn-ea"/>
                <a:cs typeface="+mn-cs"/>
              </a:defRPr>
            </a:lvl3pPr>
            <a:lvl4pPr marL="1371600" indent="0" algn="ctr" defTabSz="914400" rtl="0" eaLnBrk="1" latinLnBrk="0" hangingPunct="1">
              <a:spcBef>
                <a:spcPct val="20000"/>
              </a:spcBef>
              <a:buFont typeface="Arial" pitchFamily="34" charset="0"/>
              <a:buNone/>
              <a:defRPr sz="2000" kern="1200" baseline="0">
                <a:solidFill>
                  <a:schemeClr val="tx1">
                    <a:tint val="75000"/>
                  </a:schemeClr>
                </a:solidFill>
                <a:latin typeface="Arial" pitchFamily="34" charset="0"/>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Arial" pitchFamily="34" charset="0"/>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l"/>
            <a:r>
              <a:rPr lang="en-US" sz="1200" dirty="0" smtClean="0">
                <a:solidFill>
                  <a:schemeClr val="tx1">
                    <a:lumMod val="75000"/>
                    <a:lumOff val="25000"/>
                  </a:schemeClr>
                </a:solidFill>
                <a:latin typeface="Arial Black"/>
                <a:cs typeface="Arial Black"/>
              </a:rPr>
              <a:t>Darrel Tisdale</a:t>
            </a:r>
          </a:p>
          <a:p>
            <a:pPr algn="l"/>
            <a:r>
              <a:rPr lang="en-US" sz="1200" dirty="0" smtClean="0">
                <a:solidFill>
                  <a:schemeClr val="tx1">
                    <a:lumMod val="75000"/>
                    <a:lumOff val="25000"/>
                  </a:schemeClr>
                </a:solidFill>
                <a:latin typeface="Arial Black"/>
                <a:cs typeface="Arial Black"/>
              </a:rPr>
              <a:t>Director Quality Assurance and Technical Support</a:t>
            </a:r>
          </a:p>
        </p:txBody>
      </p:sp>
      <p:sp>
        <p:nvSpPr>
          <p:cNvPr id="4" name="Title 1"/>
          <p:cNvSpPr txBox="1">
            <a:spLocks/>
          </p:cNvSpPr>
          <p:nvPr/>
        </p:nvSpPr>
        <p:spPr>
          <a:xfrm>
            <a:off x="457200" y="2038350"/>
            <a:ext cx="9144000" cy="533400"/>
          </a:xfrm>
          <a:prstGeom prst="rect">
            <a:avLst/>
          </a:prstGeom>
          <a:effectLst/>
        </p:spPr>
        <p:txBody>
          <a:bodyPr vert="horz" lIns="91440" tIns="45720" rIns="91440" bIns="45720" rtlCol="0" anchor="ctr">
            <a:noAutofit/>
          </a:bodyPr>
          <a:lstStyle>
            <a:lvl1pPr algn="l" defTabSz="914400" rtl="0" eaLnBrk="1" latinLnBrk="0" hangingPunct="1">
              <a:spcBef>
                <a:spcPct val="0"/>
              </a:spcBef>
              <a:buNone/>
              <a:defRPr sz="3600" kern="1200" baseline="0">
                <a:solidFill>
                  <a:schemeClr val="tx1"/>
                </a:solidFill>
                <a:effectLst>
                  <a:outerShdw blurRad="50800" dist="38100" dir="2700000" algn="tl" rotWithShape="0">
                    <a:prstClr val="black">
                      <a:alpha val="40000"/>
                    </a:prstClr>
                  </a:outerShdw>
                </a:effectLst>
                <a:latin typeface="Arial" pitchFamily="34" charset="0"/>
                <a:ea typeface="+mj-ea"/>
                <a:cs typeface="+mj-cs"/>
              </a:defRPr>
            </a:lvl1pPr>
          </a:lstStyle>
          <a:p>
            <a:r>
              <a:rPr lang="en-US" sz="2500" spc="-60" dirty="0" smtClean="0">
                <a:solidFill>
                  <a:srgbClr val="C00000"/>
                </a:solidFill>
                <a:effectLst/>
                <a:latin typeface="Arial"/>
                <a:cs typeface="Arial"/>
              </a:rPr>
              <a:t>Quality and Technical Support Update</a:t>
            </a:r>
          </a:p>
        </p:txBody>
      </p:sp>
      <p:pic>
        <p:nvPicPr>
          <p:cNvPr id="3" name="Picture 2"/>
          <p:cNvPicPr>
            <a:picLocks noChangeAspect="1"/>
          </p:cNvPicPr>
          <p:nvPr/>
        </p:nvPicPr>
        <p:blipFill>
          <a:blip r:embed="rId4" cstate="print"/>
          <a:stretch>
            <a:fillRect/>
          </a:stretch>
        </p:blipFill>
        <p:spPr>
          <a:xfrm>
            <a:off x="-2096153" y="4421334"/>
            <a:ext cx="11246503" cy="614216"/>
          </a:xfrm>
          <a:prstGeom prst="rect">
            <a:avLst/>
          </a:prstGeom>
        </p:spPr>
      </p:pic>
    </p:spTree>
    <p:extLst>
      <p:ext uri="{BB962C8B-B14F-4D97-AF65-F5344CB8AC3E}">
        <p14:creationId xmlns="" xmlns:p14="http://schemas.microsoft.com/office/powerpoint/2010/main" val="235179351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Quality Update</a:t>
            </a:r>
            <a:endParaRPr lang="en-US" dirty="0"/>
          </a:p>
        </p:txBody>
      </p:sp>
      <p:sp>
        <p:nvSpPr>
          <p:cNvPr id="3" name="Content Placeholder 2"/>
          <p:cNvSpPr>
            <a:spLocks noGrp="1"/>
          </p:cNvSpPr>
          <p:nvPr>
            <p:ph idx="1"/>
          </p:nvPr>
        </p:nvSpPr>
        <p:spPr/>
        <p:txBody>
          <a:bodyPr>
            <a:normAutofit/>
          </a:bodyPr>
          <a:lstStyle/>
          <a:p>
            <a:r>
              <a:rPr lang="en-US" sz="1800" dirty="0" smtClean="0"/>
              <a:t>New update to firmware</a:t>
            </a:r>
          </a:p>
          <a:p>
            <a:pPr lvl="1">
              <a:buFont typeface="Wingdings" pitchFamily="2" charset="2"/>
              <a:buChar char="§"/>
            </a:pPr>
            <a:r>
              <a:rPr lang="en-US" sz="1800" dirty="0" smtClean="0"/>
              <a:t>Bandwidth saving mode</a:t>
            </a:r>
          </a:p>
          <a:p>
            <a:pPr lvl="1">
              <a:buFont typeface="Wingdings" pitchFamily="2" charset="2"/>
              <a:buChar char="§"/>
            </a:pPr>
            <a:r>
              <a:rPr lang="en-US" sz="1800" dirty="0" smtClean="0"/>
              <a:t>Improvements to WDR imaging</a:t>
            </a:r>
          </a:p>
          <a:p>
            <a:pPr lvl="1">
              <a:buFont typeface="Wingdings" pitchFamily="2" charset="2"/>
              <a:buChar char="§"/>
            </a:pPr>
            <a:r>
              <a:rPr lang="en-US" sz="1800" dirty="0" smtClean="0"/>
              <a:t>Additional network improvements</a:t>
            </a:r>
          </a:p>
          <a:p>
            <a:r>
              <a:rPr lang="en-US" sz="1800" dirty="0" smtClean="0"/>
              <a:t>Several new integration test systems</a:t>
            </a:r>
          </a:p>
          <a:p>
            <a:pPr lvl="1">
              <a:buFont typeface="Wingdings" pitchFamily="2" charset="2"/>
              <a:buChar char="§"/>
            </a:pPr>
            <a:r>
              <a:rPr lang="en-US" sz="1800" dirty="0" smtClean="0"/>
              <a:t>Dallmeier</a:t>
            </a:r>
          </a:p>
          <a:p>
            <a:pPr lvl="1">
              <a:buFont typeface="Wingdings" pitchFamily="2" charset="2"/>
              <a:buChar char="§"/>
            </a:pPr>
            <a:r>
              <a:rPr lang="en-US" sz="1800" dirty="0" smtClean="0"/>
              <a:t>Honeywell</a:t>
            </a:r>
          </a:p>
          <a:p>
            <a:pPr lvl="1">
              <a:buFont typeface="Wingdings" pitchFamily="2" charset="2"/>
              <a:buChar char="§"/>
            </a:pPr>
            <a:r>
              <a:rPr lang="en-US" sz="1800" dirty="0" smtClean="0"/>
              <a:t>NUUO</a:t>
            </a:r>
            <a:endParaRPr lang="en-US" sz="1800" dirty="0"/>
          </a:p>
        </p:txBody>
      </p:sp>
    </p:spTree>
    <p:extLst>
      <p:ext uri="{BB962C8B-B14F-4D97-AF65-F5344CB8AC3E}">
        <p14:creationId xmlns:p14="http://schemas.microsoft.com/office/powerpoint/2010/main" xmlns="" val="156335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Technical Support update</a:t>
            </a:r>
            <a:endParaRPr lang="en-US" dirty="0"/>
          </a:p>
        </p:txBody>
      </p:sp>
      <p:sp>
        <p:nvSpPr>
          <p:cNvPr id="3" name="Content Placeholder 2"/>
          <p:cNvSpPr>
            <a:spLocks noGrp="1"/>
          </p:cNvSpPr>
          <p:nvPr>
            <p:ph idx="1"/>
          </p:nvPr>
        </p:nvSpPr>
        <p:spPr/>
        <p:txBody>
          <a:bodyPr>
            <a:normAutofit/>
          </a:bodyPr>
          <a:lstStyle/>
          <a:p>
            <a:r>
              <a:rPr lang="en-US" sz="1800" dirty="0" smtClean="0"/>
              <a:t>Increase in call volume</a:t>
            </a:r>
          </a:p>
          <a:p>
            <a:pPr lvl="1">
              <a:buFont typeface="Wingdings" pitchFamily="2" charset="2"/>
              <a:buChar char="§"/>
            </a:pPr>
            <a:r>
              <a:rPr lang="en-US" sz="1800" dirty="0" smtClean="0"/>
              <a:t>Product information</a:t>
            </a:r>
          </a:p>
          <a:p>
            <a:pPr lvl="1">
              <a:buFont typeface="Wingdings" pitchFamily="2" charset="2"/>
              <a:buChar char="§"/>
            </a:pPr>
            <a:r>
              <a:rPr lang="en-US" sz="1800" dirty="0" smtClean="0"/>
              <a:t>Basic installation questions</a:t>
            </a:r>
          </a:p>
          <a:p>
            <a:pPr lvl="1">
              <a:buFont typeface="Wingdings" pitchFamily="2" charset="2"/>
              <a:buChar char="§"/>
            </a:pPr>
            <a:r>
              <a:rPr lang="en-US" sz="1800" dirty="0" smtClean="0"/>
              <a:t>90% of calls answered within 2 minutes</a:t>
            </a:r>
          </a:p>
          <a:p>
            <a:r>
              <a:rPr lang="en-US" sz="1800" dirty="0" smtClean="0"/>
              <a:t>ONVIF support</a:t>
            </a:r>
          </a:p>
          <a:p>
            <a:pPr lvl="1">
              <a:buFont typeface="Wingdings" pitchFamily="2" charset="2"/>
              <a:buChar char="§"/>
            </a:pPr>
            <a:r>
              <a:rPr lang="en-US" sz="1800" dirty="0" smtClean="0"/>
              <a:t>2.0 Compliant</a:t>
            </a:r>
          </a:p>
          <a:p>
            <a:pPr lvl="1">
              <a:buFont typeface="Wingdings" pitchFamily="2" charset="2"/>
              <a:buChar char="§"/>
            </a:pPr>
            <a:r>
              <a:rPr lang="en-US" sz="1800" dirty="0" smtClean="0"/>
              <a:t>Must supply credentials</a:t>
            </a:r>
          </a:p>
          <a:p>
            <a:pPr lvl="1"/>
            <a:endParaRPr lang="en-US" sz="1800" dirty="0"/>
          </a:p>
        </p:txBody>
      </p:sp>
    </p:spTree>
    <p:extLst>
      <p:ext uri="{BB962C8B-B14F-4D97-AF65-F5344CB8AC3E}">
        <p14:creationId xmlns:p14="http://schemas.microsoft.com/office/powerpoint/2010/main" xmlns="" val="316670787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Title 1"/>
          <p:cNvSpPr txBox="1">
            <a:spLocks/>
          </p:cNvSpPr>
          <p:nvPr/>
        </p:nvSpPr>
        <p:spPr>
          <a:xfrm>
            <a:off x="0" y="2343150"/>
            <a:ext cx="9144000" cy="425450"/>
          </a:xfrm>
          <a:prstGeom prst="rect">
            <a:avLst/>
          </a:prstGeom>
        </p:spPr>
        <p:txBody>
          <a:bodyPr vert="horz" lIns="91440" tIns="0" rIns="91440" bIns="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smtClean="0">
                <a:ln>
                  <a:noFill/>
                </a:ln>
                <a:solidFill>
                  <a:srgbClr val="C00000"/>
                </a:solidFill>
                <a:effectLst/>
                <a:uLnTx/>
                <a:uFillTx/>
                <a:latin typeface="Arial" pitchFamily="34" charset="0"/>
                <a:ea typeface="+mj-ea"/>
                <a:cs typeface="+mj-cs"/>
              </a:rPr>
              <a:t>Thank You!</a:t>
            </a:r>
            <a:endParaRPr kumimoji="0" lang="en-US" sz="2400" b="0" i="0" u="none" strike="noStrike" kern="1200" cap="none" spc="0" normalizeH="0" baseline="0" noProof="0" dirty="0">
              <a:ln>
                <a:noFill/>
              </a:ln>
              <a:solidFill>
                <a:srgbClr val="C00000"/>
              </a:solidFill>
              <a:effectLst/>
              <a:uLnTx/>
              <a:uFillTx/>
              <a:latin typeface="Arial" pitchFamily="34" charset="0"/>
              <a:ea typeface="+mj-ea"/>
              <a:cs typeface="+mj-cs"/>
            </a:endParaRPr>
          </a:p>
        </p:txBody>
      </p:sp>
    </p:spTree>
    <p:extLst>
      <p:ext uri="{BB962C8B-B14F-4D97-AF65-F5344CB8AC3E}">
        <p14:creationId xmlns="" xmlns:p14="http://schemas.microsoft.com/office/powerpoint/2010/main" val="11997599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pPr eaLnBrk="1" hangingPunct="1"/>
            <a:r>
              <a:rPr lang="en-US" dirty="0" smtClean="0"/>
              <a:t>Company Update</a:t>
            </a:r>
          </a:p>
        </p:txBody>
      </p:sp>
      <p:sp>
        <p:nvSpPr>
          <p:cNvPr id="16386" name="Content Placeholder 2"/>
          <p:cNvSpPr>
            <a:spLocks noGrp="1"/>
          </p:cNvSpPr>
          <p:nvPr>
            <p:ph idx="1"/>
          </p:nvPr>
        </p:nvSpPr>
        <p:spPr>
          <a:xfrm>
            <a:off x="228600" y="590550"/>
            <a:ext cx="8763000" cy="3775473"/>
          </a:xfrm>
        </p:spPr>
        <p:txBody>
          <a:bodyPr>
            <a:noAutofit/>
          </a:bodyPr>
          <a:lstStyle/>
          <a:p>
            <a:pPr marL="114300" indent="0">
              <a:lnSpc>
                <a:spcPct val="80000"/>
              </a:lnSpc>
              <a:buNone/>
            </a:pPr>
            <a:r>
              <a:rPr lang="en-US" sz="1900" dirty="0" smtClean="0">
                <a:latin typeface="+mn-lt"/>
              </a:rPr>
              <a:t>Company Expansion Globally</a:t>
            </a:r>
          </a:p>
          <a:p>
            <a:pPr marL="114300" indent="0">
              <a:lnSpc>
                <a:spcPct val="80000"/>
              </a:lnSpc>
              <a:buNone/>
            </a:pPr>
            <a:endParaRPr lang="en-US" sz="1900" dirty="0" smtClean="0">
              <a:latin typeface="+mn-lt"/>
            </a:endParaRPr>
          </a:p>
          <a:p>
            <a:pPr marL="514350" lvl="1" indent="0">
              <a:lnSpc>
                <a:spcPct val="80000"/>
              </a:lnSpc>
              <a:buNone/>
            </a:pPr>
            <a:r>
              <a:rPr lang="en-US" sz="1850" dirty="0" smtClean="0">
                <a:latin typeface="+mn-lt"/>
              </a:rPr>
              <a:t>Americas:  	New Distributor Program Manager:  John Callahan </a:t>
            </a:r>
          </a:p>
          <a:p>
            <a:pPr marL="514350" lvl="1" indent="0">
              <a:lnSpc>
                <a:spcPct val="80000"/>
              </a:lnSpc>
              <a:buNone/>
            </a:pPr>
            <a:r>
              <a:rPr lang="en-US" sz="1850" dirty="0">
                <a:latin typeface="+mn-lt"/>
              </a:rPr>
              <a:t>	</a:t>
            </a:r>
            <a:r>
              <a:rPr lang="en-US" sz="1850" dirty="0" smtClean="0">
                <a:latin typeface="+mn-lt"/>
              </a:rPr>
              <a:t>	</a:t>
            </a:r>
            <a:r>
              <a:rPr lang="en-US" sz="1800" dirty="0" smtClean="0"/>
              <a:t>New RSM/ RSDs:  Kyle Parker, Carl Huntsman  </a:t>
            </a:r>
          </a:p>
          <a:p>
            <a:pPr marL="514350" lvl="1" indent="0">
              <a:lnSpc>
                <a:spcPct val="80000"/>
              </a:lnSpc>
              <a:buNone/>
            </a:pPr>
            <a:r>
              <a:rPr lang="en-US" sz="1800" dirty="0" smtClean="0"/>
              <a:t>		New Representatives:  Access Direct (Canada), </a:t>
            </a:r>
          </a:p>
          <a:p>
            <a:pPr marL="514350" lvl="1" indent="0">
              <a:lnSpc>
                <a:spcPct val="80000"/>
              </a:lnSpc>
              <a:buNone/>
            </a:pPr>
            <a:r>
              <a:rPr lang="en-US" sz="1800" dirty="0"/>
              <a:t>	</a:t>
            </a:r>
            <a:r>
              <a:rPr lang="en-US" sz="1800" dirty="0" smtClean="0"/>
              <a:t>	</a:t>
            </a:r>
            <a:r>
              <a:rPr lang="en-US" sz="1800" dirty="0"/>
              <a:t>N</a:t>
            </a:r>
            <a:r>
              <a:rPr lang="en-US" sz="1800" dirty="0" smtClean="0"/>
              <a:t>ew field sales people at LAR (Latin America): 3 regional sales</a:t>
            </a:r>
          </a:p>
          <a:p>
            <a:pPr marL="514350" lvl="1" indent="0">
              <a:lnSpc>
                <a:spcPct val="80000"/>
              </a:lnSpc>
              <a:buNone/>
            </a:pPr>
            <a:endParaRPr lang="en-US" sz="1800" dirty="0" smtClean="0"/>
          </a:p>
          <a:p>
            <a:pPr marL="514350" lvl="1" indent="0">
              <a:lnSpc>
                <a:spcPct val="80000"/>
              </a:lnSpc>
              <a:buNone/>
            </a:pPr>
            <a:r>
              <a:rPr lang="en-US" sz="1850" dirty="0" smtClean="0">
                <a:latin typeface="+mn-lt"/>
              </a:rPr>
              <a:t>Europe:	New Europe VP: Ivo Drent</a:t>
            </a:r>
            <a:r>
              <a:rPr lang="en-US" sz="1850" dirty="0">
                <a:latin typeface="+mn-lt"/>
              </a:rPr>
              <a:t>	</a:t>
            </a:r>
            <a:endParaRPr lang="en-US" sz="1850" dirty="0" smtClean="0">
              <a:latin typeface="+mn-lt"/>
            </a:endParaRPr>
          </a:p>
          <a:p>
            <a:pPr marL="514350" lvl="1" indent="0">
              <a:lnSpc>
                <a:spcPct val="80000"/>
              </a:lnSpc>
              <a:buNone/>
            </a:pPr>
            <a:r>
              <a:rPr lang="en-US" sz="1850" dirty="0">
                <a:latin typeface="+mn-lt"/>
              </a:rPr>
              <a:t>	</a:t>
            </a:r>
            <a:r>
              <a:rPr lang="en-US" sz="1850" dirty="0" smtClean="0">
                <a:latin typeface="+mn-lt"/>
              </a:rPr>
              <a:t>	</a:t>
            </a:r>
            <a:r>
              <a:rPr lang="en-US" sz="1800" dirty="0" smtClean="0"/>
              <a:t>New RSMs:  Erik Oudendijk, Juan Jose Camara</a:t>
            </a:r>
          </a:p>
          <a:p>
            <a:pPr marL="514350" lvl="1" indent="0">
              <a:lnSpc>
                <a:spcPct val="80000"/>
              </a:lnSpc>
              <a:buNone/>
            </a:pPr>
            <a:endParaRPr lang="en-US" sz="1800" dirty="0" smtClean="0"/>
          </a:p>
          <a:p>
            <a:pPr marL="514350" lvl="1" indent="0">
              <a:lnSpc>
                <a:spcPct val="80000"/>
              </a:lnSpc>
              <a:buNone/>
            </a:pPr>
            <a:r>
              <a:rPr lang="en-US" sz="1850" dirty="0" smtClean="0">
                <a:latin typeface="+mn-lt"/>
              </a:rPr>
              <a:t>MEA:	New RSM:  Ali Khan</a:t>
            </a:r>
            <a:endParaRPr lang="en-US" sz="1850" dirty="0">
              <a:latin typeface="+mn-lt"/>
            </a:endParaRPr>
          </a:p>
          <a:p>
            <a:pPr marL="514350" lvl="1" indent="0">
              <a:lnSpc>
                <a:spcPct val="80000"/>
              </a:lnSpc>
              <a:buNone/>
            </a:pPr>
            <a:r>
              <a:rPr lang="en-US" sz="1850" dirty="0" smtClean="0">
                <a:latin typeface="+mn-lt"/>
              </a:rPr>
              <a:t>		New Representative:  </a:t>
            </a:r>
            <a:r>
              <a:rPr lang="en-US" sz="1800" dirty="0" smtClean="0"/>
              <a:t>System Matrix (Central and South Africa)</a:t>
            </a:r>
          </a:p>
          <a:p>
            <a:pPr marL="514350" lvl="1" indent="0">
              <a:lnSpc>
                <a:spcPct val="80000"/>
              </a:lnSpc>
              <a:buNone/>
            </a:pPr>
            <a:endParaRPr lang="en-US" sz="1800" dirty="0" smtClean="0"/>
          </a:p>
          <a:p>
            <a:pPr marL="514350" lvl="1" indent="0">
              <a:lnSpc>
                <a:spcPct val="80000"/>
              </a:lnSpc>
              <a:buNone/>
            </a:pPr>
            <a:r>
              <a:rPr lang="en-US" sz="1850" dirty="0" smtClean="0">
                <a:latin typeface="+mn-lt"/>
              </a:rPr>
              <a:t>AP:		New RSM:  James Zhang</a:t>
            </a:r>
          </a:p>
        </p:txBody>
      </p:sp>
    </p:spTree>
    <p:extLst>
      <p:ext uri="{BB962C8B-B14F-4D97-AF65-F5344CB8AC3E}">
        <p14:creationId xmlns="" xmlns:p14="http://schemas.microsoft.com/office/powerpoint/2010/main" val="3137582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Celebrating 10 Years with GIT Security</a:t>
            </a:r>
            <a:endParaRPr lang="en-US" dirty="0"/>
          </a:p>
        </p:txBody>
      </p:sp>
      <p:pic>
        <p:nvPicPr>
          <p:cNvPr id="5" name="Picture 4" descr="Arecont Vision North America OOW RMA process 05302013 DT SMS.jpg"/>
          <p:cNvPicPr>
            <a:picLocks noChangeAspect="1"/>
          </p:cNvPicPr>
          <p:nvPr/>
        </p:nvPicPr>
        <p:blipFill>
          <a:blip r:embed="rId2" cstate="print"/>
          <a:stretch>
            <a:fillRect/>
          </a:stretch>
        </p:blipFill>
        <p:spPr>
          <a:xfrm>
            <a:off x="1295400" y="685800"/>
            <a:ext cx="3004035" cy="4248150"/>
          </a:xfrm>
          <a:prstGeom prst="rect">
            <a:avLst/>
          </a:prstGeom>
          <a:ln>
            <a:solidFill>
              <a:schemeClr val="tx1"/>
            </a:solidFill>
          </a:ln>
          <a:effectLst>
            <a:outerShdw blurRad="50800" dist="38100" dir="2700000" algn="tl" rotWithShape="0">
              <a:prstClr val="black">
                <a:alpha val="40000"/>
              </a:prstClr>
            </a:outerShdw>
          </a:effectLst>
        </p:spPr>
      </p:pic>
      <p:pic>
        <p:nvPicPr>
          <p:cNvPr id="7" name="Picture 6" descr="Arecont Vision North America OOW RMA process 05302013 DT SMS.jpg"/>
          <p:cNvPicPr>
            <a:picLocks noChangeAspect="1"/>
          </p:cNvPicPr>
          <p:nvPr/>
        </p:nvPicPr>
        <p:blipFill>
          <a:blip r:embed="rId3" cstate="print"/>
          <a:stretch>
            <a:fillRect/>
          </a:stretch>
        </p:blipFill>
        <p:spPr>
          <a:xfrm>
            <a:off x="4801241" y="685800"/>
            <a:ext cx="3002752" cy="424815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 xmlns:p14="http://schemas.microsoft.com/office/powerpoint/2010/main" val="8226249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Arecont Vision Top 10 </a:t>
            </a:r>
            <a:endParaRPr lang="en-US" dirty="0"/>
          </a:p>
        </p:txBody>
      </p:sp>
      <p:sp>
        <p:nvSpPr>
          <p:cNvPr id="3" name="Content Placeholder 2"/>
          <p:cNvSpPr>
            <a:spLocks noGrp="1"/>
          </p:cNvSpPr>
          <p:nvPr>
            <p:ph idx="1"/>
          </p:nvPr>
        </p:nvSpPr>
        <p:spPr/>
        <p:txBody>
          <a:bodyPr/>
          <a:lstStyle/>
          <a:p>
            <a:r>
              <a:rPr lang="en-US" dirty="0"/>
              <a:t>Most </a:t>
            </a:r>
            <a:r>
              <a:rPr lang="en-US" dirty="0" smtClean="0"/>
              <a:t>Impressive </a:t>
            </a:r>
            <a:r>
              <a:rPr lang="en-US" dirty="0"/>
              <a:t>C</a:t>
            </a:r>
            <a:r>
              <a:rPr lang="en-US" dirty="0" smtClean="0"/>
              <a:t>ustomers </a:t>
            </a:r>
            <a:r>
              <a:rPr lang="en-US" dirty="0"/>
              <a:t>in the </a:t>
            </a:r>
            <a:r>
              <a:rPr lang="en-US" dirty="0" smtClean="0"/>
              <a:t>Industry</a:t>
            </a:r>
            <a:r>
              <a:rPr lang="en-US" dirty="0"/>
              <a:t>!</a:t>
            </a:r>
          </a:p>
          <a:p>
            <a:r>
              <a:rPr lang="en-US" dirty="0" smtClean="0"/>
              <a:t>Our </a:t>
            </a:r>
            <a:r>
              <a:rPr lang="en-US" dirty="0"/>
              <a:t>Sales </a:t>
            </a:r>
            <a:r>
              <a:rPr lang="en-US" dirty="0" smtClean="0"/>
              <a:t>Team</a:t>
            </a:r>
          </a:p>
          <a:p>
            <a:r>
              <a:rPr lang="en-US" dirty="0"/>
              <a:t>Our Service </a:t>
            </a:r>
            <a:r>
              <a:rPr lang="en-US" dirty="0" smtClean="0"/>
              <a:t>Team:  </a:t>
            </a:r>
            <a:r>
              <a:rPr lang="en-US" dirty="0"/>
              <a:t>“We Take Customer Service Personally”</a:t>
            </a:r>
          </a:p>
          <a:p>
            <a:r>
              <a:rPr lang="en-US" dirty="0" smtClean="0"/>
              <a:t>Best Overall Product Line</a:t>
            </a:r>
            <a:r>
              <a:rPr lang="en-US" dirty="0"/>
              <a:t>:  </a:t>
            </a:r>
            <a:r>
              <a:rPr lang="en-US" dirty="0" smtClean="0"/>
              <a:t>cameras, </a:t>
            </a:r>
            <a:r>
              <a:rPr lang="en-US" dirty="0"/>
              <a:t>indoor and outdoor domes, dual </a:t>
            </a:r>
            <a:r>
              <a:rPr lang="en-US" dirty="0" smtClean="0"/>
              <a:t>sensor D/N, panoramic systems</a:t>
            </a:r>
            <a:endParaRPr lang="en-US" dirty="0"/>
          </a:p>
          <a:p>
            <a:r>
              <a:rPr lang="en-US" dirty="0" smtClean="0"/>
              <a:t>Innovative</a:t>
            </a:r>
            <a:r>
              <a:rPr lang="en-US" dirty="0"/>
              <a:t>, game changing products</a:t>
            </a:r>
          </a:p>
          <a:p>
            <a:r>
              <a:rPr lang="en-US" dirty="0" smtClean="0"/>
              <a:t>Real VMS/NVR Partnerships</a:t>
            </a:r>
            <a:r>
              <a:rPr lang="en-US" dirty="0"/>
              <a:t>, globally </a:t>
            </a:r>
            <a:endParaRPr lang="en-US" dirty="0" smtClean="0"/>
          </a:p>
          <a:p>
            <a:r>
              <a:rPr lang="en-US" dirty="0"/>
              <a:t>High Quality and Reliability</a:t>
            </a:r>
          </a:p>
          <a:p>
            <a:r>
              <a:rPr lang="en-US" dirty="0"/>
              <a:t>Priced for </a:t>
            </a:r>
            <a:r>
              <a:rPr lang="en-US" dirty="0" smtClean="0"/>
              <a:t>Success</a:t>
            </a:r>
            <a:r>
              <a:rPr lang="en-US" dirty="0"/>
              <a:t>, especially via Project </a:t>
            </a:r>
            <a:r>
              <a:rPr lang="en-US" dirty="0" smtClean="0"/>
              <a:t>Registrations</a:t>
            </a:r>
          </a:p>
          <a:p>
            <a:r>
              <a:rPr lang="en-US" dirty="0" smtClean="0"/>
              <a:t>Measurable Value Proposition</a:t>
            </a:r>
          </a:p>
          <a:p>
            <a:pPr lvl="1"/>
            <a:r>
              <a:rPr lang="en-US" dirty="0" smtClean="0"/>
              <a:t>Excellent </a:t>
            </a:r>
            <a:r>
              <a:rPr lang="en-US" dirty="0"/>
              <a:t>Image Quality + Camera </a:t>
            </a:r>
            <a:r>
              <a:rPr lang="en-US" dirty="0" smtClean="0"/>
              <a:t>Reductions </a:t>
            </a:r>
            <a:r>
              <a:rPr lang="en-US" dirty="0"/>
              <a:t>= Terrific ROI!  </a:t>
            </a:r>
            <a:endParaRPr lang="en-US" dirty="0" smtClean="0"/>
          </a:p>
          <a:p>
            <a:pPr lvl="1"/>
            <a:r>
              <a:rPr lang="en-US" dirty="0" smtClean="0"/>
              <a:t>Plus</a:t>
            </a:r>
            <a:r>
              <a:rPr lang="en-US" dirty="0"/>
              <a:t>, a new way of monitoring security systems.</a:t>
            </a:r>
          </a:p>
          <a:p>
            <a:r>
              <a:rPr lang="en-US" dirty="0" smtClean="0"/>
              <a:t>Made </a:t>
            </a:r>
            <a:r>
              <a:rPr lang="en-US" dirty="0"/>
              <a:t>in USA</a:t>
            </a:r>
          </a:p>
          <a:p>
            <a:pPr marL="114300" indent="0">
              <a:buNone/>
            </a:pPr>
            <a:r>
              <a:rPr lang="en-US" dirty="0"/>
              <a:t>	</a:t>
            </a:r>
          </a:p>
        </p:txBody>
      </p:sp>
    </p:spTree>
    <p:extLst>
      <p:ext uri="{BB962C8B-B14F-4D97-AF65-F5344CB8AC3E}">
        <p14:creationId xmlns="" xmlns:p14="http://schemas.microsoft.com/office/powerpoint/2010/main" val="1440936051"/>
      </p:ext>
    </p:extLst>
  </p:cSld>
  <p:clrMapOvr>
    <a:masterClrMapping/>
  </p:clrMapOvr>
  <p:timing>
    <p:tnLst>
      <p:par>
        <p:cTn id="1" dur="indefinite" restart="never" nodeType="tmRoot"/>
      </p:par>
    </p:tnLst>
  </p:timing>
</p:sld>
</file>

<file path=ppt/theme/theme1.xml><?xml version="1.0" encoding="utf-8"?>
<a:theme xmlns:a="http://schemas.openxmlformats.org/drawingml/2006/main" name="AV_GoldStandard">
  <a:themeElements>
    <a:clrScheme name="AV Custom">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14266</TotalTime>
  <Words>2261</Words>
  <Application>Microsoft Office PowerPoint</Application>
  <PresentationFormat>On-screen Show (16:9)</PresentationFormat>
  <Paragraphs>676</Paragraphs>
  <Slides>68</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68</vt:i4>
      </vt:variant>
    </vt:vector>
  </HeadingPairs>
  <TitlesOfParts>
    <vt:vector size="77" baseType="lpstr">
      <vt:lpstr>Arial</vt:lpstr>
      <vt:lpstr>Arial Black</vt:lpstr>
      <vt:lpstr>Wingdings</vt:lpstr>
      <vt:lpstr>微軟正黑體</vt:lpstr>
      <vt:lpstr>Helvetica LT Std Light</vt:lpstr>
      <vt:lpstr>黑体</vt:lpstr>
      <vt:lpstr>Century Gothic</vt:lpstr>
      <vt:lpstr>Calibri</vt:lpstr>
      <vt:lpstr>AV_GoldStandard</vt:lpstr>
      <vt:lpstr>Slide 1</vt:lpstr>
      <vt:lpstr>Agenda</vt:lpstr>
      <vt:lpstr>Slide 3</vt:lpstr>
      <vt:lpstr>Company Update – August 2013</vt:lpstr>
      <vt:lpstr>In-Warranty RMA / Advance Replacement Process</vt:lpstr>
      <vt:lpstr>Out-of-Warranty RMA Process</vt:lpstr>
      <vt:lpstr>Company Update</vt:lpstr>
      <vt:lpstr>Celebrating 10 Years with GIT Security</vt:lpstr>
      <vt:lpstr>Arecont Vision Top 10 </vt:lpstr>
      <vt:lpstr>ASIS 2013, Chicago USA, September 24-26</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Design</vt:lpstr>
      <vt:lpstr>Slide 33</vt:lpstr>
      <vt:lpstr>About City International Hospital (CIH)</vt:lpstr>
      <vt:lpstr>About City International Hospital (CIH)</vt:lpstr>
      <vt:lpstr>About City International Hospital (CIH)</vt:lpstr>
      <vt:lpstr>Customer’s Requirements</vt:lpstr>
      <vt:lpstr>Solution </vt:lpstr>
      <vt:lpstr> How We Won Over the Competition – Fisheye </vt:lpstr>
      <vt:lpstr>  </vt:lpstr>
      <vt:lpstr>Every Floor has the Arecont Vision 360-Degree Camera</vt:lpstr>
      <vt:lpstr>Elevator Area</vt:lpstr>
      <vt:lpstr>Summary</vt:lpstr>
      <vt:lpstr>Slide 44</vt:lpstr>
      <vt:lpstr>Why Megapixel for Healthcare?</vt:lpstr>
      <vt:lpstr>Slide 46</vt:lpstr>
      <vt:lpstr>Slide 47</vt:lpstr>
      <vt:lpstr>Slide 48</vt:lpstr>
      <vt:lpstr>Slide 49</vt:lpstr>
      <vt:lpstr>Slide 50</vt:lpstr>
      <vt:lpstr>Slide 51</vt:lpstr>
      <vt:lpstr>Slide 52</vt:lpstr>
      <vt:lpstr>Slide 53</vt:lpstr>
      <vt:lpstr>Slide 54</vt:lpstr>
      <vt:lpstr>Slide 55</vt:lpstr>
      <vt:lpstr>Megapixel &amp; Healthcare</vt:lpstr>
      <vt:lpstr>Slide 57</vt:lpstr>
      <vt:lpstr>Slide 58</vt:lpstr>
      <vt:lpstr>Slide 59</vt:lpstr>
      <vt:lpstr>Slide 60</vt:lpstr>
      <vt:lpstr>Slide 61</vt:lpstr>
      <vt:lpstr>Slide 62</vt:lpstr>
      <vt:lpstr>Slide 63</vt:lpstr>
      <vt:lpstr>Slide 64</vt:lpstr>
      <vt:lpstr>Slide 65</vt:lpstr>
      <vt:lpstr>Quality Update</vt:lpstr>
      <vt:lpstr>Technical Support update</vt:lpstr>
      <vt:lpstr>Questions?</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 Schimpf</dc:creator>
  <cp:lastModifiedBy>Mark Espenschied</cp:lastModifiedBy>
  <cp:revision>745</cp:revision>
  <cp:lastPrinted>2013-03-08T23:23:38Z</cp:lastPrinted>
  <dcterms:created xsi:type="dcterms:W3CDTF">2012-04-18T17:59:00Z</dcterms:created>
  <dcterms:modified xsi:type="dcterms:W3CDTF">2013-09-19T22:35:24Z</dcterms:modified>
</cp:coreProperties>
</file>